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599"/>
  </p:normalViewPr>
  <p:slideViewPr>
    <p:cSldViewPr snapToGrid="0" snapToObjects="1">
      <p:cViewPr>
        <p:scale>
          <a:sx n="91" d="100"/>
          <a:sy n="91" d="100"/>
        </p:scale>
        <p:origin x="104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12171-C156-094A-BCC9-D649502AC784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158A8-94D3-AA4F-AA17-F1277F1B4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89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AD50-F623-364A-BB7A-4798632A359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C9B6-A839-B946-AD6D-4B52EB3F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AD50-F623-364A-BB7A-4798632A359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C9B6-A839-B946-AD6D-4B52EB3F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7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AD50-F623-364A-BB7A-4798632A359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C9B6-A839-B946-AD6D-4B52EB3F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0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AD50-F623-364A-BB7A-4798632A359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C9B6-A839-B946-AD6D-4B52EB3F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AD50-F623-364A-BB7A-4798632A359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C9B6-A839-B946-AD6D-4B52EB3F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0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AD50-F623-364A-BB7A-4798632A359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C9B6-A839-B946-AD6D-4B52EB3F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AD50-F623-364A-BB7A-4798632A359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C9B6-A839-B946-AD6D-4B52EB3F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AD50-F623-364A-BB7A-4798632A359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C9B6-A839-B946-AD6D-4B52EB3F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8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AD50-F623-364A-BB7A-4798632A359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C9B6-A839-B946-AD6D-4B52EB3F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5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AD50-F623-364A-BB7A-4798632A359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C9B6-A839-B946-AD6D-4B52EB3F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9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AD50-F623-364A-BB7A-4798632A359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C9B6-A839-B946-AD6D-4B52EB3F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6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AD50-F623-364A-BB7A-4798632A359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3C9B6-A839-B946-AD6D-4B52EB3F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1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Coding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-Mustafa Khokhawala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3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artifacts branch, use the voter-service-*.jar file and deploy it in the AWS environment</a:t>
            </a:r>
          </a:p>
          <a:p>
            <a:r>
              <a:rPr lang="en-US" dirty="0" smtClean="0"/>
              <a:t>Automate the complete build out of the infrastructure along with the application dependencies </a:t>
            </a:r>
          </a:p>
          <a:p>
            <a:r>
              <a:rPr lang="en-US" dirty="0" smtClean="0"/>
              <a:t> Make the application operational under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7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Approach 1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smtClean="0"/>
              <a:t>CloudFormation</a:t>
            </a:r>
            <a:r>
              <a:rPr lang="en-US" dirty="0" smtClean="0"/>
              <a:t> </a:t>
            </a:r>
            <a:r>
              <a:rPr lang="en-US" dirty="0" smtClean="0"/>
              <a:t>EC2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Design and develop the </a:t>
            </a:r>
            <a:r>
              <a:rPr lang="en-US" sz="2000" dirty="0" err="1" smtClean="0"/>
              <a:t>cloudformation</a:t>
            </a:r>
            <a:r>
              <a:rPr lang="en-US" sz="2000" dirty="0" smtClean="0"/>
              <a:t> template with the infrastructure components (</a:t>
            </a:r>
            <a:r>
              <a:rPr lang="en-US" sz="2000" dirty="0" err="1" smtClean="0"/>
              <a:t>vpc</a:t>
            </a:r>
            <a:r>
              <a:rPr lang="en-US" sz="2000" dirty="0" smtClean="0"/>
              <a:t>, subnets, ec2 instances 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 smtClean="0"/>
              <a:t>Write a shell script / python program to trigger </a:t>
            </a:r>
            <a:r>
              <a:rPr lang="en-US" sz="2000" dirty="0" err="1" smtClean="0"/>
              <a:t>cloudformation</a:t>
            </a:r>
            <a:r>
              <a:rPr lang="en-US" sz="2000" dirty="0" smtClean="0"/>
              <a:t> through the AWS API</a:t>
            </a:r>
          </a:p>
          <a:p>
            <a:endParaRPr lang="en-US" sz="2000" dirty="0" smtClean="0"/>
          </a:p>
          <a:p>
            <a:r>
              <a:rPr lang="en-US" sz="2000" dirty="0" smtClean="0"/>
              <a:t>Write a python program to test the infrastructure by running the functional tests of the app (will need to research if there is a better way)</a:t>
            </a:r>
          </a:p>
          <a:p>
            <a:endParaRPr lang="en-US" sz="2000" dirty="0" smtClean="0"/>
          </a:p>
          <a:p>
            <a:r>
              <a:rPr lang="en-US" sz="2000" dirty="0" smtClean="0"/>
              <a:t>Note: As a part of the EC2 instance startup (using </a:t>
            </a:r>
            <a:r>
              <a:rPr lang="en-US" sz="2000" dirty="0" err="1" smtClean="0"/>
              <a:t>UserData</a:t>
            </a:r>
            <a:r>
              <a:rPr lang="en-US" sz="2000" dirty="0" smtClean="0"/>
              <a:t>) the application jar file will be downloaded from </a:t>
            </a:r>
            <a:r>
              <a:rPr lang="en-US" sz="2000" dirty="0" err="1" smtClean="0"/>
              <a:t>git</a:t>
            </a:r>
            <a:r>
              <a:rPr lang="en-US" sz="2000" dirty="0" smtClean="0"/>
              <a:t> and started using “java </a:t>
            </a:r>
            <a:r>
              <a:rPr lang="mr-IN" sz="2000" dirty="0" smtClean="0"/>
              <a:t>–</a:t>
            </a:r>
            <a:r>
              <a:rPr lang="en-US" sz="2000" dirty="0" smtClean="0"/>
              <a:t>jar voting-app”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3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712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Draft schematic </a:t>
            </a:r>
            <a:r>
              <a:rPr lang="mr-IN" dirty="0" smtClean="0"/>
              <a:t>–</a:t>
            </a:r>
            <a:r>
              <a:rPr lang="en-US" dirty="0" smtClean="0"/>
              <a:t> Solution 1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8200" y="790429"/>
            <a:ext cx="10081260" cy="503102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69" y="778996"/>
            <a:ext cx="763487" cy="498387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341344" y="1248019"/>
            <a:ext cx="3525931" cy="4419353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1" name="TextBox 32"/>
          <p:cNvSpPr txBox="1">
            <a:spLocks noChangeArrowheads="1"/>
          </p:cNvSpPr>
          <p:nvPr/>
        </p:nvSpPr>
        <p:spPr bwMode="auto">
          <a:xfrm>
            <a:off x="2071526" y="1102625"/>
            <a:ext cx="2042720" cy="27699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Availability </a:t>
            </a:r>
            <a:r>
              <a:rPr lang="en-US" sz="1200" b="1" dirty="0" smtClean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Zone 1</a:t>
            </a:r>
            <a:endParaRPr lang="en-US" sz="1200" b="1" dirty="0">
              <a:solidFill>
                <a:srgbClr val="F7981F"/>
              </a:solidFill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797264" y="1217539"/>
            <a:ext cx="3525931" cy="4419353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721279" y="1606173"/>
            <a:ext cx="2766060" cy="115616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526" y="1494178"/>
            <a:ext cx="266581" cy="177699"/>
          </a:xfrm>
          <a:prstGeom prst="rect">
            <a:avLst/>
          </a:prstGeom>
        </p:spPr>
      </p:pic>
      <p:sp>
        <p:nvSpPr>
          <p:cNvPr id="15" name="TextBox 37"/>
          <p:cNvSpPr txBox="1">
            <a:spLocks noChangeArrowheads="1"/>
          </p:cNvSpPr>
          <p:nvPr/>
        </p:nvSpPr>
        <p:spPr bwMode="auto">
          <a:xfrm>
            <a:off x="2372178" y="1498198"/>
            <a:ext cx="1453572" cy="2308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Public subnet 1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726994" y="3031330"/>
            <a:ext cx="2766060" cy="115616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241" y="2919335"/>
            <a:ext cx="266581" cy="177699"/>
          </a:xfrm>
          <a:prstGeom prst="rect">
            <a:avLst/>
          </a:prstGeom>
        </p:spPr>
      </p:pic>
      <p:sp>
        <p:nvSpPr>
          <p:cNvPr id="19" name="TextBox 37"/>
          <p:cNvSpPr txBox="1">
            <a:spLocks noChangeArrowheads="1"/>
          </p:cNvSpPr>
          <p:nvPr/>
        </p:nvSpPr>
        <p:spPr bwMode="auto">
          <a:xfrm>
            <a:off x="2348865" y="2923355"/>
            <a:ext cx="1453572" cy="2308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Private subnet 1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721279" y="4391283"/>
            <a:ext cx="2766060" cy="115616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526" y="4279288"/>
            <a:ext cx="266581" cy="177699"/>
          </a:xfrm>
          <a:prstGeom prst="rect">
            <a:avLst/>
          </a:prstGeom>
        </p:spPr>
      </p:pic>
      <p:sp>
        <p:nvSpPr>
          <p:cNvPr id="22" name="TextBox 37"/>
          <p:cNvSpPr txBox="1">
            <a:spLocks noChangeArrowheads="1"/>
          </p:cNvSpPr>
          <p:nvPr/>
        </p:nvSpPr>
        <p:spPr bwMode="auto">
          <a:xfrm>
            <a:off x="2343150" y="4283308"/>
            <a:ext cx="1453572" cy="2308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VPC </a:t>
            </a:r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subnet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901" y="1825223"/>
            <a:ext cx="544781" cy="56495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964251" y="1982404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NAT </a:t>
            </a:r>
          </a:p>
          <a:p>
            <a:pPr algn="ctr"/>
            <a:r>
              <a:rPr lang="en-US" sz="800" b="1" dirty="0" smtClean="0"/>
              <a:t>instance</a:t>
            </a:r>
            <a:endParaRPr 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965712" y="648335"/>
            <a:ext cx="638346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Internet gateway</a:t>
            </a:r>
            <a:endParaRPr lang="en-US" sz="1400" b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325" y="468740"/>
            <a:ext cx="536738" cy="56423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655" y="3420667"/>
            <a:ext cx="544781" cy="56495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631005" y="3577848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App </a:t>
            </a:r>
          </a:p>
          <a:p>
            <a:pPr algn="ctr"/>
            <a:r>
              <a:rPr lang="en-US" sz="800" b="1" dirty="0" smtClean="0"/>
              <a:t>instance</a:t>
            </a:r>
            <a:endParaRPr lang="en-US" sz="1400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599" y="4773229"/>
            <a:ext cx="544781" cy="56495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611949" y="493041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DB</a:t>
            </a:r>
          </a:p>
          <a:p>
            <a:pPr algn="ctr"/>
            <a:r>
              <a:rPr lang="en-US" sz="800" b="1" dirty="0" smtClean="0"/>
              <a:t>instance</a:t>
            </a:r>
            <a:endParaRPr 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470166" y="2217843"/>
            <a:ext cx="723592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Application Load Balancer</a:t>
            </a:r>
            <a:endParaRPr lang="en-US" sz="1400" b="1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143" y="1532864"/>
            <a:ext cx="543639" cy="564959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7302024" y="1845651"/>
            <a:ext cx="2766060" cy="115616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271" y="1719143"/>
            <a:ext cx="266581" cy="177699"/>
          </a:xfrm>
          <a:prstGeom prst="rect">
            <a:avLst/>
          </a:prstGeom>
        </p:spPr>
      </p:pic>
      <p:sp>
        <p:nvSpPr>
          <p:cNvPr id="39" name="TextBox 37"/>
          <p:cNvSpPr txBox="1">
            <a:spLocks noChangeArrowheads="1"/>
          </p:cNvSpPr>
          <p:nvPr/>
        </p:nvSpPr>
        <p:spPr bwMode="auto">
          <a:xfrm>
            <a:off x="7923895" y="1723163"/>
            <a:ext cx="1453572" cy="2308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Public subnet 2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307739" y="3256299"/>
            <a:ext cx="2766060" cy="115616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986" y="3144304"/>
            <a:ext cx="266581" cy="177699"/>
          </a:xfrm>
          <a:prstGeom prst="rect">
            <a:avLst/>
          </a:prstGeom>
        </p:spPr>
      </p:pic>
      <p:sp>
        <p:nvSpPr>
          <p:cNvPr id="42" name="TextBox 37"/>
          <p:cNvSpPr txBox="1">
            <a:spLocks noChangeArrowheads="1"/>
          </p:cNvSpPr>
          <p:nvPr/>
        </p:nvSpPr>
        <p:spPr bwMode="auto">
          <a:xfrm>
            <a:off x="7929610" y="3148324"/>
            <a:ext cx="1453572" cy="2308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Private subnet 2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838" y="3464111"/>
            <a:ext cx="544781" cy="56495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237325" y="3572044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App </a:t>
            </a:r>
          </a:p>
          <a:p>
            <a:pPr algn="ctr"/>
            <a:r>
              <a:rPr lang="en-US" sz="800" b="1" dirty="0" smtClean="0"/>
              <a:t>instance</a:t>
            </a:r>
            <a:endParaRPr lang="en-US" sz="1400" b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1903933" y="3408762"/>
            <a:ext cx="7980296" cy="656698"/>
            <a:chOff x="463550" y="760413"/>
            <a:chExt cx="1709738" cy="1737602"/>
          </a:xfrm>
        </p:grpSpPr>
        <p:sp>
          <p:nvSpPr>
            <p:cNvPr id="51" name="Rounded Rectangle 50"/>
            <p:cNvSpPr/>
            <p:nvPr/>
          </p:nvSpPr>
          <p:spPr>
            <a:xfrm>
              <a:off x="463550" y="760413"/>
              <a:ext cx="1709738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2" name="TextBox 31"/>
            <p:cNvSpPr txBox="1">
              <a:spLocks noChangeArrowheads="1"/>
            </p:cNvSpPr>
            <p:nvPr/>
          </p:nvSpPr>
          <p:spPr bwMode="auto">
            <a:xfrm>
              <a:off x="546100" y="2251075"/>
              <a:ext cx="1555750" cy="246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srgbClr val="414042"/>
                  </a:solidFill>
                  <a:latin typeface="Helvetica Neue"/>
                  <a:ea typeface="Verdana" pitchFamily="34" charset="0"/>
                  <a:cs typeface="Helvetica Neue"/>
                </a:rPr>
                <a:t>Auto Scaling group</a:t>
              </a:r>
              <a:endParaRPr lang="en-US" sz="700" b="1" dirty="0">
                <a:solidFill>
                  <a:srgbClr val="414042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 flipH="1">
            <a:off x="3497945" y="1981194"/>
            <a:ext cx="2311045" cy="139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855549" y="2032075"/>
            <a:ext cx="1465857" cy="1508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38200" y="5878291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Notes: </a:t>
            </a:r>
          </a:p>
          <a:p>
            <a:r>
              <a:rPr lang="en-US" sz="1400" dirty="0" smtClean="0"/>
              <a:t>1. Have left out the details of security groups, route tables etc. to reduce clutter. Will include a detailed diagram with the final submission.</a:t>
            </a:r>
          </a:p>
          <a:p>
            <a:r>
              <a:rPr lang="en-US" sz="1400" dirty="0" smtClean="0"/>
              <a:t>2. MongoDB is not fault tolerant in this solution and will be as a single point of failure. </a:t>
            </a:r>
          </a:p>
          <a:p>
            <a:endParaRPr lang="en-US" dirty="0"/>
          </a:p>
        </p:txBody>
      </p:sp>
      <p:sp>
        <p:nvSpPr>
          <p:cNvPr id="64" name="TextBox 32"/>
          <p:cNvSpPr txBox="1">
            <a:spLocks noChangeArrowheads="1"/>
          </p:cNvSpPr>
          <p:nvPr/>
        </p:nvSpPr>
        <p:spPr bwMode="auto">
          <a:xfrm>
            <a:off x="7681301" y="1095371"/>
            <a:ext cx="2042720" cy="27699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Availability </a:t>
            </a:r>
            <a:r>
              <a:rPr lang="en-US" sz="1200" b="1" dirty="0" smtClean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Zone 2</a:t>
            </a:r>
            <a:endParaRPr lang="en-US" sz="1200" b="1" dirty="0">
              <a:solidFill>
                <a:srgbClr val="F7981F"/>
              </a:solidFill>
              <a:latin typeface="+mj-lt"/>
              <a:ea typeface="Verdana" pitchFamily="34" charset="0"/>
              <a:cs typeface="Helvetica Neue"/>
            </a:endParaRPr>
          </a:p>
        </p:txBody>
      </p:sp>
      <p:cxnSp>
        <p:nvCxnSpPr>
          <p:cNvPr id="65" name="Straight Arrow Connector 64"/>
          <p:cNvCxnSpPr>
            <a:stCxn id="29" idx="2"/>
            <a:endCxn id="31" idx="0"/>
          </p:cNvCxnSpPr>
          <p:nvPr/>
        </p:nvCxnSpPr>
        <p:spPr>
          <a:xfrm flipH="1">
            <a:off x="2931990" y="3985626"/>
            <a:ext cx="19056" cy="78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32" idx="3"/>
          </p:cNvCxnSpPr>
          <p:nvPr/>
        </p:nvCxnSpPr>
        <p:spPr>
          <a:xfrm flipH="1">
            <a:off x="3252029" y="3737988"/>
            <a:ext cx="5073851" cy="1329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612" y="103156"/>
            <a:ext cx="544781" cy="65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1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Approach 2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CloudFormation</a:t>
            </a:r>
            <a:r>
              <a:rPr lang="en-US" dirty="0" smtClean="0"/>
              <a:t> </a:t>
            </a:r>
            <a:r>
              <a:rPr lang="en-US" dirty="0" smtClean="0"/>
              <a:t>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Design and develop the cloud formation template with the infrastructure components (</a:t>
            </a:r>
            <a:r>
              <a:rPr lang="en-US" sz="2000" dirty="0" err="1" smtClean="0"/>
              <a:t>vpc</a:t>
            </a:r>
            <a:r>
              <a:rPr lang="en-US" sz="2000" dirty="0" smtClean="0"/>
              <a:t>, subnets, </a:t>
            </a:r>
            <a:r>
              <a:rPr lang="en-US" sz="2000" dirty="0" err="1" smtClean="0"/>
              <a:t>ecs</a:t>
            </a:r>
            <a:r>
              <a:rPr lang="en-US" sz="2000" dirty="0" smtClean="0"/>
              <a:t> cluster, tasks)</a:t>
            </a:r>
          </a:p>
          <a:p>
            <a:endParaRPr lang="en-US" sz="2000" dirty="0" smtClean="0"/>
          </a:p>
          <a:p>
            <a:r>
              <a:rPr lang="en-US" sz="2000" dirty="0" smtClean="0"/>
              <a:t>Write a shell script / python program / Jenkins pipeline to </a:t>
            </a:r>
          </a:p>
          <a:p>
            <a:pPr lvl="1"/>
            <a:r>
              <a:rPr lang="en-US" sz="1600" dirty="0" smtClean="0"/>
              <a:t>Download the jar file from </a:t>
            </a:r>
            <a:r>
              <a:rPr lang="en-US" sz="1600" dirty="0" err="1" smtClean="0"/>
              <a:t>git</a:t>
            </a:r>
            <a:endParaRPr lang="en-US" sz="1600" dirty="0" smtClean="0"/>
          </a:p>
          <a:p>
            <a:pPr lvl="1"/>
            <a:r>
              <a:rPr lang="en-US" sz="1600" dirty="0" smtClean="0"/>
              <a:t>Create a </a:t>
            </a:r>
            <a:r>
              <a:rPr lang="en-US" sz="1600" dirty="0" err="1" smtClean="0"/>
              <a:t>docker</a:t>
            </a:r>
            <a:r>
              <a:rPr lang="en-US" sz="1600" dirty="0" smtClean="0"/>
              <a:t> image using a </a:t>
            </a:r>
            <a:r>
              <a:rPr lang="en-US" sz="1600" dirty="0" err="1" smtClean="0"/>
              <a:t>Dockerfile</a:t>
            </a:r>
            <a:endParaRPr lang="en-US" sz="1600" dirty="0" smtClean="0"/>
          </a:p>
          <a:p>
            <a:pPr lvl="1"/>
            <a:r>
              <a:rPr lang="en-US" sz="1600" dirty="0" smtClean="0"/>
              <a:t>Push the Docker image to the ECS repo</a:t>
            </a:r>
          </a:p>
          <a:p>
            <a:pPr lvl="1"/>
            <a:r>
              <a:rPr lang="en-US" sz="1600" dirty="0" smtClean="0"/>
              <a:t>Trigger </a:t>
            </a:r>
            <a:r>
              <a:rPr lang="en-US" sz="1600" dirty="0" err="1" smtClean="0"/>
              <a:t>cloudformation</a:t>
            </a:r>
            <a:r>
              <a:rPr lang="en-US" sz="1600" dirty="0" smtClean="0"/>
              <a:t> through the AWS API to build the ECS cluster, tasks </a:t>
            </a:r>
            <a:r>
              <a:rPr lang="en-US" sz="1600" dirty="0" err="1" smtClean="0"/>
              <a:t>etc</a:t>
            </a:r>
            <a:r>
              <a:rPr lang="en-US" sz="1600" dirty="0" smtClean="0"/>
              <a:t> </a:t>
            </a:r>
          </a:p>
          <a:p>
            <a:r>
              <a:rPr lang="en-US" sz="2000" dirty="0" smtClean="0"/>
              <a:t>Write a python program to test the infrastructure by running the functional tests of the app (will need to research if there is a better way)</a:t>
            </a:r>
          </a:p>
          <a:p>
            <a:endParaRPr lang="en-US" sz="2000" dirty="0"/>
          </a:p>
          <a:p>
            <a:r>
              <a:rPr lang="en-US" sz="2000" dirty="0" smtClean="0"/>
              <a:t>Note: The ECS repo will be pre-created either thru </a:t>
            </a:r>
            <a:r>
              <a:rPr lang="en-US" sz="2000" dirty="0" err="1" smtClean="0"/>
              <a:t>cloudformation</a:t>
            </a:r>
            <a:r>
              <a:rPr lang="en-US" sz="2000" dirty="0" smtClean="0"/>
              <a:t> or AWS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1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712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Draft schematic </a:t>
            </a:r>
            <a:r>
              <a:rPr lang="mr-IN" dirty="0" smtClean="0"/>
              <a:t>–</a:t>
            </a:r>
            <a:r>
              <a:rPr lang="en-US" dirty="0" smtClean="0"/>
              <a:t> Solution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8200" y="790429"/>
            <a:ext cx="10081260" cy="503102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69" y="778996"/>
            <a:ext cx="763487" cy="498387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341344" y="1248019"/>
            <a:ext cx="3525931" cy="4419353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1" name="TextBox 32"/>
          <p:cNvSpPr txBox="1">
            <a:spLocks noChangeArrowheads="1"/>
          </p:cNvSpPr>
          <p:nvPr/>
        </p:nvSpPr>
        <p:spPr bwMode="auto">
          <a:xfrm>
            <a:off x="2071526" y="1102625"/>
            <a:ext cx="2042720" cy="27699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Availability </a:t>
            </a:r>
            <a:r>
              <a:rPr lang="en-US" sz="1200" b="1" dirty="0" smtClean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Zone 1</a:t>
            </a:r>
            <a:endParaRPr lang="en-US" sz="1200" b="1" dirty="0">
              <a:solidFill>
                <a:srgbClr val="F7981F"/>
              </a:solidFill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797264" y="1217539"/>
            <a:ext cx="3525931" cy="4419353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721279" y="1606173"/>
            <a:ext cx="2766060" cy="115616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526" y="1494178"/>
            <a:ext cx="266581" cy="177699"/>
          </a:xfrm>
          <a:prstGeom prst="rect">
            <a:avLst/>
          </a:prstGeom>
        </p:spPr>
      </p:pic>
      <p:sp>
        <p:nvSpPr>
          <p:cNvPr id="15" name="TextBox 37"/>
          <p:cNvSpPr txBox="1">
            <a:spLocks noChangeArrowheads="1"/>
          </p:cNvSpPr>
          <p:nvPr/>
        </p:nvSpPr>
        <p:spPr bwMode="auto">
          <a:xfrm>
            <a:off x="2372178" y="1498198"/>
            <a:ext cx="1453572" cy="2308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Public subnet 1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726994" y="3031330"/>
            <a:ext cx="2766060" cy="115616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241" y="2919335"/>
            <a:ext cx="266581" cy="177699"/>
          </a:xfrm>
          <a:prstGeom prst="rect">
            <a:avLst/>
          </a:prstGeom>
        </p:spPr>
      </p:pic>
      <p:sp>
        <p:nvSpPr>
          <p:cNvPr id="19" name="TextBox 37"/>
          <p:cNvSpPr txBox="1">
            <a:spLocks noChangeArrowheads="1"/>
          </p:cNvSpPr>
          <p:nvPr/>
        </p:nvSpPr>
        <p:spPr bwMode="auto">
          <a:xfrm>
            <a:off x="2348865" y="2923355"/>
            <a:ext cx="1453572" cy="2308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Private subnet 1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901" y="1825223"/>
            <a:ext cx="544781" cy="56495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964251" y="1982404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NAT </a:t>
            </a:r>
          </a:p>
          <a:p>
            <a:pPr algn="ctr"/>
            <a:r>
              <a:rPr lang="en-US" sz="800" b="1" dirty="0" smtClean="0"/>
              <a:t>instance</a:t>
            </a:r>
            <a:endParaRPr 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965712" y="648335"/>
            <a:ext cx="638346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Internet gateway</a:t>
            </a:r>
            <a:endParaRPr lang="en-US" sz="1400" b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325" y="468740"/>
            <a:ext cx="536738" cy="56423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470166" y="2217843"/>
            <a:ext cx="723592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Application Load Balancer</a:t>
            </a:r>
            <a:endParaRPr lang="en-US" sz="1400" b="1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143" y="1532864"/>
            <a:ext cx="543639" cy="564959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7302024" y="1845651"/>
            <a:ext cx="2766060" cy="115616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271" y="1719143"/>
            <a:ext cx="266581" cy="177699"/>
          </a:xfrm>
          <a:prstGeom prst="rect">
            <a:avLst/>
          </a:prstGeom>
        </p:spPr>
      </p:pic>
      <p:sp>
        <p:nvSpPr>
          <p:cNvPr id="39" name="TextBox 37"/>
          <p:cNvSpPr txBox="1">
            <a:spLocks noChangeArrowheads="1"/>
          </p:cNvSpPr>
          <p:nvPr/>
        </p:nvSpPr>
        <p:spPr bwMode="auto">
          <a:xfrm>
            <a:off x="7923895" y="1723163"/>
            <a:ext cx="1453572" cy="2308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Public subnet 2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307739" y="3256299"/>
            <a:ext cx="2766060" cy="115616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986" y="3144304"/>
            <a:ext cx="266581" cy="177699"/>
          </a:xfrm>
          <a:prstGeom prst="rect">
            <a:avLst/>
          </a:prstGeom>
        </p:spPr>
      </p:pic>
      <p:sp>
        <p:nvSpPr>
          <p:cNvPr id="42" name="TextBox 37"/>
          <p:cNvSpPr txBox="1">
            <a:spLocks noChangeArrowheads="1"/>
          </p:cNvSpPr>
          <p:nvPr/>
        </p:nvSpPr>
        <p:spPr bwMode="auto">
          <a:xfrm>
            <a:off x="7929610" y="3148324"/>
            <a:ext cx="1453572" cy="2308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Private subnet 2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903933" y="3408762"/>
            <a:ext cx="7980296" cy="656698"/>
            <a:chOff x="463550" y="760413"/>
            <a:chExt cx="1709738" cy="1737602"/>
          </a:xfrm>
        </p:grpSpPr>
        <p:sp>
          <p:nvSpPr>
            <p:cNvPr id="51" name="Rounded Rectangle 50"/>
            <p:cNvSpPr/>
            <p:nvPr/>
          </p:nvSpPr>
          <p:spPr>
            <a:xfrm>
              <a:off x="463550" y="760413"/>
              <a:ext cx="1709738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2" name="TextBox 31"/>
            <p:cNvSpPr txBox="1">
              <a:spLocks noChangeArrowheads="1"/>
            </p:cNvSpPr>
            <p:nvPr/>
          </p:nvSpPr>
          <p:spPr bwMode="auto">
            <a:xfrm>
              <a:off x="546100" y="2251075"/>
              <a:ext cx="1555750" cy="246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srgbClr val="414042"/>
                  </a:solidFill>
                  <a:latin typeface="Helvetica Neue"/>
                  <a:ea typeface="Verdana" pitchFamily="34" charset="0"/>
                  <a:cs typeface="Helvetica Neue"/>
                </a:rPr>
                <a:t>Auto Scaling group</a:t>
              </a:r>
              <a:endParaRPr lang="en-US" sz="700" b="1" dirty="0">
                <a:solidFill>
                  <a:srgbClr val="414042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 flipH="1">
            <a:off x="3497945" y="1981194"/>
            <a:ext cx="2311045" cy="139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855549" y="2032075"/>
            <a:ext cx="1465857" cy="1508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38200" y="5878291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Notes: </a:t>
            </a:r>
          </a:p>
          <a:p>
            <a:r>
              <a:rPr lang="en-US" sz="1400" dirty="0" smtClean="0"/>
              <a:t>1. Have left out the details of security groups, route tables etc. to reduce clutter. Will include a detailed diagram with the final submission.</a:t>
            </a:r>
          </a:p>
          <a:p>
            <a:r>
              <a:rPr lang="en-US" sz="1400" dirty="0" smtClean="0"/>
              <a:t>2. MongoDB is not fault tolerant and will be a single point of failure. </a:t>
            </a:r>
          </a:p>
          <a:p>
            <a:endParaRPr lang="en-US" dirty="0"/>
          </a:p>
        </p:txBody>
      </p:sp>
      <p:sp>
        <p:nvSpPr>
          <p:cNvPr id="64" name="TextBox 32"/>
          <p:cNvSpPr txBox="1">
            <a:spLocks noChangeArrowheads="1"/>
          </p:cNvSpPr>
          <p:nvPr/>
        </p:nvSpPr>
        <p:spPr bwMode="auto">
          <a:xfrm>
            <a:off x="7681301" y="1095371"/>
            <a:ext cx="2042720" cy="27699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Availability </a:t>
            </a:r>
            <a:r>
              <a:rPr lang="en-US" sz="1200" b="1" dirty="0" smtClean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Zone 2</a:t>
            </a:r>
            <a:endParaRPr lang="en-US" sz="1200" b="1" dirty="0">
              <a:solidFill>
                <a:srgbClr val="F7981F"/>
              </a:solidFill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353" y="3548362"/>
            <a:ext cx="540572" cy="36693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815" y="3555620"/>
            <a:ext cx="540572" cy="36693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8238404" y="3620832"/>
            <a:ext cx="579967" cy="1703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App </a:t>
            </a:r>
            <a:r>
              <a:rPr lang="en-US" sz="800" b="1" smtClean="0"/>
              <a:t>container 2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875370" y="3628092"/>
            <a:ext cx="579967" cy="1703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App container </a:t>
            </a:r>
            <a:r>
              <a:rPr lang="en-US" sz="800" b="1" dirty="0"/>
              <a:t>1</a:t>
            </a:r>
            <a:endParaRPr lang="en-US" sz="1400" b="1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409" y="3541108"/>
            <a:ext cx="540572" cy="366934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3724454" y="3620838"/>
            <a:ext cx="579967" cy="1703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DB container </a:t>
            </a:r>
            <a:endParaRPr lang="en-US" sz="1400" b="1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574" y="155126"/>
            <a:ext cx="500723" cy="48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24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Approach 1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/>
              <a:t>Real </a:t>
            </a:r>
            <a:r>
              <a:rPr lang="en-US" dirty="0" smtClean="0"/>
              <a:t>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Approach</a:t>
            </a:r>
          </a:p>
          <a:p>
            <a:pPr lvl="1"/>
            <a:r>
              <a:rPr lang="en-US" sz="1600" dirty="0" smtClean="0"/>
              <a:t>Decompose </a:t>
            </a:r>
            <a:r>
              <a:rPr lang="en-US" sz="1600" dirty="0"/>
              <a:t>the cloud formation template into </a:t>
            </a:r>
          </a:p>
          <a:p>
            <a:pPr lvl="2"/>
            <a:r>
              <a:rPr lang="en-US" sz="1200" dirty="0"/>
              <a:t>Base infrastructure like VPC, Subnets, route tables etc. and </a:t>
            </a:r>
            <a:r>
              <a:rPr lang="en-US" sz="1200" dirty="0" smtClean="0"/>
              <a:t>Mongo DB EC2</a:t>
            </a:r>
            <a:endParaRPr lang="en-US" sz="1200" dirty="0"/>
          </a:p>
          <a:p>
            <a:pPr lvl="2"/>
            <a:r>
              <a:rPr lang="en-US" sz="1200" dirty="0" smtClean="0"/>
              <a:t>Application infrastructure like load balancers, auto scaling groups and launch configurations</a:t>
            </a:r>
            <a:endParaRPr lang="en-US" sz="1600" dirty="0" smtClean="0"/>
          </a:p>
          <a:p>
            <a:r>
              <a:rPr lang="en-US" sz="2000" dirty="0" smtClean="0"/>
              <a:t>One </a:t>
            </a:r>
            <a:r>
              <a:rPr lang="en-US" sz="2000" dirty="0"/>
              <a:t>time setup</a:t>
            </a:r>
          </a:p>
          <a:p>
            <a:pPr lvl="1"/>
            <a:r>
              <a:rPr lang="en-US" sz="1600" dirty="0" smtClean="0"/>
              <a:t>Deploy </a:t>
            </a:r>
            <a:r>
              <a:rPr lang="en-US" sz="1600" dirty="0"/>
              <a:t>the cloud formation template with the infrastructure components (</a:t>
            </a:r>
            <a:r>
              <a:rPr lang="en-US" sz="1600" dirty="0" err="1"/>
              <a:t>vpc</a:t>
            </a:r>
            <a:r>
              <a:rPr lang="en-US" sz="1600" dirty="0"/>
              <a:t>, subnets, route tables, security groups, load balancers and MongoDB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r>
              <a:rPr lang="en-US" sz="2000" dirty="0" smtClean="0"/>
              <a:t>For every deployment</a:t>
            </a:r>
          </a:p>
          <a:p>
            <a:pPr lvl="1"/>
            <a:r>
              <a:rPr lang="en-US" sz="1600" dirty="0" smtClean="0"/>
              <a:t>Update the EC2 launch configuration to include the latest voter service jar and update the </a:t>
            </a:r>
            <a:r>
              <a:rPr lang="en-US" sz="1600" dirty="0" err="1" smtClean="0"/>
              <a:t>cf</a:t>
            </a:r>
            <a:r>
              <a:rPr lang="en-US" sz="1600" dirty="0" smtClean="0"/>
              <a:t> stack through a Jenkins CI pipeline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9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Approach </a:t>
            </a:r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Real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One time setup</a:t>
            </a:r>
          </a:p>
          <a:p>
            <a:pPr lvl="1"/>
            <a:r>
              <a:rPr lang="en-US" sz="1600" dirty="0" smtClean="0"/>
              <a:t>Deploy the </a:t>
            </a:r>
            <a:r>
              <a:rPr lang="en-US" sz="1600" dirty="0" smtClean="0"/>
              <a:t>cloud formation template with the infrastructure components (</a:t>
            </a:r>
            <a:r>
              <a:rPr lang="en-US" sz="1600" dirty="0" err="1" smtClean="0"/>
              <a:t>vpc</a:t>
            </a:r>
            <a:r>
              <a:rPr lang="en-US" sz="1600" dirty="0" smtClean="0"/>
              <a:t>, subnets, </a:t>
            </a:r>
            <a:r>
              <a:rPr lang="en-US" sz="1600" dirty="0" smtClean="0"/>
              <a:t>route tables, security groups, clusters, load balancers and MongoDB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Write </a:t>
            </a:r>
            <a:r>
              <a:rPr lang="en-US" sz="2000" dirty="0" smtClean="0"/>
              <a:t>a shell script / python program / Jenkins pipeline to </a:t>
            </a:r>
          </a:p>
          <a:p>
            <a:pPr lvl="1"/>
            <a:r>
              <a:rPr lang="en-US" sz="1600" dirty="0" smtClean="0"/>
              <a:t>Download the jar file from </a:t>
            </a:r>
            <a:r>
              <a:rPr lang="en-US" sz="1600" dirty="0" err="1" smtClean="0"/>
              <a:t>git</a:t>
            </a:r>
            <a:endParaRPr lang="en-US" sz="1600" dirty="0" smtClean="0"/>
          </a:p>
          <a:p>
            <a:pPr lvl="1"/>
            <a:r>
              <a:rPr lang="en-US" sz="1600" dirty="0" smtClean="0"/>
              <a:t>Create a </a:t>
            </a:r>
            <a:r>
              <a:rPr lang="en-US" sz="1600" dirty="0" err="1" smtClean="0"/>
              <a:t>docker</a:t>
            </a:r>
            <a:r>
              <a:rPr lang="en-US" sz="1600" dirty="0" smtClean="0"/>
              <a:t> image using a </a:t>
            </a:r>
            <a:r>
              <a:rPr lang="en-US" sz="1600" dirty="0" err="1" smtClean="0"/>
              <a:t>Dockerfile</a:t>
            </a:r>
            <a:endParaRPr lang="en-US" sz="1600" dirty="0" smtClean="0"/>
          </a:p>
          <a:p>
            <a:pPr lvl="1"/>
            <a:r>
              <a:rPr lang="en-US" sz="1600" dirty="0" smtClean="0"/>
              <a:t>Push the Docker image to the ECS repo</a:t>
            </a:r>
          </a:p>
          <a:p>
            <a:pPr lvl="1"/>
            <a:r>
              <a:rPr lang="en-US" sz="1600" dirty="0" smtClean="0"/>
              <a:t>Trigger </a:t>
            </a:r>
            <a:r>
              <a:rPr lang="en-US" sz="1600" dirty="0" err="1" smtClean="0"/>
              <a:t>cloudformation</a:t>
            </a:r>
            <a:r>
              <a:rPr lang="en-US" sz="1600" dirty="0" smtClean="0"/>
              <a:t> through the AWS API to build the ECS cluster, tasks </a:t>
            </a:r>
            <a:r>
              <a:rPr lang="en-US" sz="1600" dirty="0" err="1" smtClean="0"/>
              <a:t>etc</a:t>
            </a:r>
            <a:r>
              <a:rPr lang="en-US" sz="1600" dirty="0" smtClean="0"/>
              <a:t> </a:t>
            </a:r>
          </a:p>
          <a:p>
            <a:r>
              <a:rPr lang="en-US" sz="2000" dirty="0" smtClean="0"/>
              <a:t>Write a python program to test the infrastructure by running the functional tests of the app (will need to research if there is a better way)</a:t>
            </a:r>
          </a:p>
          <a:p>
            <a:endParaRPr lang="en-US" sz="2000" dirty="0"/>
          </a:p>
          <a:p>
            <a:r>
              <a:rPr lang="en-US" sz="2000" dirty="0" smtClean="0"/>
              <a:t>Note: The ECS repo will be pre-created either thru </a:t>
            </a:r>
            <a:r>
              <a:rPr lang="en-US" sz="2000" dirty="0" err="1" smtClean="0"/>
              <a:t>cloudformation</a:t>
            </a:r>
            <a:r>
              <a:rPr lang="en-US" sz="2000" dirty="0" smtClean="0"/>
              <a:t> or AWS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1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655</Words>
  <Application>Microsoft Macintosh PowerPoint</Application>
  <PresentationFormat>Widescreen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Helvetica Neue</vt:lpstr>
      <vt:lpstr>Mangal</vt:lpstr>
      <vt:lpstr>Verdana</vt:lpstr>
      <vt:lpstr>Arial</vt:lpstr>
      <vt:lpstr>Office Theme</vt:lpstr>
      <vt:lpstr>Coding Challenge</vt:lpstr>
      <vt:lpstr>The Ask</vt:lpstr>
      <vt:lpstr>Solution Approach 1 – CloudFormation EC2</vt:lpstr>
      <vt:lpstr>Draft schematic – Solution 1</vt:lpstr>
      <vt:lpstr>Solution Approach 2 – CloudFormation ECS</vt:lpstr>
      <vt:lpstr>Draft schematic – Solution 2</vt:lpstr>
      <vt:lpstr>Solution Approach 1 – Real world</vt:lpstr>
      <vt:lpstr>Solution Approach 2 – Real world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Challenge</dc:title>
  <dc:creator>Mustafa Khokhawala</dc:creator>
  <cp:lastModifiedBy>Mustafa Khokhawala</cp:lastModifiedBy>
  <cp:revision>30</cp:revision>
  <dcterms:created xsi:type="dcterms:W3CDTF">2017-10-07T17:45:33Z</dcterms:created>
  <dcterms:modified xsi:type="dcterms:W3CDTF">2017-10-12T13:29:01Z</dcterms:modified>
</cp:coreProperties>
</file>