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ustafa\udacity\Advanced%20Data%20Analysis\chinook_db\Question%203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ustafa\udacity\Advanced%20Data%20Analysis\chinook_db\Set%202%20Question%20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ustafa\udacity\Advanced%20Data%20Analysis\chinook_db\Set%202%20Question%203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ustafa\udacity\Advanced%20Data%20Analysis\chinook_db\Set%202%20Question%203%20Part%202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Amount Spent Per Customer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'Question 3'!$C$1</c:f>
              <c:strCache>
                <c:ptCount val="1"/>
                <c:pt idx="0">
                  <c:v>sum(total)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'Question 3'!$A$2:$B$8</c:f>
              <c:multiLvlStrCache>
                <c:ptCount val="7"/>
                <c:lvl>
                  <c:pt idx="0">
                    <c:v>Helena</c:v>
                  </c:pt>
                  <c:pt idx="1">
                    <c:v>Richard</c:v>
                  </c:pt>
                  <c:pt idx="2">
                    <c:v>Luis</c:v>
                  </c:pt>
                  <c:pt idx="3">
                    <c:v>Ladislav</c:v>
                  </c:pt>
                  <c:pt idx="4">
                    <c:v>Hugh</c:v>
                  </c:pt>
                  <c:pt idx="5">
                    <c:v>Julia</c:v>
                  </c:pt>
                  <c:pt idx="6">
                    <c:v>Frank</c:v>
                  </c:pt>
                </c:lvl>
                <c:lvl>
                  <c:pt idx="0">
                    <c:v>6</c:v>
                  </c:pt>
                  <c:pt idx="1">
                    <c:v>26</c:v>
                  </c:pt>
                  <c:pt idx="2">
                    <c:v>57</c:v>
                  </c:pt>
                  <c:pt idx="3">
                    <c:v>45</c:v>
                  </c:pt>
                  <c:pt idx="4">
                    <c:v>46</c:v>
                  </c:pt>
                  <c:pt idx="5">
                    <c:v>28</c:v>
                  </c:pt>
                  <c:pt idx="6">
                    <c:v>24</c:v>
                  </c:pt>
                </c:lvl>
              </c:multiLvlStrCache>
            </c:multiLvlStrRef>
          </c:cat>
          <c:val>
            <c:numRef>
              <c:f>'Question 3'!$C$2:$C$8</c:f>
              <c:numCache>
                <c:formatCode>General</c:formatCode>
                <c:ptCount val="7"/>
                <c:pt idx="0">
                  <c:v>49.62</c:v>
                </c:pt>
                <c:pt idx="1">
                  <c:v>47.62</c:v>
                </c:pt>
                <c:pt idx="2">
                  <c:v>46.62</c:v>
                </c:pt>
                <c:pt idx="3">
                  <c:v>45.62</c:v>
                </c:pt>
                <c:pt idx="4">
                  <c:v>45.62</c:v>
                </c:pt>
                <c:pt idx="5">
                  <c:v>43.62</c:v>
                </c:pt>
                <c:pt idx="6">
                  <c:v>43.62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DD-4102-A61B-B51E8AC010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09315343"/>
        <c:axId val="1654291535"/>
      </c:barChart>
      <c:catAx>
        <c:axId val="19093153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Customer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4291535"/>
        <c:crosses val="autoZero"/>
        <c:auto val="1"/>
        <c:lblAlgn val="ctr"/>
        <c:lblOffset val="100"/>
        <c:noMultiLvlLbl val="0"/>
      </c:catAx>
      <c:valAx>
        <c:axId val="1654291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Amount Spent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315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 of Songs per Artist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'Set 2 Question 2'!$B$1</c:f>
              <c:strCache>
                <c:ptCount val="1"/>
                <c:pt idx="0">
                  <c:v>COUNT(*)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'Set 2 Question 2'!$A$2:$A$11</c:f>
              <c:strCache>
                <c:ptCount val="10"/>
                <c:pt idx="0">
                  <c:v>Led Zeppelin</c:v>
                </c:pt>
                <c:pt idx="1">
                  <c:v>U2</c:v>
                </c:pt>
                <c:pt idx="2">
                  <c:v>Deep Purple</c:v>
                </c:pt>
                <c:pt idx="3">
                  <c:v>Iron Maiden</c:v>
                </c:pt>
                <c:pt idx="4">
                  <c:v>Pearl Jam</c:v>
                </c:pt>
                <c:pt idx="5">
                  <c:v>Van Halen</c:v>
                </c:pt>
                <c:pt idx="6">
                  <c:v>Queen</c:v>
                </c:pt>
                <c:pt idx="7">
                  <c:v>The Rolling Stones</c:v>
                </c:pt>
                <c:pt idx="8">
                  <c:v>Creedence Clearwater Revival</c:v>
                </c:pt>
                <c:pt idx="9">
                  <c:v>Kiss</c:v>
                </c:pt>
              </c:strCache>
            </c:strRef>
          </c:cat>
          <c:val>
            <c:numRef>
              <c:f>'Set 2 Question 2'!$B$2:$B$11</c:f>
              <c:numCache>
                <c:formatCode>General</c:formatCode>
                <c:ptCount val="10"/>
                <c:pt idx="0">
                  <c:v>114</c:v>
                </c:pt>
                <c:pt idx="1">
                  <c:v>112</c:v>
                </c:pt>
                <c:pt idx="2">
                  <c:v>92</c:v>
                </c:pt>
                <c:pt idx="3">
                  <c:v>81</c:v>
                </c:pt>
                <c:pt idx="4">
                  <c:v>54</c:v>
                </c:pt>
                <c:pt idx="5">
                  <c:v>52</c:v>
                </c:pt>
                <c:pt idx="6">
                  <c:v>45</c:v>
                </c:pt>
                <c:pt idx="7">
                  <c:v>41</c:v>
                </c:pt>
                <c:pt idx="8">
                  <c:v>40</c:v>
                </c:pt>
                <c:pt idx="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DA-481A-A058-926623BDDA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129131615"/>
        <c:axId val="2129111647"/>
      </c:barChart>
      <c:catAx>
        <c:axId val="21291316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Artists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111647"/>
        <c:crosses val="autoZero"/>
        <c:auto val="1"/>
        <c:lblAlgn val="ctr"/>
        <c:lblOffset val="100"/>
        <c:noMultiLvlLbl val="0"/>
      </c:catAx>
      <c:valAx>
        <c:axId val="212911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songs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131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Amount Earned for</a:t>
            </a:r>
            <a:r>
              <a:rPr lang="en-US" baseline="0"/>
              <a:t> each artist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'Set 2 Question 3'!$B$1</c:f>
              <c:strCache>
                <c:ptCount val="1"/>
                <c:pt idx="0">
                  <c:v>AmountSpent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'Set 2 Question 3'!$A$2:$A$7</c:f>
              <c:strCache>
                <c:ptCount val="6"/>
                <c:pt idx="0">
                  <c:v>Iron Maiden</c:v>
                </c:pt>
                <c:pt idx="1">
                  <c:v>U2</c:v>
                </c:pt>
                <c:pt idx="2">
                  <c:v>Metallica</c:v>
                </c:pt>
                <c:pt idx="3">
                  <c:v>Led Zeppelin</c:v>
                </c:pt>
                <c:pt idx="4">
                  <c:v>Lost</c:v>
                </c:pt>
                <c:pt idx="5">
                  <c:v>The Office</c:v>
                </c:pt>
              </c:strCache>
            </c:strRef>
          </c:cat>
          <c:val>
            <c:numRef>
              <c:f>'Set 2 Question 3'!$B$2:$B$7</c:f>
              <c:numCache>
                <c:formatCode>General</c:formatCode>
                <c:ptCount val="6"/>
                <c:pt idx="0">
                  <c:v>138.6</c:v>
                </c:pt>
                <c:pt idx="1">
                  <c:v>105.93</c:v>
                </c:pt>
                <c:pt idx="2">
                  <c:v>90.089999999999904</c:v>
                </c:pt>
                <c:pt idx="3">
                  <c:v>86.129999999999896</c:v>
                </c:pt>
                <c:pt idx="4">
                  <c:v>81.59</c:v>
                </c:pt>
                <c:pt idx="5">
                  <c:v>49.75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06-4380-8A86-BA460E1073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129132447"/>
        <c:axId val="2129115391"/>
      </c:barChart>
      <c:catAx>
        <c:axId val="21291324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Artist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115391"/>
        <c:crosses val="autoZero"/>
        <c:auto val="1"/>
        <c:lblAlgn val="ctr"/>
        <c:lblOffset val="100"/>
        <c:noMultiLvlLbl val="0"/>
      </c:catAx>
      <c:valAx>
        <c:axId val="2129115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Amount</a:t>
                </a:r>
                <a:r>
                  <a:rPr lang="en-US" baseline="0"/>
                  <a:t> Earned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13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Amount Spent on Iron Maiden Per Customer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'Set 2 Question 3 Part 2'!$E$1</c:f>
              <c:strCache>
                <c:ptCount val="1"/>
                <c:pt idx="0">
                  <c:v>AmountSpent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'Set 2 Question 3 Part 2'!$D$2:$D$7</c:f>
              <c:strCache>
                <c:ptCount val="6"/>
                <c:pt idx="0">
                  <c:v>Mark</c:v>
                </c:pt>
                <c:pt idx="1">
                  <c:v>Madalena</c:v>
                </c:pt>
                <c:pt idx="2">
                  <c:v>Frank</c:v>
                </c:pt>
                <c:pt idx="3">
                  <c:v>Hannah</c:v>
                </c:pt>
                <c:pt idx="4">
                  <c:v>Frantiإ،ek</c:v>
                </c:pt>
                <c:pt idx="5">
                  <c:v>Patrick</c:v>
                </c:pt>
              </c:strCache>
            </c:strRef>
          </c:cat>
          <c:val>
            <c:numRef>
              <c:f>'Set 2 Question 3 Part 2'!$E$2:$E$7</c:f>
              <c:numCache>
                <c:formatCode>General</c:formatCode>
                <c:ptCount val="6"/>
                <c:pt idx="0">
                  <c:v>17.82</c:v>
                </c:pt>
                <c:pt idx="1">
                  <c:v>15.84</c:v>
                </c:pt>
                <c:pt idx="2">
                  <c:v>13.86</c:v>
                </c:pt>
                <c:pt idx="3">
                  <c:v>13.86</c:v>
                </c:pt>
                <c:pt idx="4">
                  <c:v>8.91</c:v>
                </c:pt>
                <c:pt idx="5">
                  <c:v>8.91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83-4F36-9E70-A7B8F7D995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3577423"/>
        <c:axId val="1113581999"/>
      </c:barChart>
      <c:catAx>
        <c:axId val="11135774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Customer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3581999"/>
        <c:crosses val="autoZero"/>
        <c:auto val="1"/>
        <c:lblAlgn val="ctr"/>
        <c:lblOffset val="100"/>
        <c:noMultiLvlLbl val="0"/>
      </c:catAx>
      <c:valAx>
        <c:axId val="1113581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Amount Spent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357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 best customer chinook has is called Helena with customer id 6.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She has total amount spent of 49.62.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Then she is followed by a customer called Richard with customer id 26 and amount spent equals 47.62.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Who is the best customer?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7156999-D844-4899-99DD-EB6DD82553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047609"/>
              </p:ext>
            </p:extLst>
          </p:nvPr>
        </p:nvGraphicFramePr>
        <p:xfrm>
          <a:off x="342487" y="1583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greatest number of songs was wrote by Led Zeppelin.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He wrote 114 Songs in total.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So, he is the best artist to invite in our music tour.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Who is writing the rock music?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6A13230-8353-4858-AF0B-E3B22B0A1A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027410"/>
              </p:ext>
            </p:extLst>
          </p:nvPr>
        </p:nvGraphicFramePr>
        <p:xfrm>
          <a:off x="309322" y="1516744"/>
          <a:ext cx="4682347" cy="2901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artist that has earned the most is Iron Maiden.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He has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earned 138,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Then he is followed by U2 with amount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earned 105.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artist has earned the most according to the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InvoiceLines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682750A-7F85-45B2-8D69-AD8BB032EE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4384150"/>
              </p:ext>
            </p:extLst>
          </p:nvPr>
        </p:nvGraphicFramePr>
        <p:xfrm>
          <a:off x="374544" y="1583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Customer who spent the most on Iron Maiden is called Mark and his id is 55 he spent 17.82.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Then he is followed by a customer named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Madalena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she spent 15.84.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customer spent the most on this artist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9ED056F-4F89-4E26-8E8C-BE97F48DA6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270343"/>
              </p:ext>
            </p:extLst>
          </p:nvPr>
        </p:nvGraphicFramePr>
        <p:xfrm>
          <a:off x="333000" y="1583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202</Words>
  <Application>Microsoft Office PowerPoint</Application>
  <PresentationFormat>On-screen Show (16:9)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Who is the best customer?</vt:lpstr>
      <vt:lpstr>Who is writing the rock music?</vt:lpstr>
      <vt:lpstr>Which artist has earned the most according to the InvoiceLines?</vt:lpstr>
      <vt:lpstr>Which customer spent the most on this artist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&lt;title&gt;</dc:title>
  <cp:lastModifiedBy>Mustafa Mahmoud</cp:lastModifiedBy>
  <cp:revision>6</cp:revision>
  <dcterms:modified xsi:type="dcterms:W3CDTF">2022-02-10T09:06:23Z</dcterms:modified>
</cp:coreProperties>
</file>