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union-find-algorithm-set-2-union-by-rank/" TargetMode="External"/><Relationship Id="rId2" Type="http://schemas.openxmlformats.org/officeDocument/2006/relationships/hyperlink" Target="https://www.geeksforgeeks.org/union-fin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MİNİMUM YOLUN BULUNMASI POBLEMİ</a:t>
            </a:r>
            <a:endParaRPr lang="tr-TR" dirty="0"/>
          </a:p>
        </p:txBody>
      </p:sp>
      <p:sp>
        <p:nvSpPr>
          <p:cNvPr id="3" name="Alt Başlık 2"/>
          <p:cNvSpPr>
            <a:spLocks noGrp="1"/>
          </p:cNvSpPr>
          <p:nvPr>
            <p:ph type="subTitle" idx="1"/>
          </p:nvPr>
        </p:nvSpPr>
        <p:spPr/>
        <p:txBody>
          <a:bodyPr/>
          <a:lstStyle/>
          <a:p>
            <a:r>
              <a:rPr lang="tr-TR" dirty="0" smtClean="0"/>
              <a:t>KRUSKAL PROBLEMİ</a:t>
            </a:r>
          </a:p>
          <a:p>
            <a:endParaRPr lang="tr-TR" dirty="0"/>
          </a:p>
        </p:txBody>
      </p:sp>
    </p:spTree>
    <p:extLst>
      <p:ext uri="{BB962C8B-B14F-4D97-AF65-F5344CB8AC3E}">
        <p14:creationId xmlns:p14="http://schemas.microsoft.com/office/powerpoint/2010/main" val="358295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5" name="Rectangle 4"/>
          <p:cNvSpPr>
            <a:spLocks noChangeArrowheads="1"/>
          </p:cNvSpPr>
          <p:nvPr/>
        </p:nvSpPr>
        <p:spPr bwMode="auto">
          <a:xfrm>
            <a:off x="1696995" y="2399782"/>
            <a:ext cx="73042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11.</a:t>
            </a:r>
            <a:r>
              <a:rPr kumimoji="0" lang="tr-TR" altLang="tr-TR"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tr-TR" altLang="tr-TR" sz="24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Kenar 3-4'</a:t>
            </a:r>
            <a:r>
              <a:rPr kumimoji="0" lang="tr-TR" altLang="tr-TR" sz="2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ü</a:t>
            </a:r>
            <a:r>
              <a:rPr kumimoji="0" lang="tr-TR" altLang="tr-TR" sz="24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a:t>
            </a:r>
            <a:r>
              <a:rPr kumimoji="0" lang="tr-TR" altLang="tr-TR" sz="2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ç</a:t>
            </a:r>
            <a:r>
              <a:rPr kumimoji="0" lang="tr-TR" altLang="tr-TR" sz="24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Hi</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ç</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bir d</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ö</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ng</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ü</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oluşmaz, ekleyin.</a:t>
            </a:r>
            <a:b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pic>
        <p:nvPicPr>
          <p:cNvPr id="8195" name="Picture 3" descr="fig8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292" y="3332205"/>
            <a:ext cx="4747424" cy="2178909"/>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2693773" y="5807846"/>
            <a:ext cx="6096000" cy="646331"/>
          </a:xfrm>
          <a:prstGeom prst="rect">
            <a:avLst/>
          </a:prstGeom>
        </p:spPr>
        <p:txBody>
          <a:bodyPr>
            <a:spAutoFit/>
          </a:bodyPr>
          <a:lstStyle/>
          <a:p>
            <a:pPr fontAlgn="base">
              <a:spcAft>
                <a:spcPts val="750"/>
              </a:spcAft>
            </a:pPr>
            <a:r>
              <a:rPr lang="tr-TR" dirty="0">
                <a:latin typeface="Arial" panose="020B0604020202020204" pitchFamily="34" charset="0"/>
                <a:ea typeface="Times New Roman" panose="02020603050405020304" pitchFamily="18" charset="0"/>
              </a:rPr>
              <a:t>Dahil edilen kenar sayısı eşit olduğundan (V - 1), algoritma burada durur.</a:t>
            </a:r>
            <a:endParaRPr lang="tr-TR"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356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KODLAMA</a:t>
            </a:r>
            <a:endParaRPr lang="tr-TR" dirty="0"/>
          </a:p>
        </p:txBody>
      </p:sp>
      <p:sp>
        <p:nvSpPr>
          <p:cNvPr id="3" name="İçerik Yer Tutucusu 2"/>
          <p:cNvSpPr>
            <a:spLocks noGrp="1"/>
          </p:cNvSpPr>
          <p:nvPr>
            <p:ph idx="1"/>
          </p:nvPr>
        </p:nvSpPr>
        <p:spPr/>
        <p:txBody>
          <a:bodyPr>
            <a:noAutofit/>
          </a:bodyPr>
          <a:lstStyle/>
          <a:p>
            <a:r>
              <a:rPr lang="tr-TR" sz="2800" dirty="0" err="1"/>
              <a:t>using</a:t>
            </a:r>
            <a:r>
              <a:rPr lang="tr-TR" sz="2800" dirty="0"/>
              <a:t> </a:t>
            </a:r>
            <a:r>
              <a:rPr lang="tr-TR" sz="2800" dirty="0" err="1"/>
              <a:t>namespace</a:t>
            </a:r>
            <a:r>
              <a:rPr lang="tr-TR" sz="2800" dirty="0"/>
              <a:t> </a:t>
            </a:r>
            <a:r>
              <a:rPr lang="tr-TR" sz="2800" dirty="0" err="1"/>
              <a:t>std</a:t>
            </a:r>
            <a:r>
              <a:rPr lang="tr-TR" sz="2800" dirty="0"/>
              <a:t>; </a:t>
            </a:r>
          </a:p>
          <a:p>
            <a:r>
              <a:rPr lang="tr-TR" sz="2800" dirty="0"/>
              <a:t> </a:t>
            </a:r>
          </a:p>
          <a:p>
            <a:r>
              <a:rPr lang="tr-TR" sz="2800" dirty="0" err="1"/>
              <a:t>class</a:t>
            </a:r>
            <a:r>
              <a:rPr lang="tr-TR" sz="2800" dirty="0"/>
              <a:t> </a:t>
            </a:r>
            <a:r>
              <a:rPr lang="tr-TR" sz="2800" dirty="0" err="1"/>
              <a:t>Edge</a:t>
            </a:r>
            <a:r>
              <a:rPr lang="tr-TR" sz="2800" dirty="0"/>
              <a:t>  </a:t>
            </a:r>
          </a:p>
          <a:p>
            <a:r>
              <a:rPr lang="tr-TR" sz="2800" dirty="0"/>
              <a:t>{  </a:t>
            </a:r>
          </a:p>
          <a:p>
            <a:r>
              <a:rPr lang="tr-TR" sz="2800" dirty="0"/>
              <a:t>    </a:t>
            </a:r>
            <a:r>
              <a:rPr lang="tr-TR" sz="2800" dirty="0" err="1"/>
              <a:t>public</a:t>
            </a:r>
            <a:r>
              <a:rPr lang="tr-TR" sz="2800" dirty="0"/>
              <a:t>: </a:t>
            </a:r>
          </a:p>
          <a:p>
            <a:r>
              <a:rPr lang="tr-TR" sz="2800" dirty="0"/>
              <a:t>    </a:t>
            </a:r>
            <a:r>
              <a:rPr lang="tr-TR" sz="2800" dirty="0" err="1"/>
              <a:t>int</a:t>
            </a:r>
            <a:r>
              <a:rPr lang="tr-TR" sz="2800" dirty="0"/>
              <a:t> </a:t>
            </a:r>
            <a:r>
              <a:rPr lang="tr-TR" sz="2800" dirty="0" err="1"/>
              <a:t>src</a:t>
            </a:r>
            <a:r>
              <a:rPr lang="tr-TR" sz="2800" dirty="0"/>
              <a:t>, dest, </a:t>
            </a:r>
            <a:r>
              <a:rPr lang="tr-TR" sz="2800" dirty="0" err="1"/>
              <a:t>weight</a:t>
            </a:r>
            <a:r>
              <a:rPr lang="tr-TR" sz="2800" dirty="0"/>
              <a:t>;  </a:t>
            </a:r>
          </a:p>
          <a:p>
            <a:r>
              <a:rPr lang="tr-TR" sz="2800" dirty="0"/>
              <a:t>};  </a:t>
            </a:r>
          </a:p>
          <a:p>
            <a:r>
              <a:rPr lang="tr-TR" sz="2800" dirty="0"/>
              <a:t> </a:t>
            </a:r>
          </a:p>
          <a:p>
            <a:r>
              <a:rPr lang="tr-TR" sz="2800" dirty="0"/>
              <a:t>//bağlı, yönlendirilmemiş bir yapıyı temsil </a:t>
            </a:r>
            <a:r>
              <a:rPr lang="tr-TR" sz="2800" dirty="0" smtClean="0"/>
              <a:t>eder</a:t>
            </a:r>
            <a:endParaRPr lang="tr-TR" sz="2800" dirty="0"/>
          </a:p>
        </p:txBody>
      </p:sp>
    </p:spTree>
    <p:extLst>
      <p:ext uri="{BB962C8B-B14F-4D97-AF65-F5344CB8AC3E}">
        <p14:creationId xmlns:p14="http://schemas.microsoft.com/office/powerpoint/2010/main" val="54785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KODLAMA</a:t>
            </a:r>
            <a:endParaRPr lang="tr-TR" dirty="0"/>
          </a:p>
        </p:txBody>
      </p:sp>
      <p:sp>
        <p:nvSpPr>
          <p:cNvPr id="3" name="İçerik Yer Tutucusu 2"/>
          <p:cNvSpPr>
            <a:spLocks noGrp="1"/>
          </p:cNvSpPr>
          <p:nvPr>
            <p:ph idx="1"/>
          </p:nvPr>
        </p:nvSpPr>
        <p:spPr/>
        <p:txBody>
          <a:bodyPr>
            <a:normAutofit fontScale="92500" lnSpcReduction="20000"/>
          </a:bodyPr>
          <a:lstStyle/>
          <a:p>
            <a:r>
              <a:rPr lang="tr-TR" dirty="0" err="1"/>
              <a:t>class</a:t>
            </a:r>
            <a:r>
              <a:rPr lang="tr-TR" dirty="0"/>
              <a:t> </a:t>
            </a:r>
            <a:r>
              <a:rPr lang="tr-TR" dirty="0" err="1"/>
              <a:t>Graph</a:t>
            </a:r>
            <a:r>
              <a:rPr lang="tr-TR" dirty="0"/>
              <a:t>  </a:t>
            </a:r>
          </a:p>
          <a:p>
            <a:r>
              <a:rPr lang="tr-TR" dirty="0"/>
              <a:t>{  </a:t>
            </a:r>
          </a:p>
          <a:p>
            <a:r>
              <a:rPr lang="tr-TR" dirty="0"/>
              <a:t>    </a:t>
            </a:r>
            <a:r>
              <a:rPr lang="tr-TR" dirty="0" err="1"/>
              <a:t>public</a:t>
            </a:r>
            <a:r>
              <a:rPr lang="tr-TR" dirty="0"/>
              <a:t>: </a:t>
            </a:r>
          </a:p>
          <a:p>
            <a:r>
              <a:rPr lang="tr-TR" dirty="0"/>
              <a:t>    // V-&gt; </a:t>
            </a:r>
            <a:r>
              <a:rPr lang="tr-TR" dirty="0" err="1"/>
              <a:t>Number</a:t>
            </a:r>
            <a:r>
              <a:rPr lang="tr-TR" dirty="0"/>
              <a:t> of </a:t>
            </a:r>
            <a:r>
              <a:rPr lang="tr-TR" dirty="0" err="1"/>
              <a:t>vertices</a:t>
            </a:r>
            <a:r>
              <a:rPr lang="tr-TR" dirty="0"/>
              <a:t>, E-&gt; </a:t>
            </a:r>
            <a:r>
              <a:rPr lang="tr-TR" dirty="0" err="1"/>
              <a:t>Number</a:t>
            </a:r>
            <a:r>
              <a:rPr lang="tr-TR" dirty="0"/>
              <a:t> of </a:t>
            </a:r>
            <a:r>
              <a:rPr lang="tr-TR" dirty="0" err="1"/>
              <a:t>edges</a:t>
            </a:r>
            <a:r>
              <a:rPr lang="tr-TR" dirty="0"/>
              <a:t>  </a:t>
            </a:r>
          </a:p>
          <a:p>
            <a:r>
              <a:rPr lang="tr-TR" dirty="0"/>
              <a:t>    </a:t>
            </a:r>
            <a:r>
              <a:rPr lang="tr-TR" dirty="0" err="1"/>
              <a:t>int</a:t>
            </a:r>
            <a:r>
              <a:rPr lang="tr-TR" dirty="0"/>
              <a:t> V, E;  </a:t>
            </a:r>
          </a:p>
          <a:p>
            <a:r>
              <a:rPr lang="tr-TR" dirty="0"/>
              <a:t> </a:t>
            </a:r>
          </a:p>
          <a:p>
            <a:r>
              <a:rPr lang="tr-TR" dirty="0"/>
              <a:t>Grafik bir kenar dizisi olarak temsil </a:t>
            </a:r>
            <a:r>
              <a:rPr lang="tr-TR" dirty="0" err="1"/>
              <a:t>edililir</a:t>
            </a:r>
            <a:endParaRPr lang="tr-TR" dirty="0"/>
          </a:p>
          <a:p>
            <a:r>
              <a:rPr lang="tr-TR" dirty="0"/>
              <a:t>// Grafik yönlendirilmemiş</a:t>
            </a:r>
          </a:p>
          <a:p>
            <a:r>
              <a:rPr lang="tr-TR" dirty="0"/>
              <a:t>// </a:t>
            </a:r>
            <a:r>
              <a:rPr lang="tr-TR" dirty="0" err="1"/>
              <a:t>src'den</a:t>
            </a:r>
            <a:r>
              <a:rPr lang="tr-TR" dirty="0"/>
              <a:t> </a:t>
            </a:r>
            <a:r>
              <a:rPr lang="tr-TR" dirty="0" err="1"/>
              <a:t>dest'e</a:t>
            </a:r>
            <a:r>
              <a:rPr lang="tr-TR" dirty="0"/>
              <a:t> de </a:t>
            </a:r>
            <a:r>
              <a:rPr lang="tr-TR" dirty="0" err="1"/>
              <a:t>dest'ten</a:t>
            </a:r>
            <a:r>
              <a:rPr lang="tr-TR" dirty="0"/>
              <a:t> kenar</a:t>
            </a:r>
          </a:p>
          <a:p>
            <a:r>
              <a:rPr lang="tr-TR" dirty="0"/>
              <a:t>// </a:t>
            </a:r>
            <a:r>
              <a:rPr lang="tr-TR" dirty="0" err="1"/>
              <a:t>to</a:t>
            </a:r>
            <a:r>
              <a:rPr lang="tr-TR" dirty="0"/>
              <a:t> </a:t>
            </a:r>
            <a:r>
              <a:rPr lang="tr-TR" dirty="0" err="1"/>
              <a:t>src</a:t>
            </a:r>
            <a:r>
              <a:rPr lang="tr-TR" dirty="0"/>
              <a:t>. Her ikisi de burada 1 kenardır.</a:t>
            </a:r>
          </a:p>
          <a:p>
            <a:endParaRPr lang="tr-TR" dirty="0"/>
          </a:p>
        </p:txBody>
      </p:sp>
    </p:spTree>
    <p:extLst>
      <p:ext uri="{BB962C8B-B14F-4D97-AF65-F5344CB8AC3E}">
        <p14:creationId xmlns:p14="http://schemas.microsoft.com/office/powerpoint/2010/main" val="268574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KODLAMA</a:t>
            </a:r>
            <a:endParaRPr lang="tr-TR" dirty="0"/>
          </a:p>
        </p:txBody>
      </p:sp>
      <p:sp>
        <p:nvSpPr>
          <p:cNvPr id="3" name="İçerik Yer Tutucusu 2"/>
          <p:cNvSpPr>
            <a:spLocks noGrp="1"/>
          </p:cNvSpPr>
          <p:nvPr>
            <p:ph idx="1"/>
          </p:nvPr>
        </p:nvSpPr>
        <p:spPr/>
        <p:txBody>
          <a:bodyPr>
            <a:normAutofit fontScale="25000" lnSpcReduction="20000"/>
          </a:bodyPr>
          <a:lstStyle/>
          <a:p>
            <a:r>
              <a:rPr lang="tr-TR" sz="9600" dirty="0" err="1"/>
              <a:t>Edge</a:t>
            </a:r>
            <a:r>
              <a:rPr lang="tr-TR" sz="9600" dirty="0"/>
              <a:t>* </a:t>
            </a:r>
            <a:r>
              <a:rPr lang="tr-TR" sz="9600" dirty="0" err="1"/>
              <a:t>edge</a:t>
            </a:r>
            <a:r>
              <a:rPr lang="tr-TR" sz="9600" dirty="0"/>
              <a:t>;  </a:t>
            </a:r>
          </a:p>
          <a:p>
            <a:r>
              <a:rPr lang="tr-TR" sz="9600" dirty="0"/>
              <a:t>};  </a:t>
            </a:r>
          </a:p>
          <a:p>
            <a:r>
              <a:rPr lang="tr-TR" sz="9600" dirty="0"/>
              <a:t> </a:t>
            </a:r>
          </a:p>
          <a:p>
            <a:r>
              <a:rPr lang="tr-TR" sz="9600" dirty="0" err="1"/>
              <a:t>Graph</a:t>
            </a:r>
            <a:r>
              <a:rPr lang="tr-TR" sz="9600" dirty="0"/>
              <a:t>* </a:t>
            </a:r>
            <a:r>
              <a:rPr lang="tr-TR" sz="9600" dirty="0" err="1"/>
              <a:t>createGraph</a:t>
            </a:r>
            <a:r>
              <a:rPr lang="tr-TR" sz="9600" dirty="0"/>
              <a:t>(</a:t>
            </a:r>
            <a:r>
              <a:rPr lang="tr-TR" sz="9600" dirty="0" err="1"/>
              <a:t>int</a:t>
            </a:r>
            <a:r>
              <a:rPr lang="tr-TR" sz="9600" dirty="0"/>
              <a:t> V, </a:t>
            </a:r>
            <a:r>
              <a:rPr lang="tr-TR" sz="9600" dirty="0" err="1"/>
              <a:t>int</a:t>
            </a:r>
            <a:r>
              <a:rPr lang="tr-TR" sz="9600" dirty="0"/>
              <a:t> E)  </a:t>
            </a:r>
          </a:p>
          <a:p>
            <a:r>
              <a:rPr lang="tr-TR" sz="9600" dirty="0"/>
              <a:t>{  </a:t>
            </a:r>
          </a:p>
          <a:p>
            <a:r>
              <a:rPr lang="tr-TR" sz="9600" dirty="0"/>
              <a:t>    </a:t>
            </a:r>
            <a:r>
              <a:rPr lang="tr-TR" sz="9600" dirty="0" err="1"/>
              <a:t>Graph</a:t>
            </a:r>
            <a:r>
              <a:rPr lang="tr-TR" sz="9600" dirty="0"/>
              <a:t>* </a:t>
            </a:r>
            <a:r>
              <a:rPr lang="tr-TR" sz="9600" dirty="0" err="1"/>
              <a:t>graph</a:t>
            </a:r>
            <a:r>
              <a:rPr lang="tr-TR" sz="9600" dirty="0"/>
              <a:t> = </a:t>
            </a:r>
            <a:r>
              <a:rPr lang="tr-TR" sz="9600" dirty="0" err="1"/>
              <a:t>new</a:t>
            </a:r>
            <a:r>
              <a:rPr lang="tr-TR" sz="9600" dirty="0"/>
              <a:t> </a:t>
            </a:r>
            <a:r>
              <a:rPr lang="tr-TR" sz="9600" dirty="0" err="1"/>
              <a:t>Graph</a:t>
            </a:r>
            <a:r>
              <a:rPr lang="tr-TR" sz="9600" dirty="0"/>
              <a:t>;  </a:t>
            </a:r>
          </a:p>
          <a:p>
            <a:r>
              <a:rPr lang="tr-TR" sz="9600" dirty="0"/>
              <a:t>    </a:t>
            </a:r>
            <a:r>
              <a:rPr lang="tr-TR" sz="9600" dirty="0" err="1"/>
              <a:t>graph</a:t>
            </a:r>
            <a:r>
              <a:rPr lang="tr-TR" sz="9600" dirty="0"/>
              <a:t>-&gt;V = V;  </a:t>
            </a:r>
          </a:p>
          <a:p>
            <a:r>
              <a:rPr lang="tr-TR" sz="9600" dirty="0"/>
              <a:t>    </a:t>
            </a:r>
            <a:r>
              <a:rPr lang="tr-TR" sz="9600" dirty="0" err="1"/>
              <a:t>graph</a:t>
            </a:r>
            <a:r>
              <a:rPr lang="tr-TR" sz="9600" dirty="0"/>
              <a:t>-&gt;E = E;  </a:t>
            </a:r>
          </a:p>
          <a:p>
            <a:r>
              <a:rPr lang="tr-TR" sz="9600" dirty="0"/>
              <a:t>  </a:t>
            </a:r>
          </a:p>
          <a:p>
            <a:r>
              <a:rPr lang="tr-TR" sz="9600" dirty="0"/>
              <a:t>    </a:t>
            </a:r>
            <a:r>
              <a:rPr lang="tr-TR" sz="9600" dirty="0" err="1"/>
              <a:t>graph</a:t>
            </a:r>
            <a:r>
              <a:rPr lang="tr-TR" sz="9600" dirty="0"/>
              <a:t>-&gt;</a:t>
            </a:r>
            <a:r>
              <a:rPr lang="tr-TR" sz="9600" dirty="0" err="1"/>
              <a:t>edge</a:t>
            </a:r>
            <a:r>
              <a:rPr lang="tr-TR" sz="9600" dirty="0"/>
              <a:t> = </a:t>
            </a:r>
            <a:r>
              <a:rPr lang="tr-TR" sz="9600" dirty="0" err="1"/>
              <a:t>new</a:t>
            </a:r>
            <a:r>
              <a:rPr lang="tr-TR" sz="9600" dirty="0"/>
              <a:t> </a:t>
            </a:r>
            <a:r>
              <a:rPr lang="tr-TR" sz="9600" dirty="0" err="1"/>
              <a:t>Edge</a:t>
            </a:r>
            <a:r>
              <a:rPr lang="tr-TR" sz="9600" dirty="0"/>
              <a:t>[E];  </a:t>
            </a:r>
          </a:p>
          <a:p>
            <a:r>
              <a:rPr lang="tr-TR" sz="9600" dirty="0"/>
              <a:t>  </a:t>
            </a:r>
          </a:p>
          <a:p>
            <a:r>
              <a:rPr lang="tr-TR" sz="9600" dirty="0"/>
              <a:t>    </a:t>
            </a:r>
            <a:r>
              <a:rPr lang="tr-TR" sz="9600" dirty="0" err="1"/>
              <a:t>return</a:t>
            </a:r>
            <a:r>
              <a:rPr lang="tr-TR" sz="9600" dirty="0"/>
              <a:t> </a:t>
            </a:r>
            <a:r>
              <a:rPr lang="tr-TR" sz="9600" dirty="0" err="1"/>
              <a:t>graph</a:t>
            </a:r>
            <a:r>
              <a:rPr lang="tr-TR" sz="9600" dirty="0"/>
              <a:t>; </a:t>
            </a:r>
          </a:p>
          <a:p>
            <a:endParaRPr lang="tr-TR" dirty="0"/>
          </a:p>
        </p:txBody>
      </p:sp>
    </p:spTree>
    <p:extLst>
      <p:ext uri="{BB962C8B-B14F-4D97-AF65-F5344CB8AC3E}">
        <p14:creationId xmlns:p14="http://schemas.microsoft.com/office/powerpoint/2010/main" val="38173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KODLAMA</a:t>
            </a:r>
            <a:endParaRPr lang="tr-TR" dirty="0"/>
          </a:p>
        </p:txBody>
      </p:sp>
      <p:sp>
        <p:nvSpPr>
          <p:cNvPr id="3" name="İçerik Yer Tutucusu 2"/>
          <p:cNvSpPr>
            <a:spLocks noGrp="1"/>
          </p:cNvSpPr>
          <p:nvPr>
            <p:ph idx="1"/>
          </p:nvPr>
        </p:nvSpPr>
        <p:spPr/>
        <p:txBody>
          <a:bodyPr/>
          <a:lstStyle/>
          <a:p>
            <a:r>
              <a:rPr lang="tr-TR" dirty="0"/>
              <a:t> </a:t>
            </a:r>
            <a:r>
              <a:rPr lang="tr-TR" dirty="0" err="1"/>
              <a:t>Edge</a:t>
            </a:r>
            <a:r>
              <a:rPr lang="tr-TR" dirty="0"/>
              <a:t> </a:t>
            </a:r>
            <a:r>
              <a:rPr lang="tr-TR" dirty="0" err="1"/>
              <a:t>next_edge</a:t>
            </a:r>
            <a:r>
              <a:rPr lang="tr-TR" dirty="0"/>
              <a:t> = </a:t>
            </a:r>
            <a:r>
              <a:rPr lang="tr-TR" dirty="0" err="1"/>
              <a:t>graph</a:t>
            </a:r>
            <a:r>
              <a:rPr lang="tr-TR" dirty="0"/>
              <a:t>-&gt;</a:t>
            </a:r>
            <a:r>
              <a:rPr lang="tr-TR" dirty="0" err="1"/>
              <a:t>edge</a:t>
            </a:r>
            <a:r>
              <a:rPr lang="tr-TR" dirty="0"/>
              <a:t>[i++];  </a:t>
            </a:r>
          </a:p>
          <a:p>
            <a:r>
              <a:rPr lang="tr-TR" dirty="0"/>
              <a:t>  </a:t>
            </a:r>
          </a:p>
          <a:p>
            <a:r>
              <a:rPr lang="tr-TR" dirty="0"/>
              <a:t>        </a:t>
            </a:r>
            <a:r>
              <a:rPr lang="tr-TR" dirty="0" err="1"/>
              <a:t>int</a:t>
            </a:r>
            <a:r>
              <a:rPr lang="tr-TR" dirty="0"/>
              <a:t> x = </a:t>
            </a:r>
            <a:r>
              <a:rPr lang="tr-TR" dirty="0" err="1"/>
              <a:t>find</a:t>
            </a:r>
            <a:r>
              <a:rPr lang="tr-TR" dirty="0"/>
              <a:t>(</a:t>
            </a:r>
            <a:r>
              <a:rPr lang="tr-TR" dirty="0" err="1"/>
              <a:t>subsets</a:t>
            </a:r>
            <a:r>
              <a:rPr lang="tr-TR" dirty="0"/>
              <a:t>, </a:t>
            </a:r>
            <a:r>
              <a:rPr lang="tr-TR" dirty="0" err="1"/>
              <a:t>next_edge.src</a:t>
            </a:r>
            <a:r>
              <a:rPr lang="tr-TR" dirty="0"/>
              <a:t>);  </a:t>
            </a:r>
          </a:p>
          <a:p>
            <a:r>
              <a:rPr lang="tr-TR" dirty="0"/>
              <a:t>        </a:t>
            </a:r>
            <a:r>
              <a:rPr lang="tr-TR" dirty="0" err="1"/>
              <a:t>int</a:t>
            </a:r>
            <a:r>
              <a:rPr lang="tr-TR" dirty="0"/>
              <a:t> y = </a:t>
            </a:r>
            <a:r>
              <a:rPr lang="tr-TR" dirty="0" err="1"/>
              <a:t>find</a:t>
            </a:r>
            <a:r>
              <a:rPr lang="tr-TR" dirty="0"/>
              <a:t>(</a:t>
            </a:r>
            <a:r>
              <a:rPr lang="tr-TR" dirty="0" err="1"/>
              <a:t>subsets</a:t>
            </a:r>
            <a:r>
              <a:rPr lang="tr-TR" dirty="0"/>
              <a:t>, </a:t>
            </a:r>
            <a:r>
              <a:rPr lang="tr-TR" dirty="0" err="1"/>
              <a:t>next_edge.dest</a:t>
            </a:r>
            <a:r>
              <a:rPr lang="tr-TR" dirty="0"/>
              <a:t>);  </a:t>
            </a:r>
          </a:p>
          <a:p>
            <a:r>
              <a:rPr lang="tr-TR" dirty="0"/>
              <a:t>// kenar döngüye dahil olmazsa</a:t>
            </a:r>
          </a:p>
          <a:p>
            <a:r>
              <a:rPr lang="tr-TR" dirty="0"/>
              <a:t>//sonuca dahil edip dizini artır </a:t>
            </a:r>
          </a:p>
          <a:p>
            <a:r>
              <a:rPr lang="tr-TR" dirty="0"/>
              <a:t>// diğer kenar için sonuç  </a:t>
            </a:r>
          </a:p>
          <a:p>
            <a:endParaRPr lang="tr-TR" dirty="0"/>
          </a:p>
        </p:txBody>
      </p:sp>
    </p:spTree>
    <p:extLst>
      <p:ext uri="{BB962C8B-B14F-4D97-AF65-F5344CB8AC3E}">
        <p14:creationId xmlns:p14="http://schemas.microsoft.com/office/powerpoint/2010/main" val="299742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KODLAMA</a:t>
            </a:r>
            <a:endParaRPr lang="tr-TR" dirty="0"/>
          </a:p>
        </p:txBody>
      </p:sp>
      <p:sp>
        <p:nvSpPr>
          <p:cNvPr id="3" name="İçerik Yer Tutucusu 2"/>
          <p:cNvSpPr>
            <a:spLocks noGrp="1"/>
          </p:cNvSpPr>
          <p:nvPr>
            <p:ph idx="1"/>
          </p:nvPr>
        </p:nvSpPr>
        <p:spPr/>
        <p:txBody>
          <a:bodyPr>
            <a:normAutofit fontScale="77500" lnSpcReduction="20000"/>
          </a:bodyPr>
          <a:lstStyle/>
          <a:p>
            <a:r>
              <a:rPr lang="tr-TR" dirty="0"/>
              <a:t> </a:t>
            </a:r>
          </a:p>
          <a:p>
            <a:r>
              <a:rPr lang="tr-TR" dirty="0"/>
              <a:t>// kenar ekle  2-3 </a:t>
            </a:r>
          </a:p>
          <a:p>
            <a:r>
              <a:rPr lang="tr-TR" dirty="0"/>
              <a:t> </a:t>
            </a:r>
          </a:p>
          <a:p>
            <a:r>
              <a:rPr lang="tr-TR" dirty="0"/>
              <a:t>    </a:t>
            </a:r>
            <a:r>
              <a:rPr lang="tr-TR" dirty="0" err="1"/>
              <a:t>graph</a:t>
            </a:r>
            <a:r>
              <a:rPr lang="tr-TR" dirty="0"/>
              <a:t>-&gt;</a:t>
            </a:r>
            <a:r>
              <a:rPr lang="tr-TR" dirty="0" err="1"/>
              <a:t>edge</a:t>
            </a:r>
            <a:r>
              <a:rPr lang="tr-TR" dirty="0"/>
              <a:t>[4].</a:t>
            </a:r>
            <a:r>
              <a:rPr lang="tr-TR" dirty="0" err="1"/>
              <a:t>src</a:t>
            </a:r>
            <a:r>
              <a:rPr lang="tr-TR" dirty="0"/>
              <a:t> = 2;  </a:t>
            </a:r>
          </a:p>
          <a:p>
            <a:r>
              <a:rPr lang="tr-TR" dirty="0"/>
              <a:t>    </a:t>
            </a:r>
            <a:r>
              <a:rPr lang="tr-TR" dirty="0" err="1"/>
              <a:t>graph</a:t>
            </a:r>
            <a:r>
              <a:rPr lang="tr-TR" dirty="0"/>
              <a:t>-&gt;</a:t>
            </a:r>
            <a:r>
              <a:rPr lang="tr-TR" dirty="0" err="1"/>
              <a:t>edge</a:t>
            </a:r>
            <a:r>
              <a:rPr lang="tr-TR" dirty="0"/>
              <a:t>[4].dest = 3;  </a:t>
            </a:r>
          </a:p>
          <a:p>
            <a:r>
              <a:rPr lang="tr-TR" dirty="0"/>
              <a:t>    </a:t>
            </a:r>
            <a:r>
              <a:rPr lang="tr-TR" dirty="0" err="1"/>
              <a:t>graph</a:t>
            </a:r>
            <a:r>
              <a:rPr lang="tr-TR" dirty="0"/>
              <a:t>-&gt;</a:t>
            </a:r>
            <a:r>
              <a:rPr lang="tr-TR" dirty="0" err="1"/>
              <a:t>edge</a:t>
            </a:r>
            <a:r>
              <a:rPr lang="tr-TR" dirty="0"/>
              <a:t>[4].</a:t>
            </a:r>
            <a:r>
              <a:rPr lang="tr-TR" dirty="0" err="1"/>
              <a:t>weight</a:t>
            </a:r>
            <a:r>
              <a:rPr lang="tr-TR" dirty="0"/>
              <a:t> = 4;  </a:t>
            </a:r>
          </a:p>
          <a:p>
            <a:r>
              <a:rPr lang="tr-TR" dirty="0"/>
              <a:t>  </a:t>
            </a:r>
          </a:p>
          <a:p>
            <a:r>
              <a:rPr lang="tr-TR" dirty="0"/>
              <a:t>    </a:t>
            </a:r>
            <a:r>
              <a:rPr lang="tr-TR" dirty="0" err="1"/>
              <a:t>KruskalMST</a:t>
            </a:r>
            <a:r>
              <a:rPr lang="tr-TR" dirty="0"/>
              <a:t>(</a:t>
            </a:r>
            <a:r>
              <a:rPr lang="tr-TR" dirty="0" err="1"/>
              <a:t>graph</a:t>
            </a:r>
            <a:r>
              <a:rPr lang="tr-TR" dirty="0"/>
              <a:t>);  </a:t>
            </a:r>
          </a:p>
          <a:p>
            <a:r>
              <a:rPr lang="tr-TR" dirty="0"/>
              <a:t>  </a:t>
            </a:r>
          </a:p>
          <a:p>
            <a:r>
              <a:rPr lang="tr-TR" dirty="0"/>
              <a:t>    </a:t>
            </a:r>
            <a:r>
              <a:rPr lang="tr-TR" dirty="0" err="1"/>
              <a:t>return</a:t>
            </a:r>
            <a:r>
              <a:rPr lang="tr-TR" dirty="0"/>
              <a:t> 0;  </a:t>
            </a:r>
          </a:p>
          <a:p>
            <a:r>
              <a:rPr lang="tr-TR" dirty="0"/>
              <a:t>}  </a:t>
            </a:r>
          </a:p>
          <a:p>
            <a:endParaRPr lang="tr-TR" dirty="0"/>
          </a:p>
        </p:txBody>
      </p:sp>
    </p:spTree>
    <p:extLst>
      <p:ext uri="{BB962C8B-B14F-4D97-AF65-F5344CB8AC3E}">
        <p14:creationId xmlns:p14="http://schemas.microsoft.com/office/powerpoint/2010/main" val="189526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Zaman Karmaşıklığı:</a:t>
            </a:r>
            <a:r>
              <a:rPr lang="tr-TR" dirty="0"/>
              <a:t> O (</a:t>
            </a:r>
            <a:r>
              <a:rPr lang="tr-TR" dirty="0" err="1"/>
              <a:t>ElogE</a:t>
            </a:r>
            <a:r>
              <a:rPr lang="tr-TR" dirty="0"/>
              <a:t>) veya O (</a:t>
            </a:r>
            <a:r>
              <a:rPr lang="tr-TR" dirty="0" err="1"/>
              <a:t>ElogV</a:t>
            </a:r>
            <a:r>
              <a:rPr lang="tr-TR" dirty="0"/>
              <a:t>). Kenarların sıralanması O (</a:t>
            </a:r>
            <a:r>
              <a:rPr lang="tr-TR" dirty="0" err="1"/>
              <a:t>ELogE</a:t>
            </a:r>
            <a:r>
              <a:rPr lang="tr-TR" dirty="0"/>
              <a:t>) zamanını alır. Sıralamadan sonra tüm kenarları tekrarlıyoruz ve birleştirme algoritması uyguluyoruz. Bulma ve birleştirme işlemleri en az O (</a:t>
            </a:r>
            <a:r>
              <a:rPr lang="tr-TR" dirty="0" err="1"/>
              <a:t>LogV</a:t>
            </a:r>
            <a:r>
              <a:rPr lang="tr-TR" dirty="0"/>
              <a:t>) zaman alabilir. Dolayısıyla toplam karmaşıklık O (</a:t>
            </a:r>
            <a:r>
              <a:rPr lang="tr-TR" dirty="0" err="1"/>
              <a:t>ELogE</a:t>
            </a:r>
            <a:r>
              <a:rPr lang="tr-TR" dirty="0"/>
              <a:t> + </a:t>
            </a:r>
            <a:r>
              <a:rPr lang="tr-TR" dirty="0" err="1"/>
              <a:t>ELogV</a:t>
            </a:r>
            <a:r>
              <a:rPr lang="tr-TR" dirty="0"/>
              <a:t>) süresidir. E değeri en az O (V </a:t>
            </a:r>
            <a:r>
              <a:rPr lang="tr-TR" baseline="30000" dirty="0"/>
              <a:t>2</a:t>
            </a:r>
            <a:r>
              <a:rPr lang="tr-TR" dirty="0"/>
              <a:t> ) olabilir, bu nedenle O (</a:t>
            </a:r>
            <a:r>
              <a:rPr lang="tr-TR" dirty="0" err="1"/>
              <a:t>LogV</a:t>
            </a:r>
            <a:r>
              <a:rPr lang="tr-TR" dirty="0"/>
              <a:t>) O (</a:t>
            </a:r>
            <a:r>
              <a:rPr lang="tr-TR" dirty="0" err="1"/>
              <a:t>LogE</a:t>
            </a:r>
            <a:r>
              <a:rPr lang="tr-TR" dirty="0"/>
              <a:t>) aynıdır. Bu nedenle, toplam zaman karmaşıklığı O (</a:t>
            </a:r>
            <a:r>
              <a:rPr lang="tr-TR" dirty="0" err="1"/>
              <a:t>ElogE</a:t>
            </a:r>
            <a:r>
              <a:rPr lang="tr-TR" dirty="0"/>
              <a:t>) veya O (</a:t>
            </a:r>
            <a:r>
              <a:rPr lang="tr-TR" dirty="0" err="1"/>
              <a:t>ElogV</a:t>
            </a:r>
            <a:r>
              <a:rPr lang="tr-TR" dirty="0"/>
              <a:t>)</a:t>
            </a:r>
          </a:p>
          <a:p>
            <a:endParaRPr lang="tr-TR" dirty="0"/>
          </a:p>
        </p:txBody>
      </p:sp>
    </p:spTree>
    <p:extLst>
      <p:ext uri="{BB962C8B-B14F-4D97-AF65-F5344CB8AC3E}">
        <p14:creationId xmlns:p14="http://schemas.microsoft.com/office/powerpoint/2010/main" val="136938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73127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Kruskal'ın</a:t>
            </a:r>
            <a:r>
              <a:rPr lang="tr-TR" dirty="0"/>
              <a:t> Minimum Yayılan Ağaç Algoritması</a:t>
            </a:r>
            <a:br>
              <a:rPr lang="tr-TR" dirty="0"/>
            </a:br>
            <a:endParaRPr lang="tr-TR" dirty="0"/>
          </a:p>
        </p:txBody>
      </p:sp>
      <p:sp>
        <p:nvSpPr>
          <p:cNvPr id="4" name="Dikdörtgen 3"/>
          <p:cNvSpPr/>
          <p:nvPr/>
        </p:nvSpPr>
        <p:spPr>
          <a:xfrm>
            <a:off x="1491048" y="2449307"/>
            <a:ext cx="6096000" cy="3623428"/>
          </a:xfrm>
          <a:prstGeom prst="rect">
            <a:avLst/>
          </a:prstGeom>
        </p:spPr>
        <p:txBody>
          <a:bodyPr>
            <a:spAutoFit/>
          </a:bodyPr>
          <a:lstStyle/>
          <a:p>
            <a:pPr>
              <a:lnSpc>
                <a:spcPct val="107000"/>
              </a:lnSpc>
              <a:spcAft>
                <a:spcPts val="800"/>
              </a:spcAft>
            </a:pPr>
            <a:r>
              <a:rPr lang="tr-TR" sz="2000" i="1" dirty="0">
                <a:solidFill>
                  <a:srgbClr val="FF0000"/>
                </a:solidFill>
                <a:latin typeface="Arial" panose="020B0604020202020204" pitchFamily="34" charset="0"/>
                <a:ea typeface="Calibri" panose="020F0502020204030204" pitchFamily="34" charset="0"/>
                <a:cs typeface="Times New Roman" panose="02020603050405020304" pitchFamily="18" charset="0"/>
              </a:rPr>
              <a:t>Minimum Yayılan Ağaç Nedir?</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000" i="1" dirty="0">
                <a:latin typeface="Arial" panose="020B0604020202020204" pitchFamily="34"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dirty="0">
                <a:latin typeface="Arial" panose="020B0604020202020204" pitchFamily="34" charset="0"/>
                <a:ea typeface="Calibri" panose="020F0502020204030204" pitchFamily="34" charset="0"/>
                <a:cs typeface="Times New Roman" panose="02020603050405020304" pitchFamily="18" charset="0"/>
              </a:rPr>
              <a:t>Bağlı ve yönlendirilmemiş bir grafik verildiğinde , bu grafiğin </a:t>
            </a:r>
            <a:r>
              <a:rPr lang="tr-TR" i="1" dirty="0">
                <a:latin typeface="Arial" panose="020B0604020202020204" pitchFamily="34" charset="0"/>
                <a:ea typeface="Calibri" panose="020F0502020204030204" pitchFamily="34" charset="0"/>
                <a:cs typeface="Times New Roman" panose="02020603050405020304" pitchFamily="18" charset="0"/>
              </a:rPr>
              <a:t>yayılan ağacı</a:t>
            </a:r>
            <a:r>
              <a:rPr lang="tr-TR" dirty="0">
                <a:latin typeface="Arial" panose="020B0604020202020204" pitchFamily="34" charset="0"/>
                <a:ea typeface="Calibri" panose="020F0502020204030204" pitchFamily="34" charset="0"/>
                <a:cs typeface="Times New Roman" panose="02020603050405020304" pitchFamily="18" charset="0"/>
              </a:rPr>
              <a:t> , ağaç olan ve tüm köşeleri birbirine bağlayan bir </a:t>
            </a:r>
            <a:r>
              <a:rPr lang="tr-TR" dirty="0" err="1">
                <a:latin typeface="Arial" panose="020B0604020202020204" pitchFamily="34" charset="0"/>
                <a:ea typeface="Calibri" panose="020F0502020204030204" pitchFamily="34" charset="0"/>
                <a:cs typeface="Times New Roman" panose="02020603050405020304" pitchFamily="18" charset="0"/>
              </a:rPr>
              <a:t>altgraftır</a:t>
            </a:r>
            <a:r>
              <a:rPr lang="tr-TR" dirty="0">
                <a:latin typeface="Arial" panose="020B0604020202020204" pitchFamily="34" charset="0"/>
                <a:ea typeface="Calibri" panose="020F0502020204030204" pitchFamily="34" charset="0"/>
                <a:cs typeface="Times New Roman" panose="02020603050405020304" pitchFamily="18" charset="0"/>
              </a:rPr>
              <a:t>. Tek bir grafik birçok farklı yayılma ağacına sahip olabilir. Bir </a:t>
            </a:r>
            <a:r>
              <a:rPr lang="tr-TR" i="1" dirty="0">
                <a:latin typeface="Arial" panose="020B0604020202020204" pitchFamily="34" charset="0"/>
                <a:ea typeface="Calibri" panose="020F0502020204030204" pitchFamily="34" charset="0"/>
                <a:cs typeface="Times New Roman" panose="02020603050405020304" pitchFamily="18" charset="0"/>
              </a:rPr>
              <a:t>minimal yayılma (MST)</a:t>
            </a:r>
            <a:r>
              <a:rPr lang="tr-TR" dirty="0">
                <a:latin typeface="Arial" panose="020B0604020202020204" pitchFamily="34" charset="0"/>
                <a:ea typeface="Calibri" panose="020F0502020204030204" pitchFamily="34" charset="0"/>
                <a:cs typeface="Times New Roman" panose="02020603050405020304" pitchFamily="18" charset="0"/>
              </a:rPr>
              <a:t> bir ağırlıklı bağlanmış ve yönsüz grafik ya da en az ağırlıkça kapsayan ağaç daha az ağırlığa sahip bir kapsayan ağaç ya da her bir kapsayan ağacın ağırlığına eşittir. Yayılan ağacın ağırlığı, yayılan ağacın her bir kenarına verilen ağırlıkların toplamıdır.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3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i="1" dirty="0"/>
              <a:t>Minimum yayılan bir ağacın kaç kenarı vardır?</a:t>
            </a:r>
            <a:r>
              <a:rPr lang="tr-TR" dirty="0"/>
              <a:t/>
            </a:r>
            <a:br>
              <a:rPr lang="tr-TR" dirty="0"/>
            </a:br>
            <a:endParaRPr lang="tr-TR" dirty="0"/>
          </a:p>
        </p:txBody>
      </p:sp>
      <p:sp>
        <p:nvSpPr>
          <p:cNvPr id="4" name="İçerik Yer Tutucusu 3"/>
          <p:cNvSpPr>
            <a:spLocks noGrp="1"/>
          </p:cNvSpPr>
          <p:nvPr>
            <p:ph idx="1"/>
          </p:nvPr>
        </p:nvSpPr>
        <p:spPr>
          <a:xfrm>
            <a:off x="523802" y="4346905"/>
            <a:ext cx="9613861" cy="3599316"/>
          </a:xfrm>
        </p:spPr>
        <p:txBody>
          <a:bodyPr/>
          <a:lstStyle/>
          <a:p>
            <a:endParaRPr lang="tr-TR"/>
          </a:p>
        </p:txBody>
      </p:sp>
      <p:sp>
        <p:nvSpPr>
          <p:cNvPr id="5" name="Dikdörtgen 4"/>
          <p:cNvSpPr/>
          <p:nvPr/>
        </p:nvSpPr>
        <p:spPr>
          <a:xfrm>
            <a:off x="799069" y="2510937"/>
            <a:ext cx="7089663" cy="3974421"/>
          </a:xfrm>
          <a:prstGeom prst="rect">
            <a:avLst/>
          </a:prstGeom>
        </p:spPr>
        <p:txBody>
          <a:bodyPr wrap="square">
            <a:spAutoFit/>
          </a:bodyPr>
          <a:lstStyle/>
          <a:p>
            <a:pPr>
              <a:lnSpc>
                <a:spcPct val="107000"/>
              </a:lnSpc>
              <a:spcAft>
                <a:spcPts val="800"/>
              </a:spcAft>
            </a:pPr>
            <a:r>
              <a:rPr lang="tr-TR" sz="4000" i="1" dirty="0">
                <a:solidFill>
                  <a:srgbClr val="FF0000"/>
                </a:solidFill>
                <a:latin typeface="Arial" panose="020B0604020202020204" pitchFamily="34" charset="0"/>
                <a:ea typeface="Calibri" panose="020F0502020204030204" pitchFamily="34" charset="0"/>
                <a:cs typeface="Times New Roman" panose="02020603050405020304" pitchFamily="18" charset="0"/>
              </a:rPr>
              <a:t>Minimum yayılan bir ağacın kaç kenarı vardır?</a:t>
            </a:r>
            <a:endParaRPr lang="tr-TR" sz="4000" dirty="0">
              <a:latin typeface="Calibri" panose="020F0502020204030204" pitchFamily="34" charset="0"/>
              <a:ea typeface="Calibri" panose="020F0502020204030204" pitchFamily="34" charset="0"/>
              <a:cs typeface="Times New Roman" panose="02020603050405020304" pitchFamily="18" charset="0"/>
            </a:endParaRPr>
          </a:p>
          <a:p>
            <a:pPr fontAlgn="base">
              <a:spcAft>
                <a:spcPts val="750"/>
              </a:spcAft>
            </a:pPr>
            <a:r>
              <a:rPr lang="tr-TR" sz="4000" dirty="0">
                <a:latin typeface="Arial" panose="020B0604020202020204" pitchFamily="34" charset="0"/>
                <a:ea typeface="Times New Roman" panose="02020603050405020304" pitchFamily="18" charset="0"/>
              </a:rPr>
              <a:t>Minimum yayılan bir ağacın (V - 1) kenarları vardır; burada V, verilen grafikteki köşe sayısıdır.</a:t>
            </a:r>
            <a:endParaRPr lang="tr-TR"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300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i="1" dirty="0"/>
              <a:t>Minimum Yayılan Ağacın uygulamaları nelerdir?</a:t>
            </a:r>
            <a:endParaRPr lang="tr-TR" dirty="0"/>
          </a:p>
        </p:txBody>
      </p:sp>
      <p:sp>
        <p:nvSpPr>
          <p:cNvPr id="3" name="İçerik Yer Tutucusu 2"/>
          <p:cNvSpPr>
            <a:spLocks noGrp="1"/>
          </p:cNvSpPr>
          <p:nvPr>
            <p:ph idx="1"/>
          </p:nvPr>
        </p:nvSpPr>
        <p:spPr/>
        <p:txBody>
          <a:bodyPr/>
          <a:lstStyle/>
          <a:p>
            <a:pPr fontAlgn="base"/>
            <a:r>
              <a:rPr lang="tr-TR" dirty="0" err="1"/>
              <a:t>Kruskal'ın</a:t>
            </a:r>
            <a:r>
              <a:rPr lang="tr-TR" dirty="0"/>
              <a:t> algoritmasını kullanarak </a:t>
            </a:r>
            <a:r>
              <a:rPr lang="tr-TR" dirty="0" err="1"/>
              <a:t>MST'yi</a:t>
            </a:r>
            <a:r>
              <a:rPr lang="tr-TR" dirty="0"/>
              <a:t> bulmak için adımlar</a:t>
            </a:r>
          </a:p>
          <a:p>
            <a:r>
              <a:rPr lang="tr-TR" b="1" i="1" dirty="0"/>
              <a:t>1.</a:t>
            </a:r>
            <a:r>
              <a:rPr lang="tr-TR" i="1" dirty="0"/>
              <a:t> Tüm kenarları, ağırlıklarını azalmayacak şekilde sıralayın.</a:t>
            </a:r>
            <a:br>
              <a:rPr lang="tr-TR" i="1" dirty="0"/>
            </a:br>
            <a:r>
              <a:rPr lang="tr-TR" b="1" i="1" dirty="0"/>
              <a:t>2.</a:t>
            </a:r>
            <a:r>
              <a:rPr lang="tr-TR" i="1" dirty="0"/>
              <a:t> En küçük kenarı seçin. Şimdiye kadar oluşan yayılan ağaçla bir döngü oluşturup oluşturmadığını kontrol edin. Döngü oluşmazsa, bu kenarı ekleyin. Aksi halde atın.</a:t>
            </a:r>
            <a:br>
              <a:rPr lang="tr-TR" i="1" dirty="0"/>
            </a:br>
            <a:r>
              <a:rPr lang="tr-TR" b="1" i="1" dirty="0"/>
              <a:t>3.</a:t>
            </a:r>
            <a:r>
              <a:rPr lang="tr-TR" i="1" dirty="0"/>
              <a:t> Yayılan ağaçta (V-1) kenarlar olana kadar 2. adımı </a:t>
            </a:r>
            <a:r>
              <a:rPr lang="tr-TR" i="1" dirty="0" smtClean="0"/>
              <a:t>tekrarlayın</a:t>
            </a:r>
          </a:p>
          <a:p>
            <a:endParaRPr lang="tr-TR" dirty="0"/>
          </a:p>
        </p:txBody>
      </p:sp>
    </p:spTree>
    <p:extLst>
      <p:ext uri="{BB962C8B-B14F-4D97-AF65-F5344CB8AC3E}">
        <p14:creationId xmlns:p14="http://schemas.microsoft.com/office/powerpoint/2010/main" val="35601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i="1" dirty="0"/>
              <a:t>Minimum Yayılan Ağacın uygulamaları nelerdir?</a:t>
            </a:r>
            <a:endParaRPr lang="tr-TR" dirty="0"/>
          </a:p>
        </p:txBody>
      </p:sp>
      <p:sp>
        <p:nvSpPr>
          <p:cNvPr id="3" name="İçerik Yer Tutucusu 2"/>
          <p:cNvSpPr>
            <a:spLocks noGrp="1"/>
          </p:cNvSpPr>
          <p:nvPr>
            <p:ph idx="1"/>
          </p:nvPr>
        </p:nvSpPr>
        <p:spPr/>
        <p:txBody>
          <a:bodyPr>
            <a:normAutofit fontScale="92500"/>
          </a:bodyPr>
          <a:lstStyle/>
          <a:p>
            <a:pPr fontAlgn="base"/>
            <a:r>
              <a:rPr lang="tr-TR" dirty="0"/>
              <a:t>2. adım, döngüyü algılamak için </a:t>
            </a:r>
            <a:r>
              <a:rPr lang="tr-TR" u="sng" dirty="0" err="1">
                <a:hlinkClick r:id="rId2"/>
              </a:rPr>
              <a:t>Union-Find</a:t>
            </a:r>
            <a:r>
              <a:rPr lang="tr-TR" u="sng" dirty="0">
                <a:hlinkClick r:id="rId2"/>
              </a:rPr>
              <a:t> algoritmasını</a:t>
            </a:r>
            <a:r>
              <a:rPr lang="tr-TR" dirty="0"/>
              <a:t> kullanır . Bu nedenle, aşağıdaki yayını önkoşul olarak okumanızı öneririz.</a:t>
            </a:r>
            <a:br>
              <a:rPr lang="tr-TR" dirty="0"/>
            </a:br>
            <a:r>
              <a:rPr lang="tr-TR" u="sng" dirty="0">
                <a:hlinkClick r:id="rId2"/>
              </a:rPr>
              <a:t>Birlik-Bul Algoritması | Set 1 (Bir Grafikte Döngüyü Algıla)</a:t>
            </a:r>
            <a:r>
              <a:rPr lang="tr-TR" dirty="0"/>
              <a:t/>
            </a:r>
            <a:br>
              <a:rPr lang="tr-TR" dirty="0"/>
            </a:br>
            <a:r>
              <a:rPr lang="tr-TR" u="sng" dirty="0" err="1">
                <a:hlinkClick r:id="rId3"/>
              </a:rPr>
              <a:t>Union-Find</a:t>
            </a:r>
            <a:r>
              <a:rPr lang="tr-TR" u="sng" dirty="0">
                <a:hlinkClick r:id="rId3"/>
              </a:rPr>
              <a:t> Algoritması | Set 2 (Sıra ve Yol Sıkıştırmasına Göre Birlik)</a:t>
            </a:r>
            <a:endParaRPr lang="tr-TR" dirty="0"/>
          </a:p>
          <a:p>
            <a:pPr fontAlgn="base"/>
            <a:r>
              <a:rPr lang="tr-TR" dirty="0"/>
              <a:t>Algoritma Açgözlü Bir Algoritmadır. Açgözlü Seçim, şimdiye kadar inşa edilen </a:t>
            </a:r>
            <a:r>
              <a:rPr lang="tr-TR" dirty="0" err="1"/>
              <a:t>MST'de</a:t>
            </a:r>
            <a:r>
              <a:rPr lang="tr-TR" dirty="0"/>
              <a:t> bir döngüye neden olmayan en küçük ağırlık kenarını seçmektir. Bir örnekle anlayalım: Aşağıdaki giriş grafiğini düşünün.</a:t>
            </a:r>
          </a:p>
          <a:p>
            <a:r>
              <a:rPr lang="tr-TR" dirty="0"/>
              <a:t>Algoritma Açgözlü Bir Algoritmadır. Açgözlü Seçim, şimdiye kadar inşa edilen </a:t>
            </a:r>
            <a:r>
              <a:rPr lang="tr-TR" dirty="0" err="1"/>
              <a:t>MST'de</a:t>
            </a:r>
            <a:r>
              <a:rPr lang="tr-TR" dirty="0"/>
              <a:t> bir döngüye neden olmayan en küçük ağırlık kenarını seçmektir. Bir örnekle anlayalım: Aşağıdaki giriş grafiğini düşünün.</a:t>
            </a:r>
          </a:p>
        </p:txBody>
      </p:sp>
    </p:spTree>
    <p:extLst>
      <p:ext uri="{BB962C8B-B14F-4D97-AF65-F5344CB8AC3E}">
        <p14:creationId xmlns:p14="http://schemas.microsoft.com/office/powerpoint/2010/main" val="335629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3160" y="3769052"/>
            <a:ext cx="4131924" cy="1927074"/>
          </a:xfrm>
        </p:spPr>
      </p:pic>
      <p:sp>
        <p:nvSpPr>
          <p:cNvPr id="6" name="Dikdörtgen 5"/>
          <p:cNvSpPr/>
          <p:nvPr/>
        </p:nvSpPr>
        <p:spPr>
          <a:xfrm>
            <a:off x="2125211" y="2610884"/>
            <a:ext cx="6096000" cy="646331"/>
          </a:xfrm>
          <a:prstGeom prst="rect">
            <a:avLst/>
          </a:prstGeom>
        </p:spPr>
        <p:txBody>
          <a:bodyPr>
            <a:spAutoFit/>
          </a:bodyPr>
          <a:lstStyle/>
          <a:p>
            <a:pPr fontAlgn="base">
              <a:spcAft>
                <a:spcPts val="750"/>
              </a:spcAft>
            </a:pPr>
            <a:r>
              <a:rPr lang="tr-TR" dirty="0">
                <a:latin typeface="Arial" panose="020B0604020202020204" pitchFamily="34" charset="0"/>
                <a:ea typeface="Times New Roman" panose="02020603050405020304" pitchFamily="18" charset="0"/>
              </a:rPr>
              <a:t>Grafik 9 köşe ve 14 kenar içeriyor. Böylece, oluşturulan minimum yayılan ağaç (9 - 1) = 8 kenara sahip olacaktır.</a:t>
            </a:r>
            <a:endParaRPr lang="tr-TR"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869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4" name="Rectangle 1"/>
          <p:cNvSpPr>
            <a:spLocks noGrp="1" noChangeArrowheads="1"/>
          </p:cNvSpPr>
          <p:nvPr>
            <p:ph idx="1"/>
          </p:nvPr>
        </p:nvSpPr>
        <p:spPr bwMode="auto">
          <a:xfrm>
            <a:off x="2869847" y="2805517"/>
            <a:ext cx="4931913" cy="289691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400" b="0" i="0" u="none" strike="noStrike" cap="none" normalizeH="0" baseline="0" dirty="0" smtClean="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Sıralamadan sonra:</a:t>
            </a:r>
            <a:r>
              <a:rPr kumimoji="0" lang="tr-TR" altLang="tr-TR" sz="800" b="0" i="0" u="none" strike="noStrike" cap="none" normalizeH="0" baseline="0" dirty="0" smtClean="0">
                <a:ln>
                  <a:noFill/>
                </a:ln>
                <a:solidFill>
                  <a:srgbClr val="FF0000"/>
                </a:solidFill>
                <a:effectLst/>
              </a:rPr>
              <a:t> </a:t>
            </a:r>
            <a:endParaRPr kumimoji="0" lang="tr-TR" altLang="tr-TR" sz="1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Ağırlık </a:t>
            </a:r>
            <a:r>
              <a:rPr kumimoji="0" lang="tr-TR" altLang="tr-TR" sz="1100" b="0" i="0" u="none" strike="noStrike" cap="none" normalizeH="0" baseline="0" dirty="0" err="1"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Src</a:t>
            </a: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 Dest</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1 7 6</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2 8 2</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2 6 5</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4 0 1</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4 2 5</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6 8 6</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7 2 3</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7 7 8</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8 0 7</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8 1 2</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9 3 4</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10 5 4</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11 1 7</a:t>
            </a:r>
            <a:endParaRPr kumimoji="0" lang="tr-TR" altLang="tr-TR"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tr-TR" altLang="tr-TR" sz="1100" b="0" i="0" u="none" strike="noStrike" cap="none" normalizeH="0" baseline="0" dirty="0" smtClean="0">
                <a:ln>
                  <a:noFill/>
                </a:ln>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14 3 5</a:t>
            </a:r>
            <a:endParaRPr kumimoji="0" lang="tr-TR" altLang="tr-TR" sz="18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1616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Şimdi sıralanan kenar listesinden tüm kenarları tek tek </a:t>
            </a:r>
            <a:r>
              <a:rPr lang="tr-TR" i="1" dirty="0"/>
              <a:t>seçin</a:t>
            </a:r>
            <a:r>
              <a:rPr lang="tr-TR" dirty="0"/>
              <a:t/>
            </a:r>
            <a:br>
              <a:rPr lang="tr-TR" dirty="0"/>
            </a:br>
            <a:r>
              <a:rPr lang="tr-TR" b="1" dirty="0"/>
              <a:t>1. </a:t>
            </a:r>
            <a:r>
              <a:rPr lang="tr-TR" i="1" dirty="0"/>
              <a:t>Kenar 7-6'yı seçin:</a:t>
            </a:r>
            <a:r>
              <a:rPr lang="tr-TR" dirty="0"/>
              <a:t> Hiçbir döngü oluşmaz, ekleyin.</a:t>
            </a:r>
            <a:r>
              <a:rPr lang="tr-TR" i="1" dirty="0"/>
              <a:t> </a:t>
            </a:r>
            <a:endParaRPr lang="tr-TR" dirty="0"/>
          </a:p>
          <a:p>
            <a:endParaRPr lang="tr-TR" dirty="0"/>
          </a:p>
        </p:txBody>
      </p:sp>
      <p:pic>
        <p:nvPicPr>
          <p:cNvPr id="4" name="Resim 3" descr="C:\Users\musta\AppData\Local\Microsoft\Windows\INetCache\Content.Word\Fig-1.jpg"/>
          <p:cNvPicPr/>
          <p:nvPr/>
        </p:nvPicPr>
        <p:blipFill>
          <a:blip r:embed="rId2">
            <a:extLst>
              <a:ext uri="{28A0092B-C50C-407E-A947-70E740481C1C}">
                <a14:useLocalDpi xmlns:a14="http://schemas.microsoft.com/office/drawing/2010/main" val="0"/>
              </a:ext>
            </a:extLst>
          </a:blip>
          <a:srcRect/>
          <a:stretch>
            <a:fillRect/>
          </a:stretch>
        </p:blipFill>
        <p:spPr bwMode="auto">
          <a:xfrm>
            <a:off x="867183" y="3160132"/>
            <a:ext cx="1752449" cy="695176"/>
          </a:xfrm>
          <a:prstGeom prst="rect">
            <a:avLst/>
          </a:prstGeom>
          <a:noFill/>
          <a:ln>
            <a:noFill/>
          </a:ln>
        </p:spPr>
      </p:pic>
      <p:sp>
        <p:nvSpPr>
          <p:cNvPr id="5" name="Rectangle 2"/>
          <p:cNvSpPr>
            <a:spLocks noChangeArrowheads="1"/>
          </p:cNvSpPr>
          <p:nvPr/>
        </p:nvSpPr>
        <p:spPr bwMode="auto">
          <a:xfrm>
            <a:off x="649580" y="3998791"/>
            <a:ext cx="67473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a:t>
            </a:r>
            <a:r>
              <a:rPr kumimoji="0" lang="tr-TR" altLang="tr-TR"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tr-TR" altLang="tr-TR" sz="2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Ç</a:t>
            </a:r>
            <a:r>
              <a:rPr kumimoji="0" lang="tr-TR" altLang="tr-TR" sz="24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ekme kenarı 8-2:</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ö</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ng</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ü</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oluşmaz, dahil edin.</a:t>
            </a:r>
            <a:b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pic>
        <p:nvPicPr>
          <p:cNvPr id="6145" name="Picture 1" descr="Fig-2-241x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61" y="4560510"/>
            <a:ext cx="141922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28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4" name="Rectangle 2"/>
          <p:cNvSpPr>
            <a:spLocks noChangeArrowheads="1"/>
          </p:cNvSpPr>
          <p:nvPr/>
        </p:nvSpPr>
        <p:spPr bwMode="auto">
          <a:xfrm>
            <a:off x="416710" y="2284452"/>
            <a:ext cx="74622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3.</a:t>
            </a:r>
            <a:r>
              <a:rPr kumimoji="0" lang="tr-TR" altLang="tr-TR"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tr-TR" altLang="tr-TR" sz="24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a:t>
            </a:r>
            <a:r>
              <a:rPr kumimoji="0" lang="tr-TR" altLang="tr-TR" sz="2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ç</a:t>
            </a:r>
            <a:r>
              <a:rPr kumimoji="0" lang="tr-TR" altLang="tr-TR" sz="2400" b="0" i="1"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im kenarı 6-5:</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Hi</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ç</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bir d</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ö</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ng</a:t>
            </a:r>
            <a:r>
              <a:rPr kumimoji="0" lang="tr-TR" altLang="tr-T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ü</a:t>
            </a:r>
            <a: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oluşmaz, dahil edin.</a:t>
            </a:r>
            <a:br>
              <a:rPr kumimoji="0" lang="tr-TR" altLang="tr-TR" sz="2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tr-TR" altLang="tr-TR" sz="2400" b="0" i="0" u="none" strike="noStrike" cap="none" normalizeH="0" baseline="0" dirty="0" smtClean="0">
              <a:ln>
                <a:noFill/>
              </a:ln>
              <a:solidFill>
                <a:schemeClr val="tx1"/>
              </a:solidFill>
              <a:effectLst/>
              <a:latin typeface="Arial" panose="020B0604020202020204" pitchFamily="34" charset="0"/>
            </a:endParaRPr>
          </a:p>
        </p:txBody>
      </p:sp>
      <p:pic>
        <p:nvPicPr>
          <p:cNvPr id="7169" name="Picture 1" descr="Fig-3-300x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57" y="2880296"/>
            <a:ext cx="1771135" cy="1370878"/>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475378" y="4570626"/>
            <a:ext cx="5408853" cy="369332"/>
          </a:xfrm>
          <a:prstGeom prst="rect">
            <a:avLst/>
          </a:prstGeom>
        </p:spPr>
        <p:txBody>
          <a:bodyPr wrap="none">
            <a:spAutoFit/>
          </a:bodyPr>
          <a:lstStyle/>
          <a:p>
            <a:r>
              <a:rPr lang="tr-TR" b="1" dirty="0">
                <a:latin typeface="Arial" panose="020B0604020202020204" pitchFamily="34" charset="0"/>
                <a:ea typeface="Calibri" panose="020F0502020204030204" pitchFamily="34" charset="0"/>
              </a:rPr>
              <a:t>4. </a:t>
            </a:r>
            <a:r>
              <a:rPr lang="tr-TR" i="1" dirty="0">
                <a:latin typeface="Arial" panose="020B0604020202020204" pitchFamily="34" charset="0"/>
                <a:ea typeface="Calibri" panose="020F0502020204030204" pitchFamily="34" charset="0"/>
              </a:rPr>
              <a:t>Kenar 0-1'i seçin:</a:t>
            </a:r>
            <a:r>
              <a:rPr lang="tr-TR" dirty="0">
                <a:latin typeface="Arial" panose="020B0604020202020204" pitchFamily="34" charset="0"/>
                <a:ea typeface="Calibri" panose="020F0502020204030204" pitchFamily="34" charset="0"/>
              </a:rPr>
              <a:t> Hiçbir döngü oluşmaz, ekleyin.</a:t>
            </a:r>
            <a:endParaRPr lang="tr-TR" dirty="0"/>
          </a:p>
        </p:txBody>
      </p:sp>
      <p:pic>
        <p:nvPicPr>
          <p:cNvPr id="7171" name="Picture 3" descr="Fig-4-300x1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21" y="5160061"/>
            <a:ext cx="2484437"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002548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TotalTime>
  <Words>183</Words>
  <Application>Microsoft Office PowerPoint</Application>
  <PresentationFormat>Geniş ekran</PresentationFormat>
  <Paragraphs>94</Paragraphs>
  <Slides>17</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17</vt:i4>
      </vt:variant>
    </vt:vector>
  </HeadingPairs>
  <TitlesOfParts>
    <vt:vector size="25" baseType="lpstr">
      <vt:lpstr>Arial Unicode MS</vt:lpstr>
      <vt:lpstr>Arial</vt:lpstr>
      <vt:lpstr>Calibri</vt:lpstr>
      <vt:lpstr>Consolas</vt:lpstr>
      <vt:lpstr>Courier New</vt:lpstr>
      <vt:lpstr>Times New Roman</vt:lpstr>
      <vt:lpstr>Trebuchet MS</vt:lpstr>
      <vt:lpstr>Berlin</vt:lpstr>
      <vt:lpstr>MİNİMUM YOLUN BULUNMASI POBLEMİ</vt:lpstr>
      <vt:lpstr>Kruskal'ın Minimum Yayılan Ağaç Algoritması </vt:lpstr>
      <vt:lpstr>Minimum yayılan bir ağacın kaç kenarı vardır? </vt:lpstr>
      <vt:lpstr>Minimum Yayılan Ağacın uygulamaları nelerdir?</vt:lpstr>
      <vt:lpstr>Minimum Yayılan Ağacın uygulamaları nelerdir?</vt:lpstr>
      <vt:lpstr>PowerPoint Sunusu</vt:lpstr>
      <vt:lpstr>PowerPoint Sunusu</vt:lpstr>
      <vt:lpstr>PowerPoint Sunusu</vt:lpstr>
      <vt:lpstr>PowerPoint Sunusu</vt:lpstr>
      <vt:lpstr>PowerPoint Sunusu</vt:lpstr>
      <vt:lpstr>KODLAMA</vt:lpstr>
      <vt:lpstr>KODLAMA</vt:lpstr>
      <vt:lpstr>KODLAMA</vt:lpstr>
      <vt:lpstr>KODLAMA</vt:lpstr>
      <vt:lpstr>KODLAMA</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YOLUN BULUNMASI POBLEMİ</dc:title>
  <dc:creator>mustafa arslan</dc:creator>
  <cp:lastModifiedBy>mustafa arslan</cp:lastModifiedBy>
  <cp:revision>2</cp:revision>
  <dcterms:created xsi:type="dcterms:W3CDTF">2020-05-05T12:42:24Z</dcterms:created>
  <dcterms:modified xsi:type="dcterms:W3CDTF">2020-05-05T12:53:33Z</dcterms:modified>
</cp:coreProperties>
</file>