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notesMasterIdLst>
    <p:notesMasterId r:id="rId45"/>
  </p:notesMasterIdLst>
  <p:sldIdLst>
    <p:sldId id="256" r:id="rId2"/>
    <p:sldId id="264" r:id="rId3"/>
    <p:sldId id="271" r:id="rId4"/>
    <p:sldId id="272" r:id="rId5"/>
    <p:sldId id="266" r:id="rId6"/>
    <p:sldId id="278" r:id="rId7"/>
    <p:sldId id="273" r:id="rId8"/>
    <p:sldId id="274" r:id="rId9"/>
    <p:sldId id="275" r:id="rId10"/>
    <p:sldId id="268" r:id="rId11"/>
    <p:sldId id="276" r:id="rId12"/>
    <p:sldId id="269" r:id="rId13"/>
    <p:sldId id="284" r:id="rId14"/>
    <p:sldId id="279" r:id="rId15"/>
    <p:sldId id="280" r:id="rId16"/>
    <p:sldId id="281" r:id="rId17"/>
    <p:sldId id="282" r:id="rId18"/>
    <p:sldId id="283" r:id="rId19"/>
    <p:sldId id="270" r:id="rId20"/>
    <p:sldId id="289" r:id="rId21"/>
    <p:sldId id="295" r:id="rId22"/>
    <p:sldId id="290" r:id="rId23"/>
    <p:sldId id="291" r:id="rId24"/>
    <p:sldId id="292" r:id="rId25"/>
    <p:sldId id="300" r:id="rId26"/>
    <p:sldId id="293" r:id="rId27"/>
    <p:sldId id="294" r:id="rId28"/>
    <p:sldId id="296" r:id="rId29"/>
    <p:sldId id="297" r:id="rId30"/>
    <p:sldId id="298" r:id="rId31"/>
    <p:sldId id="299" r:id="rId32"/>
    <p:sldId id="301" r:id="rId33"/>
    <p:sldId id="302" r:id="rId34"/>
    <p:sldId id="303" r:id="rId35"/>
    <p:sldId id="258" r:id="rId36"/>
    <p:sldId id="285" r:id="rId37"/>
    <p:sldId id="286" r:id="rId38"/>
    <p:sldId id="287" r:id="rId39"/>
    <p:sldId id="288" r:id="rId40"/>
    <p:sldId id="265" r:id="rId41"/>
    <p:sldId id="259" r:id="rId42"/>
    <p:sldId id="262" r:id="rId43"/>
    <p:sldId id="263" r:id="rId44"/>
  </p:sldIdLst>
  <p:sldSz cx="9144000" cy="6858000" type="screen4x3"/>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47"/>
    <a:srgbClr val="CDE3F8"/>
    <a:srgbClr val="E8F1FB"/>
    <a:srgbClr val="EFEFEF"/>
    <a:srgbClr val="008E4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436881-E0C7-D184-4465-1304CB09A11A}" v="2537" dt="2021-01-03T13:10:46.4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4" autoAdjust="0"/>
    <p:restoredTop sz="94660"/>
  </p:normalViewPr>
  <p:slideViewPr>
    <p:cSldViewPr snapToGrid="0">
      <p:cViewPr varScale="1">
        <p:scale>
          <a:sx n="67" d="100"/>
          <a:sy n="67" d="100"/>
        </p:scale>
        <p:origin x="133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119" cy="466434"/>
          </a:xfrm>
          <a:prstGeom prst="rect">
            <a:avLst/>
          </a:prstGeom>
        </p:spPr>
        <p:txBody>
          <a:bodyPr vert="horz" lIns="92437" tIns="46219" rIns="92437" bIns="46219" rtlCol="0"/>
          <a:lstStyle>
            <a:lvl1pPr algn="l">
              <a:defRPr sz="1200"/>
            </a:lvl1pPr>
          </a:lstStyle>
          <a:p>
            <a:endParaRPr lang="en-US"/>
          </a:p>
        </p:txBody>
      </p:sp>
      <p:sp>
        <p:nvSpPr>
          <p:cNvPr id="3" name="Date Placeholder 2"/>
          <p:cNvSpPr>
            <a:spLocks noGrp="1"/>
          </p:cNvSpPr>
          <p:nvPr>
            <p:ph type="dt" idx="1"/>
          </p:nvPr>
        </p:nvSpPr>
        <p:spPr>
          <a:xfrm>
            <a:off x="3898101" y="1"/>
            <a:ext cx="2982119" cy="466434"/>
          </a:xfrm>
          <a:prstGeom prst="rect">
            <a:avLst/>
          </a:prstGeom>
        </p:spPr>
        <p:txBody>
          <a:bodyPr vert="horz" lIns="92437" tIns="46219" rIns="92437" bIns="46219" rtlCol="0"/>
          <a:lstStyle>
            <a:lvl1pPr algn="r">
              <a:defRPr sz="1200"/>
            </a:lvl1pPr>
          </a:lstStyle>
          <a:p>
            <a:fld id="{94F01CBA-2E9C-4A53-834E-56C92D6EB7B3}" type="datetimeFigureOut">
              <a:rPr lang="en-US" smtClean="0"/>
              <a:t>1/3/2021</a:t>
            </a:fld>
            <a:endParaRPr lang="en-US"/>
          </a:p>
        </p:txBody>
      </p:sp>
      <p:sp>
        <p:nvSpPr>
          <p:cNvPr id="4" name="Slide Image Placeholder 3"/>
          <p:cNvSpPr>
            <a:spLocks noGrp="1" noRot="1" noChangeAspect="1"/>
          </p:cNvSpPr>
          <p:nvPr>
            <p:ph type="sldImg" idx="2"/>
          </p:nvPr>
        </p:nvSpPr>
        <p:spPr>
          <a:xfrm>
            <a:off x="1350963" y="1162050"/>
            <a:ext cx="4179887" cy="3136900"/>
          </a:xfrm>
          <a:prstGeom prst="rect">
            <a:avLst/>
          </a:prstGeom>
          <a:noFill/>
          <a:ln w="12700">
            <a:solidFill>
              <a:prstClr val="black"/>
            </a:solidFill>
          </a:ln>
        </p:spPr>
        <p:txBody>
          <a:bodyPr vert="horz" lIns="92437" tIns="46219" rIns="92437" bIns="46219" rtlCol="0" anchor="ctr"/>
          <a:lstStyle/>
          <a:p>
            <a:endParaRPr lang="en-US"/>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37" tIns="46219" rIns="92437" bIns="4621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6433"/>
          </a:xfrm>
          <a:prstGeom prst="rect">
            <a:avLst/>
          </a:prstGeom>
        </p:spPr>
        <p:txBody>
          <a:bodyPr vert="horz" lIns="92437" tIns="46219" rIns="92437" bIns="46219" rtlCol="0" anchor="b"/>
          <a:lstStyle>
            <a:lvl1pPr algn="l">
              <a:defRPr sz="1200"/>
            </a:lvl1pPr>
          </a:lstStyle>
          <a:p>
            <a:endParaRPr lang="en-US"/>
          </a:p>
        </p:txBody>
      </p:sp>
      <p:sp>
        <p:nvSpPr>
          <p:cNvPr id="7" name="Slide Number Placeholder 6"/>
          <p:cNvSpPr>
            <a:spLocks noGrp="1"/>
          </p:cNvSpPr>
          <p:nvPr>
            <p:ph type="sldNum" sz="quarter" idx="5"/>
          </p:nvPr>
        </p:nvSpPr>
        <p:spPr>
          <a:xfrm>
            <a:off x="3898101" y="8829967"/>
            <a:ext cx="2982119" cy="466433"/>
          </a:xfrm>
          <a:prstGeom prst="rect">
            <a:avLst/>
          </a:prstGeom>
        </p:spPr>
        <p:txBody>
          <a:bodyPr vert="horz" lIns="92437" tIns="46219" rIns="92437" bIns="46219" rtlCol="0" anchor="b"/>
          <a:lstStyle>
            <a:lvl1pPr algn="r">
              <a:defRPr sz="1200"/>
            </a:lvl1pPr>
          </a:lstStyle>
          <a:p>
            <a:fld id="{0AC0B630-4050-4B4F-AB12-1AF5C50F8404}" type="slidenum">
              <a:rPr lang="en-US" smtClean="0"/>
              <a:t>‹#›</a:t>
            </a:fld>
            <a:endParaRPr lang="en-US"/>
          </a:p>
        </p:txBody>
      </p:sp>
    </p:spTree>
    <p:extLst>
      <p:ext uri="{BB962C8B-B14F-4D97-AF65-F5344CB8AC3E}">
        <p14:creationId xmlns:p14="http://schemas.microsoft.com/office/powerpoint/2010/main" val="3154209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C0B630-4050-4B4F-AB12-1AF5C50F8404}" type="slidenum">
              <a:rPr lang="en-US" smtClean="0"/>
              <a:t>1</a:t>
            </a:fld>
            <a:endParaRPr lang="en-US"/>
          </a:p>
        </p:txBody>
      </p:sp>
    </p:spTree>
    <p:extLst>
      <p:ext uri="{BB962C8B-B14F-4D97-AF65-F5344CB8AC3E}">
        <p14:creationId xmlns:p14="http://schemas.microsoft.com/office/powerpoint/2010/main" val="2012718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4765E100-F71F-4759-986D-E9AC7DF8E046}" type="datetime1">
              <a:rPr lang="en-US" smtClean="0"/>
              <a:t>1/3/2021</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D57F1E4F-1CFF-5643-939E-217C01CDF565}" type="slidenum">
              <a:rPr lang="en-US" smtClean="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792267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94C9D3-F004-4AA0-9391-49D6F4B73CE5}" type="datetime1">
              <a:rPr lang="en-US" smtClean="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144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8507B3-272D-406F-8C67-C0245C988E08}" type="datetime1">
              <a:rPr lang="en-US" smtClean="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4612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2FDBEB-BFAD-4709-AE6A-2A1D1B41FD58}" type="datetime1">
              <a:rPr lang="en-US" smtClean="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749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1A23C-9CD8-41DF-893C-6CCD11556B39}" type="datetime1">
              <a:rPr lang="en-US" smtClean="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1018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BB56CF-1130-4BCA-9DAF-AAEBEB65D560}" type="datetime1">
              <a:rPr lang="en-US" smtClean="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7955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63214-2B97-4993-A275-6B9C6BB015D7}" type="datetime1">
              <a:rPr lang="en-US" smtClean="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4435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0E2420-B27B-4908-9B75-A95567394273}" type="datetime1">
              <a:rPr lang="en-US" smtClean="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3980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6B31D3-D365-4AA1-9C76-8CE7708CFBE6}" type="datetime1">
              <a:rPr lang="en-US" smtClean="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6400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AD78BB0A-4101-4C93-ADBA-F0AEF862C614}" type="datetime1">
              <a:rPr lang="en-US" smtClean="0"/>
              <a:t>1/3/2021</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6396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15B812-CB82-4D76-8048-9B86C292C23D}" type="datetime1">
              <a:rPr lang="en-US" smtClean="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3827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A90168-17D9-438F-ADC1-14A3078B8079}" type="datetime1">
              <a:rPr lang="en-US" smtClean="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571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B7BD3-8789-4308-9E64-AF89C87D7201}" type="datetime1">
              <a:rPr lang="en-US" smtClean="0"/>
              <a:t>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6619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BDD9C-3A9F-4DC8-BBEF-A9B77A4EE8B1}" type="datetime1">
              <a:rPr lang="en-US" smtClean="0"/>
              <a:t>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709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919E77-C8D8-4B00-AE0A-F3F8712AC78A}" type="datetime1">
              <a:rPr lang="en-US" smtClean="0"/>
              <a:t>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2923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348AFC-B483-4935-BB01-03002E0B1CAC}" type="datetime1">
              <a:rPr lang="en-US" smtClean="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4975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5EF23-4357-43F4-BEBC-0B26363A37EC}" type="datetime1">
              <a:rPr lang="en-US" smtClean="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5244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650F8C-5E04-42DE-8045-71D78128E834}" type="datetime1">
              <a:rPr lang="en-US" smtClean="0"/>
              <a:t>1/3/2021</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3008798"/>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en.wikipedia.org/wiki/Structured_light" TargetMode="External"/><Relationship Id="rId3" Type="http://schemas.openxmlformats.org/officeDocument/2006/relationships/hyperlink" Target="https://en.wikipedia.org/wiki/Input_device" TargetMode="External"/><Relationship Id="rId7" Type="http://schemas.openxmlformats.org/officeDocument/2006/relationships/hyperlink" Target="https://en.wikipedia.org/wiki/Thermographic_camera" TargetMode="External"/><Relationship Id="rId2" Type="http://schemas.openxmlformats.org/officeDocument/2006/relationships/hyperlink" Target="https://en.wikipedia.org/wiki/Motion_sensing" TargetMode="External"/><Relationship Id="rId1" Type="http://schemas.openxmlformats.org/officeDocument/2006/relationships/slideLayout" Target="../slideLayouts/slideLayout1.xml"/><Relationship Id="rId6" Type="http://schemas.openxmlformats.org/officeDocument/2006/relationships/hyperlink" Target="https://en.wikipedia.org/wiki/RGB_color_model" TargetMode="External"/><Relationship Id="rId5" Type="http://schemas.openxmlformats.org/officeDocument/2006/relationships/hyperlink" Target="https://en.wikipedia.org/wiki/PrimeSense" TargetMode="External"/><Relationship Id="rId4" Type="http://schemas.openxmlformats.org/officeDocument/2006/relationships/hyperlink" Target="https://en.wikipedia.org/wiki/Microsoft" TargetMode="External"/><Relationship Id="rId9" Type="http://schemas.openxmlformats.org/officeDocument/2006/relationships/hyperlink" Target="https://en.wikipedia.org/wiki/Time_of_flight"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image" Target="../media/image2.jpeg"/><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1683" y="1855177"/>
            <a:ext cx="6154713" cy="507202"/>
          </a:xfrm>
        </p:spPr>
        <p:txBody>
          <a:bodyPr>
            <a:noAutofit/>
          </a:bodyPr>
          <a:lstStyle/>
          <a:p>
            <a:pPr algn="ctr"/>
            <a:r>
              <a:rPr lang="en-US" sz="2400" dirty="0"/>
              <a:t>Hand Gesture-Based Actuation Using Computer Vision</a:t>
            </a:r>
          </a:p>
        </p:txBody>
      </p:sp>
      <p:sp>
        <p:nvSpPr>
          <p:cNvPr id="3" name="Rectangle 2"/>
          <p:cNvSpPr/>
          <p:nvPr/>
        </p:nvSpPr>
        <p:spPr>
          <a:xfrm>
            <a:off x="2031684" y="2362379"/>
            <a:ext cx="5656758" cy="1015663"/>
          </a:xfrm>
          <a:prstGeom prst="rect">
            <a:avLst/>
          </a:prstGeom>
        </p:spPr>
        <p:txBody>
          <a:bodyPr wrap="square">
            <a:spAutoFit/>
          </a:bodyPr>
          <a:lstStyle/>
          <a:p>
            <a:pPr algn="ctr"/>
            <a:r>
              <a:rPr lang="en-US" sz="2000" dirty="0"/>
              <a:t>Ali Arslan.			                                FA17-ECE-004</a:t>
            </a:r>
          </a:p>
          <a:p>
            <a:pPr algn="ctr"/>
            <a:r>
              <a:rPr lang="en-US" sz="2000" dirty="0"/>
              <a:t>Usama Mustafa.			                        FA17-ECE-042</a:t>
            </a:r>
          </a:p>
          <a:p>
            <a:pPr algn="ctr"/>
            <a:r>
              <a:rPr lang="en-US" sz="2000" dirty="0"/>
              <a:t>Raja Nofil Hassan.			              FA17-ECE-033</a:t>
            </a:r>
          </a:p>
        </p:txBody>
      </p:sp>
      <p:sp>
        <p:nvSpPr>
          <p:cNvPr id="4" name="Rectangle 3"/>
          <p:cNvSpPr/>
          <p:nvPr/>
        </p:nvSpPr>
        <p:spPr>
          <a:xfrm>
            <a:off x="3259022" y="4000784"/>
            <a:ext cx="3700052" cy="830997"/>
          </a:xfrm>
          <a:prstGeom prst="rect">
            <a:avLst/>
          </a:prstGeom>
        </p:spPr>
        <p:txBody>
          <a:bodyPr wrap="none">
            <a:spAutoFit/>
          </a:bodyPr>
          <a:lstStyle/>
          <a:p>
            <a:pPr algn="ctr"/>
            <a:r>
              <a:rPr lang="en-US" sz="2400" dirty="0"/>
              <a:t>Sir Dr. Haroon Ahmed Khan</a:t>
            </a:r>
          </a:p>
          <a:p>
            <a:pPr algn="ctr"/>
            <a:r>
              <a:rPr lang="en-US" sz="2400" dirty="0"/>
              <a:t>Assistant Professor</a:t>
            </a:r>
          </a:p>
        </p:txBody>
      </p:sp>
      <p:sp>
        <p:nvSpPr>
          <p:cNvPr id="6" name="Title 1"/>
          <p:cNvSpPr txBox="1">
            <a:spLocks/>
          </p:cNvSpPr>
          <p:nvPr/>
        </p:nvSpPr>
        <p:spPr>
          <a:xfrm>
            <a:off x="1831608" y="3422281"/>
            <a:ext cx="6554867" cy="90011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cap="none" dirty="0"/>
              <a:t>Supervised By</a:t>
            </a:r>
          </a:p>
        </p:txBody>
      </p:sp>
      <p:sp>
        <p:nvSpPr>
          <p:cNvPr id="7" name="Title 1"/>
          <p:cNvSpPr txBox="1">
            <a:spLocks/>
          </p:cNvSpPr>
          <p:nvPr/>
        </p:nvSpPr>
        <p:spPr>
          <a:xfrm>
            <a:off x="2031683" y="5170054"/>
            <a:ext cx="6154713" cy="480459"/>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t>COMSATS University Islamabad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a:t>
            </a:fld>
            <a:endParaRPr lang="en-US" dirty="0"/>
          </a:p>
        </p:txBody>
      </p:sp>
      <p:sp>
        <p:nvSpPr>
          <p:cNvPr id="8" name="TextBox 7"/>
          <p:cNvSpPr txBox="1"/>
          <p:nvPr/>
        </p:nvSpPr>
        <p:spPr>
          <a:xfrm>
            <a:off x="3490546" y="446597"/>
            <a:ext cx="4413739" cy="369332"/>
          </a:xfrm>
          <a:prstGeom prst="rect">
            <a:avLst/>
          </a:prstGeom>
          <a:noFill/>
        </p:spPr>
        <p:txBody>
          <a:bodyPr wrap="square" rtlCol="0">
            <a:spAutoFit/>
          </a:bodyPr>
          <a:lstStyle/>
          <a:p>
            <a:pPr algn="ctr"/>
            <a:r>
              <a:rPr lang="en-US" b="1" dirty="0"/>
              <a:t>Final Year Project Proposal Presentation</a:t>
            </a:r>
          </a:p>
        </p:txBody>
      </p:sp>
      <p:sp>
        <p:nvSpPr>
          <p:cNvPr id="9" name="TextBox 8"/>
          <p:cNvSpPr txBox="1"/>
          <p:nvPr/>
        </p:nvSpPr>
        <p:spPr>
          <a:xfrm>
            <a:off x="2529656" y="4998267"/>
            <a:ext cx="5656739" cy="369332"/>
          </a:xfrm>
          <a:prstGeom prst="rect">
            <a:avLst/>
          </a:prstGeom>
          <a:noFill/>
        </p:spPr>
        <p:txBody>
          <a:bodyPr wrap="square" rtlCol="0">
            <a:spAutoFit/>
          </a:bodyPr>
          <a:lstStyle/>
          <a:p>
            <a:pPr algn="ctr"/>
            <a:r>
              <a:rPr lang="en-US" dirty="0"/>
              <a:t>Department of Electrical and Computer  Engineering</a:t>
            </a:r>
          </a:p>
        </p:txBody>
      </p:sp>
      <p:pic>
        <p:nvPicPr>
          <p:cNvPr id="12" name="Picture 1" descr="C:\Users\lkgfd\Desktop\220px-COMSATS_new_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1683" y="107950"/>
            <a:ext cx="1316824" cy="11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5006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88EC8-24CC-46F1-B4C3-5EFC01472694}"/>
              </a:ext>
            </a:extLst>
          </p:cNvPr>
          <p:cNvSpPr>
            <a:spLocks noGrp="1"/>
          </p:cNvSpPr>
          <p:nvPr>
            <p:ph type="title"/>
          </p:nvPr>
        </p:nvSpPr>
        <p:spPr>
          <a:xfrm>
            <a:off x="982133" y="457201"/>
            <a:ext cx="7704667" cy="5186362"/>
          </a:xfrm>
        </p:spPr>
        <p:txBody>
          <a:bodyPr>
            <a:normAutofit/>
          </a:bodyPr>
          <a:lstStyle/>
          <a:p>
            <a:pPr algn="l"/>
            <a:r>
              <a:rPr lang="en-US" sz="2800" b="1" dirty="0"/>
              <a:t>Existing deep learning methods</a:t>
            </a:r>
            <a:br>
              <a:rPr lang="en-US" sz="2800" dirty="0"/>
            </a:br>
            <a:r>
              <a:rPr lang="en-US" sz="2800" dirty="0"/>
              <a:t>More recently, the </a:t>
            </a:r>
            <a:r>
              <a:rPr lang="en-US" sz="2800" dirty="0" err="1"/>
              <a:t>AlexNet</a:t>
            </a:r>
            <a:r>
              <a:rPr lang="en-US" sz="2800" dirty="0"/>
              <a:t> (Markus </a:t>
            </a:r>
            <a:r>
              <a:rPr lang="en-US" sz="2800" dirty="0" err="1"/>
              <a:t>Oberweger</a:t>
            </a:r>
            <a:r>
              <a:rPr lang="en-US" sz="2800" dirty="0"/>
              <a:t>, 2020) showed much better results, and deep learning is more and more involved as it produces accurate results and is simpler to implement. But for real time consideration it does not work due to its huge latency and demanding compute capability.</a:t>
            </a:r>
            <a:br>
              <a:rPr lang="en-US" sz="2800" dirty="0"/>
            </a:br>
            <a:r>
              <a:rPr lang="en-US" sz="2800" dirty="0" err="1"/>
              <a:t>Alexnet</a:t>
            </a:r>
            <a:r>
              <a:rPr lang="en-US" sz="2800" dirty="0"/>
              <a:t> parameters : 61 Million</a:t>
            </a:r>
          </a:p>
        </p:txBody>
      </p:sp>
      <p:sp>
        <p:nvSpPr>
          <p:cNvPr id="3" name="Slide Number Placeholder 2">
            <a:extLst>
              <a:ext uri="{FF2B5EF4-FFF2-40B4-BE49-F238E27FC236}">
                <a16:creationId xmlns:a16="http://schemas.microsoft.com/office/drawing/2014/main" id="{A98095F4-FE6A-4ED4-8B5C-74CF46171371}"/>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756454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DC83-FD7C-4BA6-B3E6-6A4C24838ABF}"/>
              </a:ext>
            </a:extLst>
          </p:cNvPr>
          <p:cNvSpPr>
            <a:spLocks noGrp="1"/>
          </p:cNvSpPr>
          <p:nvPr>
            <p:ph type="ctrTitle"/>
          </p:nvPr>
        </p:nvSpPr>
        <p:spPr>
          <a:xfrm>
            <a:off x="3868511" y="0"/>
            <a:ext cx="6947127" cy="1530879"/>
          </a:xfrm>
        </p:spPr>
        <p:txBody>
          <a:bodyPr>
            <a:normAutofit fontScale="90000"/>
          </a:bodyPr>
          <a:lstStyle/>
          <a:p>
            <a:pPr algn="l"/>
            <a:br>
              <a:rPr lang="en-US" sz="3600" dirty="0"/>
            </a:br>
            <a:br>
              <a:rPr lang="en-US" sz="3600" dirty="0"/>
            </a:br>
            <a:r>
              <a:rPr lang="en-US" sz="3600" dirty="0" err="1"/>
              <a:t>Alexnet</a:t>
            </a:r>
            <a:br>
              <a:rPr lang="en-US" sz="3600" dirty="0"/>
            </a:br>
            <a:endParaRPr lang="en-US" dirty="0"/>
          </a:p>
        </p:txBody>
      </p:sp>
      <p:sp>
        <p:nvSpPr>
          <p:cNvPr id="4" name="Slide Number Placeholder 3">
            <a:extLst>
              <a:ext uri="{FF2B5EF4-FFF2-40B4-BE49-F238E27FC236}">
                <a16:creationId xmlns:a16="http://schemas.microsoft.com/office/drawing/2014/main" id="{76E934BF-F668-4F89-A507-8BC3463F147C}"/>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6" name="Picture 5" descr="Table&#10;&#10;Description automatically generated">
            <a:extLst>
              <a:ext uri="{FF2B5EF4-FFF2-40B4-BE49-F238E27FC236}">
                <a16:creationId xmlns:a16="http://schemas.microsoft.com/office/drawing/2014/main" id="{502BA8E4-89A4-4FA2-8096-F23A16B0876C}"/>
              </a:ext>
            </a:extLst>
          </p:cNvPr>
          <p:cNvPicPr>
            <a:picLocks noChangeAspect="1"/>
          </p:cNvPicPr>
          <p:nvPr/>
        </p:nvPicPr>
        <p:blipFill>
          <a:blip r:embed="rId2"/>
          <a:stretch>
            <a:fillRect/>
          </a:stretch>
        </p:blipFill>
        <p:spPr>
          <a:xfrm>
            <a:off x="0" y="942976"/>
            <a:ext cx="9143999" cy="5915024"/>
          </a:xfrm>
          <a:prstGeom prst="rect">
            <a:avLst/>
          </a:prstGeom>
        </p:spPr>
      </p:pic>
    </p:spTree>
    <p:extLst>
      <p:ext uri="{BB962C8B-B14F-4D97-AF65-F5344CB8AC3E}">
        <p14:creationId xmlns:p14="http://schemas.microsoft.com/office/powerpoint/2010/main" val="3090068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7B575-2C98-47F5-9AFD-62D59BDF362A}"/>
              </a:ext>
            </a:extLst>
          </p:cNvPr>
          <p:cNvSpPr>
            <a:spLocks noGrp="1"/>
          </p:cNvSpPr>
          <p:nvPr>
            <p:ph type="ctrTitle"/>
          </p:nvPr>
        </p:nvSpPr>
        <p:spPr>
          <a:xfrm>
            <a:off x="1882548" y="375539"/>
            <a:ext cx="6947127" cy="4396486"/>
          </a:xfrm>
        </p:spPr>
        <p:txBody>
          <a:bodyPr>
            <a:normAutofit/>
          </a:bodyPr>
          <a:lstStyle/>
          <a:p>
            <a:pPr algn="l"/>
            <a:r>
              <a:rPr lang="en-US" sz="2800" b="1" dirty="0"/>
              <a:t>Existing 3D CNN methods:</a:t>
            </a:r>
            <a:br>
              <a:rPr lang="en-US" sz="2800" dirty="0"/>
            </a:br>
            <a:r>
              <a:rPr lang="en-US" sz="2800" dirty="0"/>
              <a:t> For real time applications 3D convolutional neural networks look more promising </a:t>
            </a:r>
            <a:br>
              <a:rPr lang="en-US" sz="2800" dirty="0"/>
            </a:br>
            <a:r>
              <a:rPr lang="en-US" sz="2800" dirty="0"/>
              <a:t>(Ge L, 2019). Due to the nature of 3D CNNs to better represent 3D features, the network can be much simpler and smaller, thus resulting in reduced latency.</a:t>
            </a:r>
          </a:p>
        </p:txBody>
      </p:sp>
      <p:sp>
        <p:nvSpPr>
          <p:cNvPr id="4" name="Slide Number Placeholder 3">
            <a:extLst>
              <a:ext uri="{FF2B5EF4-FFF2-40B4-BE49-F238E27FC236}">
                <a16:creationId xmlns:a16="http://schemas.microsoft.com/office/drawing/2014/main" id="{10B0AE9B-2A63-4878-BA07-5041F4412734}"/>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152207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61EBB-C0E8-45DD-9B74-180742F2A48A}"/>
              </a:ext>
            </a:extLst>
          </p:cNvPr>
          <p:cNvSpPr>
            <a:spLocks noGrp="1"/>
          </p:cNvSpPr>
          <p:nvPr>
            <p:ph type="ctrTitle"/>
          </p:nvPr>
        </p:nvSpPr>
        <p:spPr>
          <a:xfrm>
            <a:off x="1739673" y="914400"/>
            <a:ext cx="6947127" cy="5086349"/>
          </a:xfrm>
        </p:spPr>
        <p:txBody>
          <a:bodyPr>
            <a:normAutofit/>
          </a:bodyPr>
          <a:lstStyle/>
          <a:p>
            <a:pPr algn="l"/>
            <a:r>
              <a:rPr lang="en-US" sz="2700" b="1" dirty="0"/>
              <a:t>Ge L, L. H. (2019). Real-Time 3D Hand Pose Estimation with 3D Convolutional Neural Networks. </a:t>
            </a:r>
            <a:r>
              <a:rPr lang="en-US" sz="2700" b="1" i="1" dirty="0"/>
              <a:t>IEEE Trans Pattern Anal Mach </a:t>
            </a:r>
            <a:r>
              <a:rPr lang="en-US" sz="2700" b="1" i="1" dirty="0" err="1"/>
              <a:t>Intell</a:t>
            </a:r>
            <a:r>
              <a:rPr lang="en-US" sz="2700" b="1" dirty="0"/>
              <a:t>, 956-970. </a:t>
            </a:r>
            <a:br>
              <a:rPr lang="en-US" sz="2700" dirty="0"/>
            </a:br>
            <a:r>
              <a:rPr lang="en-US" sz="2700" dirty="0"/>
              <a:t>1. Converts Depth Data into volumetric  Representation</a:t>
            </a:r>
            <a:br>
              <a:rPr lang="en-US" sz="2700" dirty="0"/>
            </a:br>
            <a:r>
              <a:rPr lang="en-US" sz="2700" dirty="0"/>
              <a:t>2. Use Supervised and unsupervised methods</a:t>
            </a:r>
            <a:br>
              <a:rPr lang="en-US" sz="2700" dirty="0"/>
            </a:br>
            <a:r>
              <a:rPr lang="en-US" sz="2700" dirty="0"/>
              <a:t>3. 3D CNN to capture more features along the 3</a:t>
            </a:r>
            <a:r>
              <a:rPr lang="en-US" sz="2700" baseline="30000" dirty="0"/>
              <a:t>rd</a:t>
            </a:r>
            <a:r>
              <a:rPr lang="en-US" sz="2700" dirty="0"/>
              <a:t> dimension(depth)</a:t>
            </a:r>
            <a:br>
              <a:rPr lang="en-US" sz="5400" dirty="0"/>
            </a:br>
            <a:endParaRPr lang="en-US" dirty="0"/>
          </a:p>
        </p:txBody>
      </p:sp>
      <p:sp>
        <p:nvSpPr>
          <p:cNvPr id="4" name="Slide Number Placeholder 3">
            <a:extLst>
              <a:ext uri="{FF2B5EF4-FFF2-40B4-BE49-F238E27FC236}">
                <a16:creationId xmlns:a16="http://schemas.microsoft.com/office/drawing/2014/main" id="{98BB12BE-3853-46FE-BED7-17C3DD66C67A}"/>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009961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CE437-68F7-4711-B001-5B91FDC22E1F}"/>
              </a:ext>
            </a:extLst>
          </p:cNvPr>
          <p:cNvSpPr>
            <a:spLocks noGrp="1"/>
          </p:cNvSpPr>
          <p:nvPr>
            <p:ph type="ctrTitle"/>
          </p:nvPr>
        </p:nvSpPr>
        <p:spPr>
          <a:xfrm>
            <a:off x="1739673" y="1200149"/>
            <a:ext cx="6947127" cy="3971926"/>
          </a:xfrm>
        </p:spPr>
        <p:txBody>
          <a:bodyPr>
            <a:normAutofit fontScale="90000"/>
          </a:bodyPr>
          <a:lstStyle/>
          <a:p>
            <a:pPr algn="l"/>
            <a:r>
              <a:rPr lang="en-US" sz="3600" dirty="0"/>
              <a:t>3D convolution vs 2D convolution</a:t>
            </a:r>
            <a:br>
              <a:rPr lang="en-US" sz="3600" dirty="0"/>
            </a:br>
            <a:r>
              <a:rPr lang="en-US" sz="2800" dirty="0"/>
              <a:t>1.</a:t>
            </a:r>
            <a:r>
              <a:rPr lang="en-US" sz="2800" b="0" i="0" dirty="0">
                <a:solidFill>
                  <a:srgbClr val="242729"/>
                </a:solidFill>
                <a:effectLst/>
                <a:latin typeface="Arial" panose="020B0604020202020204" pitchFamily="34" charset="0"/>
              </a:rPr>
              <a:t> 3D CNN's are used when you want to extract features in 3rd Dimensions(DEPTH)</a:t>
            </a:r>
            <a:br>
              <a:rPr lang="en-US" sz="2800" b="0" i="0" dirty="0">
                <a:solidFill>
                  <a:srgbClr val="242729"/>
                </a:solidFill>
                <a:effectLst/>
                <a:latin typeface="Arial" panose="020B0604020202020204" pitchFamily="34" charset="0"/>
              </a:rPr>
            </a:br>
            <a:r>
              <a:rPr lang="en-US" sz="2800" b="0" i="0" dirty="0">
                <a:solidFill>
                  <a:srgbClr val="242729"/>
                </a:solidFill>
                <a:effectLst/>
                <a:latin typeface="Arial" panose="020B0604020202020204" pitchFamily="34" charset="0"/>
              </a:rPr>
              <a:t>2. </a:t>
            </a:r>
            <a:r>
              <a:rPr lang="en-US" sz="2800" i="0" dirty="0">
                <a:solidFill>
                  <a:srgbClr val="242729"/>
                </a:solidFill>
                <a:effectLst/>
                <a:latin typeface="Arial" panose="020B0604020202020204" pitchFamily="34" charset="0"/>
              </a:rPr>
              <a:t>kernel movement is now 3-Dimensional causing a better capture of dependencies within the 3 dimensions</a:t>
            </a:r>
            <a:br>
              <a:rPr lang="en-US" sz="2800" i="0" dirty="0">
                <a:solidFill>
                  <a:srgbClr val="242729"/>
                </a:solidFill>
                <a:effectLst/>
                <a:latin typeface="Arial" panose="020B0604020202020204" pitchFamily="34" charset="0"/>
              </a:rPr>
            </a:br>
            <a:r>
              <a:rPr lang="en-US" sz="2800" i="0" dirty="0">
                <a:solidFill>
                  <a:srgbClr val="242729"/>
                </a:solidFill>
                <a:effectLst/>
                <a:latin typeface="Arial" panose="020B0604020202020204" pitchFamily="34" charset="0"/>
              </a:rPr>
              <a:t>3. 3D convolution computationally more expensive but performs better on 3 dimensional data.</a:t>
            </a:r>
            <a:br>
              <a:rPr lang="en-US" sz="2000" i="0" dirty="0">
                <a:solidFill>
                  <a:srgbClr val="242729"/>
                </a:solidFill>
                <a:effectLst/>
                <a:latin typeface="Arial" panose="020B0604020202020204" pitchFamily="34" charset="0"/>
              </a:rPr>
            </a:br>
            <a:endParaRPr lang="en-US" sz="2000" dirty="0"/>
          </a:p>
        </p:txBody>
      </p:sp>
      <p:sp>
        <p:nvSpPr>
          <p:cNvPr id="4" name="Slide Number Placeholder 3">
            <a:extLst>
              <a:ext uri="{FF2B5EF4-FFF2-40B4-BE49-F238E27FC236}">
                <a16:creationId xmlns:a16="http://schemas.microsoft.com/office/drawing/2014/main" id="{00F15746-B8F8-4BC9-B317-F3C96ACBAE23}"/>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658895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282F-B0F7-4B6C-BDB1-EDD8A5BCDF3D}"/>
              </a:ext>
            </a:extLst>
          </p:cNvPr>
          <p:cNvSpPr>
            <a:spLocks noGrp="1"/>
          </p:cNvSpPr>
          <p:nvPr>
            <p:ph type="ctrTitle"/>
          </p:nvPr>
        </p:nvSpPr>
        <p:spPr>
          <a:xfrm>
            <a:off x="1968273" y="1285876"/>
            <a:ext cx="6947127" cy="4831460"/>
          </a:xfrm>
        </p:spPr>
        <p:txBody>
          <a:bodyPr/>
          <a:lstStyle/>
          <a:p>
            <a:r>
              <a:rPr lang="en-US" dirty="0"/>
              <a:t>2-dimensional convolution</a:t>
            </a:r>
          </a:p>
        </p:txBody>
      </p:sp>
      <p:sp>
        <p:nvSpPr>
          <p:cNvPr id="4" name="Slide Number Placeholder 3">
            <a:extLst>
              <a:ext uri="{FF2B5EF4-FFF2-40B4-BE49-F238E27FC236}">
                <a16:creationId xmlns:a16="http://schemas.microsoft.com/office/drawing/2014/main" id="{650EFA3A-32D0-48EB-A32B-872AC246A5B4}"/>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6" name="Picture 5" descr="Diagram&#10;&#10;Description automatically generated">
            <a:extLst>
              <a:ext uri="{FF2B5EF4-FFF2-40B4-BE49-F238E27FC236}">
                <a16:creationId xmlns:a16="http://schemas.microsoft.com/office/drawing/2014/main" id="{0B6F1A1D-73CA-4C8E-9F6A-5DE2D700BEE6}"/>
              </a:ext>
            </a:extLst>
          </p:cNvPr>
          <p:cNvPicPr>
            <a:picLocks noChangeAspect="1"/>
          </p:cNvPicPr>
          <p:nvPr/>
        </p:nvPicPr>
        <p:blipFill>
          <a:blip r:embed="rId2"/>
          <a:stretch>
            <a:fillRect/>
          </a:stretch>
        </p:blipFill>
        <p:spPr>
          <a:xfrm>
            <a:off x="2900363" y="28576"/>
            <a:ext cx="6243637" cy="3900487"/>
          </a:xfrm>
          <a:prstGeom prst="rect">
            <a:avLst/>
          </a:prstGeom>
        </p:spPr>
      </p:pic>
    </p:spTree>
    <p:extLst>
      <p:ext uri="{BB962C8B-B14F-4D97-AF65-F5344CB8AC3E}">
        <p14:creationId xmlns:p14="http://schemas.microsoft.com/office/powerpoint/2010/main" val="1663621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2E365-C85D-4EDB-B33E-16EB978C47BB}"/>
              </a:ext>
            </a:extLst>
          </p:cNvPr>
          <p:cNvSpPr>
            <a:spLocks noGrp="1"/>
          </p:cNvSpPr>
          <p:nvPr>
            <p:ph type="ctrTitle"/>
          </p:nvPr>
        </p:nvSpPr>
        <p:spPr>
          <a:xfrm>
            <a:off x="1739673" y="4157663"/>
            <a:ext cx="6947127" cy="1959672"/>
          </a:xfrm>
        </p:spPr>
        <p:txBody>
          <a:bodyPr/>
          <a:lstStyle/>
          <a:p>
            <a:r>
              <a:rPr lang="en-US" dirty="0"/>
              <a:t>3-dimensional convolution</a:t>
            </a:r>
          </a:p>
        </p:txBody>
      </p:sp>
      <p:sp>
        <p:nvSpPr>
          <p:cNvPr id="4" name="Slide Number Placeholder 3">
            <a:extLst>
              <a:ext uri="{FF2B5EF4-FFF2-40B4-BE49-F238E27FC236}">
                <a16:creationId xmlns:a16="http://schemas.microsoft.com/office/drawing/2014/main" id="{35D613E1-7A91-4EFA-AA5D-0EA0E9C6E3DF}"/>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6" name="Picture 5" descr="Diagram&#10;&#10;Description automatically generated">
            <a:extLst>
              <a:ext uri="{FF2B5EF4-FFF2-40B4-BE49-F238E27FC236}">
                <a16:creationId xmlns:a16="http://schemas.microsoft.com/office/drawing/2014/main" id="{6DCD3F8A-FCA1-4B2C-9325-A65F8237C090}"/>
              </a:ext>
            </a:extLst>
          </p:cNvPr>
          <p:cNvPicPr>
            <a:picLocks noChangeAspect="1"/>
          </p:cNvPicPr>
          <p:nvPr/>
        </p:nvPicPr>
        <p:blipFill>
          <a:blip r:embed="rId2"/>
          <a:stretch>
            <a:fillRect/>
          </a:stretch>
        </p:blipFill>
        <p:spPr>
          <a:xfrm>
            <a:off x="2219325" y="147637"/>
            <a:ext cx="6924675" cy="4467225"/>
          </a:xfrm>
          <a:prstGeom prst="rect">
            <a:avLst/>
          </a:prstGeom>
        </p:spPr>
      </p:pic>
    </p:spTree>
    <p:extLst>
      <p:ext uri="{BB962C8B-B14F-4D97-AF65-F5344CB8AC3E}">
        <p14:creationId xmlns:p14="http://schemas.microsoft.com/office/powerpoint/2010/main" val="2422486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42B2C-5F8D-4A30-B7E9-5B80FA3F8DCA}"/>
              </a:ext>
            </a:extLst>
          </p:cNvPr>
          <p:cNvSpPr>
            <a:spLocks noGrp="1"/>
          </p:cNvSpPr>
          <p:nvPr>
            <p:ph type="ctrTitle"/>
          </p:nvPr>
        </p:nvSpPr>
        <p:spPr>
          <a:xfrm>
            <a:off x="1739673" y="914399"/>
            <a:ext cx="6947127" cy="4843463"/>
          </a:xfrm>
        </p:spPr>
        <p:txBody>
          <a:bodyPr>
            <a:normAutofit fontScale="90000"/>
          </a:bodyPr>
          <a:lstStyle/>
          <a:p>
            <a:pPr algn="l"/>
            <a:r>
              <a:rPr lang="en-US" dirty="0"/>
              <a:t>3 D convolution is more computationally expensive then 2D convolution</a:t>
            </a:r>
            <a:br>
              <a:rPr lang="en-US" dirty="0"/>
            </a:br>
            <a:br>
              <a:rPr lang="en-US" dirty="0"/>
            </a:br>
            <a:endParaRPr lang="en-US" dirty="0"/>
          </a:p>
        </p:txBody>
      </p:sp>
      <p:sp>
        <p:nvSpPr>
          <p:cNvPr id="4" name="Slide Number Placeholder 3">
            <a:extLst>
              <a:ext uri="{FF2B5EF4-FFF2-40B4-BE49-F238E27FC236}">
                <a16:creationId xmlns:a16="http://schemas.microsoft.com/office/drawing/2014/main" id="{240A9A5F-794D-4017-991E-33736715DBF6}"/>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860100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6BD8C-3EDE-434C-8E25-06642E262F2D}"/>
              </a:ext>
            </a:extLst>
          </p:cNvPr>
          <p:cNvSpPr>
            <a:spLocks noGrp="1"/>
          </p:cNvSpPr>
          <p:nvPr>
            <p:ph type="ctrTitle"/>
          </p:nvPr>
        </p:nvSpPr>
        <p:spPr>
          <a:xfrm>
            <a:off x="1739673" y="914401"/>
            <a:ext cx="6947127" cy="3871912"/>
          </a:xfrm>
        </p:spPr>
        <p:txBody>
          <a:bodyPr>
            <a:normAutofit fontScale="90000"/>
          </a:bodyPr>
          <a:lstStyle/>
          <a:p>
            <a:pPr algn="l"/>
            <a:r>
              <a:rPr lang="en-US" dirty="0"/>
              <a:t>But it will capture more depth features with less filters as compared to 2D CNN.</a:t>
            </a:r>
            <a:br>
              <a:rPr lang="en-US" dirty="0"/>
            </a:br>
            <a:endParaRPr lang="en-US" dirty="0"/>
          </a:p>
        </p:txBody>
      </p:sp>
      <p:sp>
        <p:nvSpPr>
          <p:cNvPr id="4" name="Slide Number Placeholder 3">
            <a:extLst>
              <a:ext uri="{FF2B5EF4-FFF2-40B4-BE49-F238E27FC236}">
                <a16:creationId xmlns:a16="http://schemas.microsoft.com/office/drawing/2014/main" id="{380B1CBF-6430-4DAA-922E-47846779A1EE}"/>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203669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59AC-7562-4BB7-BCD3-A2E1B24B7678}"/>
              </a:ext>
            </a:extLst>
          </p:cNvPr>
          <p:cNvSpPr>
            <a:spLocks noGrp="1"/>
          </p:cNvSpPr>
          <p:nvPr>
            <p:ph type="ctrTitle"/>
          </p:nvPr>
        </p:nvSpPr>
        <p:spPr>
          <a:xfrm>
            <a:off x="1739673" y="700088"/>
            <a:ext cx="6947127" cy="5915025"/>
          </a:xfrm>
        </p:spPr>
        <p:txBody>
          <a:bodyPr>
            <a:normAutofit fontScale="90000"/>
          </a:bodyPr>
          <a:lstStyle/>
          <a:p>
            <a:pPr marL="685800" indent="-685800" algn="l">
              <a:buFont typeface="Arial" panose="020B0604020202020204" pitchFamily="34" charset="0"/>
              <a:buChar char="•"/>
            </a:pPr>
            <a:r>
              <a:rPr lang="en-US" sz="4400" dirty="0"/>
              <a:t>Problem Statement</a:t>
            </a:r>
            <a:br>
              <a:rPr lang="en-US" sz="4400" dirty="0"/>
            </a:br>
            <a:r>
              <a:rPr lang="en-US" sz="2800" dirty="0"/>
              <a:t>1.Increased accuracy is achieved at cost of more computation complexity.</a:t>
            </a:r>
            <a:br>
              <a:rPr lang="en-US" sz="2800" dirty="0"/>
            </a:br>
            <a:br>
              <a:rPr lang="en-US" sz="2800" dirty="0"/>
            </a:br>
            <a:r>
              <a:rPr lang="en-US" sz="2800" dirty="0"/>
              <a:t>2.Increase computation complexity may stop system from running at real runtime.</a:t>
            </a:r>
            <a:br>
              <a:rPr lang="en-US" sz="2800" dirty="0"/>
            </a:br>
            <a:br>
              <a:rPr lang="en-US" sz="2800" dirty="0"/>
            </a:br>
            <a:r>
              <a:rPr lang="en-US" sz="2800" dirty="0"/>
              <a:t>3. RGB images and 2D CNN are unable to exploit 3D spatial  information</a:t>
            </a:r>
            <a:br>
              <a:rPr lang="en-US" sz="2800" dirty="0"/>
            </a:br>
            <a:br>
              <a:rPr lang="en-US" sz="2800" dirty="0"/>
            </a:br>
            <a:br>
              <a:rPr lang="en-US" sz="2800" dirty="0"/>
            </a:br>
            <a:endParaRPr lang="en-US" sz="4400" dirty="0"/>
          </a:p>
        </p:txBody>
      </p:sp>
      <p:sp>
        <p:nvSpPr>
          <p:cNvPr id="4" name="Slide Number Placeholder 3">
            <a:extLst>
              <a:ext uri="{FF2B5EF4-FFF2-40B4-BE49-F238E27FC236}">
                <a16:creationId xmlns:a16="http://schemas.microsoft.com/office/drawing/2014/main" id="{D6CB15AA-E186-48A8-9C01-A19F1D5A268D}"/>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628790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477" y="457201"/>
            <a:ext cx="6717323" cy="1354014"/>
          </a:xfrm>
        </p:spPr>
        <p:txBody>
          <a:bodyPr/>
          <a:lstStyle/>
          <a:p>
            <a:r>
              <a:rPr lang="en-US" dirty="0"/>
              <a:t>Agenda of Presentation</a:t>
            </a:r>
          </a:p>
        </p:txBody>
      </p:sp>
      <p:sp>
        <p:nvSpPr>
          <p:cNvPr id="3" name="Content Placeholder 2"/>
          <p:cNvSpPr>
            <a:spLocks noGrp="1"/>
          </p:cNvSpPr>
          <p:nvPr>
            <p:ph idx="1"/>
          </p:nvPr>
        </p:nvSpPr>
        <p:spPr>
          <a:xfrm>
            <a:off x="982133" y="1828798"/>
            <a:ext cx="7704667" cy="6286502"/>
          </a:xfrm>
        </p:spPr>
        <p:txBody>
          <a:bodyPr>
            <a:normAutofit lnSpcReduction="10000"/>
          </a:bodyPr>
          <a:lstStyle/>
          <a:p>
            <a:pPr marL="0" indent="0">
              <a:buNone/>
            </a:pPr>
            <a:endParaRPr lang="en-US" dirty="0"/>
          </a:p>
          <a:p>
            <a:pPr marL="0" indent="0">
              <a:buNone/>
            </a:pPr>
            <a:endParaRPr lang="en-US" dirty="0"/>
          </a:p>
          <a:p>
            <a:r>
              <a:rPr lang="en-US" sz="3600" dirty="0"/>
              <a:t>Introduction</a:t>
            </a:r>
          </a:p>
          <a:p>
            <a:pPr marL="0" indent="0">
              <a:buNone/>
            </a:pPr>
            <a:r>
              <a:rPr lang="en-US" dirty="0"/>
              <a:t>In recent years after the introduction of cheaper depth cameras such as Intel RealSense, Kinect. Challenges for pose estimation tending towards many solutions and real-time 3D hand pose estimation has instigated a lot of research attention in recent years (Huang, 2001). In 1994 the first efforts to tackle the problems were made (James M. </a:t>
            </a:r>
            <a:r>
              <a:rPr lang="en-US" dirty="0" err="1"/>
              <a:t>Rehg</a:t>
            </a:r>
            <a:r>
              <a:rPr lang="en-US" dirty="0"/>
              <a:t>, 1994). There are many applications such as action recognition, gesture recognition, and sign language interpretation. Till the challenge is to achieve accurate and robust hand pose estimation with unmarked visual inputs, variation in hand poses, similar fingers in the depth visual inputs</a:t>
            </a:r>
          </a:p>
          <a:p>
            <a:pPr marL="0" indent="0">
              <a:buNone/>
            </a:pPr>
            <a:endParaRPr lang="en-US" dirty="0"/>
          </a:p>
          <a:p>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6" name="Picture 1" descr="C:\Users\lkgfd\Desktop\220px-COMSATS_new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161" y="648861"/>
            <a:ext cx="1316824" cy="11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295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9897D-A6CB-43D4-B985-4AB7F3C2FB93}"/>
              </a:ext>
            </a:extLst>
          </p:cNvPr>
          <p:cNvSpPr>
            <a:spLocks noGrp="1"/>
          </p:cNvSpPr>
          <p:nvPr>
            <p:ph type="title"/>
          </p:nvPr>
        </p:nvSpPr>
        <p:spPr/>
        <p:txBody>
          <a:bodyPr/>
          <a:lstStyle/>
          <a:p>
            <a:r>
              <a:rPr lang="en-US" dirty="0"/>
              <a:t>Previous research </a:t>
            </a:r>
          </a:p>
        </p:txBody>
      </p:sp>
      <p:sp>
        <p:nvSpPr>
          <p:cNvPr id="3" name="Content Placeholder 2">
            <a:extLst>
              <a:ext uri="{FF2B5EF4-FFF2-40B4-BE49-F238E27FC236}">
                <a16:creationId xmlns:a16="http://schemas.microsoft.com/office/drawing/2014/main" id="{F29B7CD3-3FA5-4728-84DB-FC5DDC1EC681}"/>
              </a:ext>
            </a:extLst>
          </p:cNvPr>
          <p:cNvSpPr>
            <a:spLocks noGrp="1"/>
          </p:cNvSpPr>
          <p:nvPr>
            <p:ph idx="1"/>
          </p:nvPr>
        </p:nvSpPr>
        <p:spPr>
          <a:xfrm>
            <a:off x="889583" y="2111696"/>
            <a:ext cx="7704667" cy="3749294"/>
          </a:xfrm>
        </p:spPr>
        <p:txBody>
          <a:bodyPr>
            <a:normAutofit fontScale="85000" lnSpcReduction="10000"/>
          </a:bodyPr>
          <a:lstStyle/>
          <a:p>
            <a:r>
              <a:rPr lang="en-US" dirty="0">
                <a:ea typeface="+mn-lt"/>
                <a:cs typeface="+mn-lt"/>
              </a:rPr>
              <a:t>Ge L, L. H. (2019). Real-Time 3D Hand Pose Estimation with 3D Convolutional Neural Networks. </a:t>
            </a:r>
            <a:r>
              <a:rPr lang="en-US" i="1" dirty="0">
                <a:ea typeface="+mn-lt"/>
                <a:cs typeface="+mn-lt"/>
              </a:rPr>
              <a:t>IEEE Trans Pattern Anal Mach Intell</a:t>
            </a:r>
            <a:r>
              <a:rPr lang="en-US" dirty="0">
                <a:ea typeface="+mn-lt"/>
                <a:cs typeface="+mn-lt"/>
              </a:rPr>
              <a:t>, 956-970. </a:t>
            </a:r>
          </a:p>
          <a:p>
            <a:pPr>
              <a:buClr>
                <a:srgbClr val="1287C3"/>
              </a:buClr>
            </a:pPr>
            <a:r>
              <a:rPr lang="en-US" dirty="0">
                <a:ea typeface="+mn-lt"/>
                <a:cs typeface="+mn-lt"/>
              </a:rPr>
              <a:t>The 3D CNN based hand pose estimation approach is much effective because 3D CNN fully utilizes the three-dimensional nature of depth images. The work in (Ge L, 2019) used 3D CNNs which capture the 3D spatial structure from the segmented data extracted from the depth images, from which a 3D point cloud of the hand is encoded as 3D volumes storing the Accurate Truncated Signed Distance Function (TSDF). The output is in 3D volumetric representation by applying the dimensionality reduction techniques (PCA)</a:t>
            </a:r>
            <a:r>
              <a:rPr lang="en-US" dirty="0"/>
              <a:t> </a:t>
            </a:r>
          </a:p>
          <a:p>
            <a:pPr>
              <a:buClr>
                <a:srgbClr val="1287C3"/>
              </a:buClr>
            </a:pPr>
            <a:r>
              <a:rPr lang="en-US" dirty="0"/>
              <a:t>Model shown in next slide </a:t>
            </a:r>
            <a:endParaRPr lang="en-US"/>
          </a:p>
        </p:txBody>
      </p:sp>
      <p:sp>
        <p:nvSpPr>
          <p:cNvPr id="4" name="Slide Number Placeholder 3">
            <a:extLst>
              <a:ext uri="{FF2B5EF4-FFF2-40B4-BE49-F238E27FC236}">
                <a16:creationId xmlns:a16="http://schemas.microsoft.com/office/drawing/2014/main" id="{8DB1209B-C3B7-4153-BA83-59719794ECB3}"/>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4042503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F5953-5FE8-48FC-BC01-CFF2DC2D8CDA}"/>
              </a:ext>
            </a:extLst>
          </p:cNvPr>
          <p:cNvSpPr>
            <a:spLocks noGrp="1"/>
          </p:cNvSpPr>
          <p:nvPr>
            <p:ph type="title"/>
          </p:nvPr>
        </p:nvSpPr>
        <p:spPr/>
        <p:txBody>
          <a:bodyPr/>
          <a:lstStyle/>
          <a:p>
            <a:r>
              <a:rPr lang="en-US" dirty="0"/>
              <a:t>Overview of research </a:t>
            </a:r>
            <a:r>
              <a:rPr lang="en-US" dirty="0" err="1"/>
              <a:t>Ge.L</a:t>
            </a:r>
            <a:r>
              <a:rPr lang="en-US" dirty="0"/>
              <a:t> 2019</a:t>
            </a:r>
          </a:p>
        </p:txBody>
      </p:sp>
      <p:sp>
        <p:nvSpPr>
          <p:cNvPr id="3" name="Content Placeholder 2">
            <a:extLst>
              <a:ext uri="{FF2B5EF4-FFF2-40B4-BE49-F238E27FC236}">
                <a16:creationId xmlns:a16="http://schemas.microsoft.com/office/drawing/2014/main" id="{4A2D1616-78D2-4346-949C-E1BC5870E6D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052C320-83A9-4A47-94BF-9405A64DF3FC}"/>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5" name="Rectangle: Beveled 4">
            <a:extLst>
              <a:ext uri="{FF2B5EF4-FFF2-40B4-BE49-F238E27FC236}">
                <a16:creationId xmlns:a16="http://schemas.microsoft.com/office/drawing/2014/main" id="{380AB90C-EBE1-441E-8510-31EC40519137}"/>
              </a:ext>
            </a:extLst>
          </p:cNvPr>
          <p:cNvSpPr/>
          <p:nvPr/>
        </p:nvSpPr>
        <p:spPr>
          <a:xfrm>
            <a:off x="1240357" y="2719533"/>
            <a:ext cx="1048870"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TSDF</a:t>
            </a:r>
          </a:p>
        </p:txBody>
      </p:sp>
      <p:sp>
        <p:nvSpPr>
          <p:cNvPr id="6" name="Rectangle: Beveled 5">
            <a:extLst>
              <a:ext uri="{FF2B5EF4-FFF2-40B4-BE49-F238E27FC236}">
                <a16:creationId xmlns:a16="http://schemas.microsoft.com/office/drawing/2014/main" id="{B11DB3F0-DA4F-4B90-8B22-84E820ABFB03}"/>
              </a:ext>
            </a:extLst>
          </p:cNvPr>
          <p:cNvSpPr/>
          <p:nvPr/>
        </p:nvSpPr>
        <p:spPr>
          <a:xfrm>
            <a:off x="1141185" y="4234008"/>
            <a:ext cx="1398492"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Neural Network 1</a:t>
            </a:r>
          </a:p>
        </p:txBody>
      </p:sp>
      <p:sp>
        <p:nvSpPr>
          <p:cNvPr id="8" name="Arrow: Up 7">
            <a:extLst>
              <a:ext uri="{FF2B5EF4-FFF2-40B4-BE49-F238E27FC236}">
                <a16:creationId xmlns:a16="http://schemas.microsoft.com/office/drawing/2014/main" id="{39C3E55B-99F8-4431-A9F9-A29AB8F049D5}"/>
              </a:ext>
            </a:extLst>
          </p:cNvPr>
          <p:cNvSpPr/>
          <p:nvPr/>
        </p:nvSpPr>
        <p:spPr>
          <a:xfrm rot="10800000">
            <a:off x="1598250" y="3798725"/>
            <a:ext cx="484094"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Beveled 8">
            <a:extLst>
              <a:ext uri="{FF2B5EF4-FFF2-40B4-BE49-F238E27FC236}">
                <a16:creationId xmlns:a16="http://schemas.microsoft.com/office/drawing/2014/main" id="{08E49513-6449-43DC-BFBC-B818974E8BEF}"/>
              </a:ext>
            </a:extLst>
          </p:cNvPr>
          <p:cNvSpPr/>
          <p:nvPr/>
        </p:nvSpPr>
        <p:spPr>
          <a:xfrm>
            <a:off x="3600315" y="4232327"/>
            <a:ext cx="1586751"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3D embedding</a:t>
            </a:r>
          </a:p>
        </p:txBody>
      </p:sp>
      <p:sp>
        <p:nvSpPr>
          <p:cNvPr id="10" name="Arrow: Right 9">
            <a:extLst>
              <a:ext uri="{FF2B5EF4-FFF2-40B4-BE49-F238E27FC236}">
                <a16:creationId xmlns:a16="http://schemas.microsoft.com/office/drawing/2014/main" id="{3E1BDD9B-2B71-4E9B-9483-33437CF67583}"/>
              </a:ext>
            </a:extLst>
          </p:cNvPr>
          <p:cNvSpPr/>
          <p:nvPr/>
        </p:nvSpPr>
        <p:spPr>
          <a:xfrm>
            <a:off x="2578405" y="4519624"/>
            <a:ext cx="981635" cy="484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Beveled 10">
            <a:extLst>
              <a:ext uri="{FF2B5EF4-FFF2-40B4-BE49-F238E27FC236}">
                <a16:creationId xmlns:a16="http://schemas.microsoft.com/office/drawing/2014/main" id="{3550C6A4-2265-44D6-B94D-4221F2C624C8}"/>
              </a:ext>
            </a:extLst>
          </p:cNvPr>
          <p:cNvSpPr/>
          <p:nvPr/>
        </p:nvSpPr>
        <p:spPr>
          <a:xfrm>
            <a:off x="6252748" y="4235689"/>
            <a:ext cx="1667434"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Neural Network 2</a:t>
            </a:r>
          </a:p>
        </p:txBody>
      </p:sp>
      <p:sp>
        <p:nvSpPr>
          <p:cNvPr id="12" name="Arrow: Right 11">
            <a:extLst>
              <a:ext uri="{FF2B5EF4-FFF2-40B4-BE49-F238E27FC236}">
                <a16:creationId xmlns:a16="http://schemas.microsoft.com/office/drawing/2014/main" id="{1041811C-7238-4D33-8339-C1760800A552}"/>
              </a:ext>
            </a:extLst>
          </p:cNvPr>
          <p:cNvSpPr/>
          <p:nvPr/>
        </p:nvSpPr>
        <p:spPr>
          <a:xfrm>
            <a:off x="5271180" y="4509538"/>
            <a:ext cx="981635" cy="484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Beveled 12">
            <a:extLst>
              <a:ext uri="{FF2B5EF4-FFF2-40B4-BE49-F238E27FC236}">
                <a16:creationId xmlns:a16="http://schemas.microsoft.com/office/drawing/2014/main" id="{61D32570-8552-4AA1-86F9-857B71E07198}"/>
              </a:ext>
            </a:extLst>
          </p:cNvPr>
          <p:cNvSpPr/>
          <p:nvPr/>
        </p:nvSpPr>
        <p:spPr>
          <a:xfrm>
            <a:off x="6014063" y="2665745"/>
            <a:ext cx="1694328" cy="107576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3D Locations of 14 hand joints</a:t>
            </a:r>
          </a:p>
        </p:txBody>
      </p:sp>
      <p:sp>
        <p:nvSpPr>
          <p:cNvPr id="15" name="Arrow: Curved Up 14">
            <a:extLst>
              <a:ext uri="{FF2B5EF4-FFF2-40B4-BE49-F238E27FC236}">
                <a16:creationId xmlns:a16="http://schemas.microsoft.com/office/drawing/2014/main" id="{B57D63B7-D6D7-476D-82A5-4C855BC4FA23}"/>
              </a:ext>
            </a:extLst>
          </p:cNvPr>
          <p:cNvSpPr/>
          <p:nvPr/>
        </p:nvSpPr>
        <p:spPr>
          <a:xfrm rot="15060000">
            <a:off x="7692120" y="3496907"/>
            <a:ext cx="1210235" cy="72614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78920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4CB0-D30C-4CDB-A9C3-72E3F0EEC25E}"/>
              </a:ext>
            </a:extLst>
          </p:cNvPr>
          <p:cNvSpPr>
            <a:spLocks noGrp="1"/>
          </p:cNvSpPr>
          <p:nvPr>
            <p:ph type="title"/>
          </p:nvPr>
        </p:nvSpPr>
        <p:spPr/>
        <p:txBody>
          <a:bodyPr/>
          <a:lstStyle/>
          <a:p>
            <a:r>
              <a:rPr lang="en-US" dirty="0"/>
              <a:t>Model by (</a:t>
            </a:r>
            <a:r>
              <a:rPr lang="en-US" dirty="0" err="1"/>
              <a:t>Ge.L</a:t>
            </a:r>
            <a:r>
              <a:rPr lang="en-US" dirty="0"/>
              <a:t> 2019)</a:t>
            </a:r>
            <a:br>
              <a:rPr lang="en-US" dirty="0"/>
            </a:br>
            <a:endParaRPr lang="en-US" dirty="0"/>
          </a:p>
        </p:txBody>
      </p:sp>
      <p:sp>
        <p:nvSpPr>
          <p:cNvPr id="4" name="Slide Number Placeholder 3">
            <a:extLst>
              <a:ext uri="{FF2B5EF4-FFF2-40B4-BE49-F238E27FC236}">
                <a16:creationId xmlns:a16="http://schemas.microsoft.com/office/drawing/2014/main" id="{300D1907-7DE7-452F-9132-178B0A2B5C62}"/>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20" name="Rectangle: Beveled 19">
            <a:extLst>
              <a:ext uri="{FF2B5EF4-FFF2-40B4-BE49-F238E27FC236}">
                <a16:creationId xmlns:a16="http://schemas.microsoft.com/office/drawing/2014/main" id="{B7F2ED04-24C4-4DB7-8579-EE5731F94FD7}"/>
              </a:ext>
            </a:extLst>
          </p:cNvPr>
          <p:cNvSpPr/>
          <p:nvPr/>
        </p:nvSpPr>
        <p:spPr>
          <a:xfrm>
            <a:off x="1401721" y="1563086"/>
            <a:ext cx="1183340"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TSDF</a:t>
            </a:r>
          </a:p>
        </p:txBody>
      </p:sp>
      <p:sp>
        <p:nvSpPr>
          <p:cNvPr id="21" name="Rectangle: Beveled 20">
            <a:extLst>
              <a:ext uri="{FF2B5EF4-FFF2-40B4-BE49-F238E27FC236}">
                <a16:creationId xmlns:a16="http://schemas.microsoft.com/office/drawing/2014/main" id="{AC4213FE-B824-4D17-87AC-F7C0F04DFCDB}"/>
              </a:ext>
            </a:extLst>
          </p:cNvPr>
          <p:cNvSpPr/>
          <p:nvPr/>
        </p:nvSpPr>
        <p:spPr>
          <a:xfrm>
            <a:off x="1396679" y="3427185"/>
            <a:ext cx="1116105"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CONV3D(96) (5,5,5)</a:t>
            </a:r>
          </a:p>
        </p:txBody>
      </p:sp>
      <p:sp>
        <p:nvSpPr>
          <p:cNvPr id="22" name="Rectangle: Beveled 21">
            <a:extLst>
              <a:ext uri="{FF2B5EF4-FFF2-40B4-BE49-F238E27FC236}">
                <a16:creationId xmlns:a16="http://schemas.microsoft.com/office/drawing/2014/main" id="{E4E76998-EEE9-4ED2-8A5E-094B127D6A8F}"/>
              </a:ext>
            </a:extLst>
          </p:cNvPr>
          <p:cNvSpPr/>
          <p:nvPr/>
        </p:nvSpPr>
        <p:spPr>
          <a:xfrm>
            <a:off x="1391636" y="5237495"/>
            <a:ext cx="1290917"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Maxpool3d</a:t>
            </a:r>
          </a:p>
        </p:txBody>
      </p:sp>
      <p:sp>
        <p:nvSpPr>
          <p:cNvPr id="23" name="Rectangle: Beveled 22">
            <a:extLst>
              <a:ext uri="{FF2B5EF4-FFF2-40B4-BE49-F238E27FC236}">
                <a16:creationId xmlns:a16="http://schemas.microsoft.com/office/drawing/2014/main" id="{987F86AE-8ADD-4D61-84EC-6319B8BE48E1}"/>
              </a:ext>
            </a:extLst>
          </p:cNvPr>
          <p:cNvSpPr/>
          <p:nvPr/>
        </p:nvSpPr>
        <p:spPr>
          <a:xfrm>
            <a:off x="3255735" y="5232452"/>
            <a:ext cx="1183340"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 3d(192)</a:t>
            </a:r>
          </a:p>
          <a:p>
            <a:pPr algn="ctr"/>
            <a:r>
              <a:rPr lang="en-US" dirty="0"/>
              <a:t>(3,3,3)</a:t>
            </a:r>
          </a:p>
        </p:txBody>
      </p:sp>
      <p:sp>
        <p:nvSpPr>
          <p:cNvPr id="24" name="Rectangle: Beveled 23">
            <a:extLst>
              <a:ext uri="{FF2B5EF4-FFF2-40B4-BE49-F238E27FC236}">
                <a16:creationId xmlns:a16="http://schemas.microsoft.com/office/drawing/2014/main" id="{984CEE11-74AA-4D9C-8684-9E1F4B4FBC1E}"/>
              </a:ext>
            </a:extLst>
          </p:cNvPr>
          <p:cNvSpPr/>
          <p:nvPr/>
        </p:nvSpPr>
        <p:spPr>
          <a:xfrm>
            <a:off x="5039151" y="5227410"/>
            <a:ext cx="1317811"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Maxpool</a:t>
            </a:r>
            <a:r>
              <a:rPr lang="en-US" dirty="0"/>
              <a:t> 3d</a:t>
            </a:r>
          </a:p>
        </p:txBody>
      </p:sp>
      <p:sp>
        <p:nvSpPr>
          <p:cNvPr id="25" name="Rectangle: Beveled 24">
            <a:extLst>
              <a:ext uri="{FF2B5EF4-FFF2-40B4-BE49-F238E27FC236}">
                <a16:creationId xmlns:a16="http://schemas.microsoft.com/office/drawing/2014/main" id="{A035E4A4-D669-47BC-A3B9-714920A9BD74}"/>
              </a:ext>
            </a:extLst>
          </p:cNvPr>
          <p:cNvSpPr/>
          <p:nvPr/>
        </p:nvSpPr>
        <p:spPr>
          <a:xfrm>
            <a:off x="6957038" y="5222367"/>
            <a:ext cx="1250575"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 3d(384)</a:t>
            </a:r>
          </a:p>
          <a:p>
            <a:pPr algn="ctr"/>
            <a:r>
              <a:rPr lang="en-US" dirty="0"/>
              <a:t>(3,3,3)</a:t>
            </a:r>
          </a:p>
        </p:txBody>
      </p:sp>
      <p:sp>
        <p:nvSpPr>
          <p:cNvPr id="26" name="Rectangle: Beveled 25">
            <a:extLst>
              <a:ext uri="{FF2B5EF4-FFF2-40B4-BE49-F238E27FC236}">
                <a16:creationId xmlns:a16="http://schemas.microsoft.com/office/drawing/2014/main" id="{F652AB91-C25E-45DA-9194-AA5B8FD2EFE8}"/>
              </a:ext>
            </a:extLst>
          </p:cNvPr>
          <p:cNvSpPr/>
          <p:nvPr/>
        </p:nvSpPr>
        <p:spPr>
          <a:xfrm>
            <a:off x="6951995" y="3428866"/>
            <a:ext cx="1304364"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Maxpool3d</a:t>
            </a:r>
          </a:p>
        </p:txBody>
      </p:sp>
      <p:sp>
        <p:nvSpPr>
          <p:cNvPr id="27" name="Rectangle: Beveled 26">
            <a:extLst>
              <a:ext uri="{FF2B5EF4-FFF2-40B4-BE49-F238E27FC236}">
                <a16:creationId xmlns:a16="http://schemas.microsoft.com/office/drawing/2014/main" id="{CE5EDC20-8F8E-4821-8717-DFEA50A8CD7A}"/>
              </a:ext>
            </a:extLst>
          </p:cNvPr>
          <p:cNvSpPr/>
          <p:nvPr/>
        </p:nvSpPr>
        <p:spPr>
          <a:xfrm>
            <a:off x="6960399" y="1568129"/>
            <a:ext cx="1250575"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Dense </a:t>
            </a:r>
          </a:p>
          <a:p>
            <a:pPr algn="ctr"/>
            <a:r>
              <a:rPr lang="en-US" dirty="0"/>
              <a:t>layer </a:t>
            </a:r>
          </a:p>
          <a:p>
            <a:pPr algn="ctr"/>
            <a:r>
              <a:rPr lang="en-US" dirty="0"/>
              <a:t>4096</a:t>
            </a:r>
          </a:p>
        </p:txBody>
      </p:sp>
      <p:sp>
        <p:nvSpPr>
          <p:cNvPr id="28" name="Rectangle: Beveled 27">
            <a:extLst>
              <a:ext uri="{FF2B5EF4-FFF2-40B4-BE49-F238E27FC236}">
                <a16:creationId xmlns:a16="http://schemas.microsoft.com/office/drawing/2014/main" id="{DBD22F2A-06E6-42FF-8E2C-72A73824B561}"/>
              </a:ext>
            </a:extLst>
          </p:cNvPr>
          <p:cNvSpPr/>
          <p:nvPr/>
        </p:nvSpPr>
        <p:spPr>
          <a:xfrm>
            <a:off x="5489627" y="1563086"/>
            <a:ext cx="1048870"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Dense layer</a:t>
            </a:r>
          </a:p>
          <a:p>
            <a:pPr algn="ctr"/>
            <a:r>
              <a:rPr lang="en-US" dirty="0"/>
              <a:t>1024</a:t>
            </a:r>
          </a:p>
        </p:txBody>
      </p:sp>
      <p:sp>
        <p:nvSpPr>
          <p:cNvPr id="29" name="Rectangle: Beveled 28">
            <a:extLst>
              <a:ext uri="{FF2B5EF4-FFF2-40B4-BE49-F238E27FC236}">
                <a16:creationId xmlns:a16="http://schemas.microsoft.com/office/drawing/2014/main" id="{3D1DB040-61CE-40B6-BD33-CB706DD686A4}"/>
              </a:ext>
            </a:extLst>
          </p:cNvPr>
          <p:cNvSpPr/>
          <p:nvPr/>
        </p:nvSpPr>
        <p:spPr>
          <a:xfrm>
            <a:off x="3736467" y="1558043"/>
            <a:ext cx="1142999" cy="104887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30" name="Arrow: Down 29">
            <a:extLst>
              <a:ext uri="{FF2B5EF4-FFF2-40B4-BE49-F238E27FC236}">
                <a16:creationId xmlns:a16="http://schemas.microsoft.com/office/drawing/2014/main" id="{A6C06862-6122-4733-B1CE-E9B037AA4E0F}"/>
              </a:ext>
            </a:extLst>
          </p:cNvPr>
          <p:cNvSpPr/>
          <p:nvPr/>
        </p:nvSpPr>
        <p:spPr>
          <a:xfrm>
            <a:off x="1710869" y="2687663"/>
            <a:ext cx="484094" cy="6454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9689E430-0913-4029-B192-98FE31973A0C}"/>
              </a:ext>
            </a:extLst>
          </p:cNvPr>
          <p:cNvSpPr/>
          <p:nvPr/>
        </p:nvSpPr>
        <p:spPr>
          <a:xfrm>
            <a:off x="1705827" y="4618996"/>
            <a:ext cx="484094" cy="5378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9A59E2D0-9759-4ED9-92FE-92C196C2D6C7}"/>
              </a:ext>
            </a:extLst>
          </p:cNvPr>
          <p:cNvSpPr/>
          <p:nvPr/>
        </p:nvSpPr>
        <p:spPr>
          <a:xfrm>
            <a:off x="2771706" y="5519748"/>
            <a:ext cx="403412" cy="484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3A373A02-588D-44FF-A002-245F1966C9CC}"/>
              </a:ext>
            </a:extLst>
          </p:cNvPr>
          <p:cNvSpPr/>
          <p:nvPr/>
        </p:nvSpPr>
        <p:spPr>
          <a:xfrm>
            <a:off x="4541676" y="5514706"/>
            <a:ext cx="497541" cy="484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04CD822F-CFA1-4D51-BBFD-6AABA40466AB}"/>
              </a:ext>
            </a:extLst>
          </p:cNvPr>
          <p:cNvSpPr/>
          <p:nvPr/>
        </p:nvSpPr>
        <p:spPr>
          <a:xfrm>
            <a:off x="6432669" y="5415534"/>
            <a:ext cx="524435" cy="510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Up 34">
            <a:extLst>
              <a:ext uri="{FF2B5EF4-FFF2-40B4-BE49-F238E27FC236}">
                <a16:creationId xmlns:a16="http://schemas.microsoft.com/office/drawing/2014/main" id="{9A9DB086-B580-454C-8C26-8E3BF2E60349}"/>
              </a:ext>
            </a:extLst>
          </p:cNvPr>
          <p:cNvSpPr/>
          <p:nvPr/>
        </p:nvSpPr>
        <p:spPr>
          <a:xfrm>
            <a:off x="7346868" y="4612273"/>
            <a:ext cx="484094" cy="49754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Up 35">
            <a:extLst>
              <a:ext uri="{FF2B5EF4-FFF2-40B4-BE49-F238E27FC236}">
                <a16:creationId xmlns:a16="http://schemas.microsoft.com/office/drawing/2014/main" id="{F4B3BD45-7662-411B-8BF2-8CF8D11025C2}"/>
              </a:ext>
            </a:extLst>
          </p:cNvPr>
          <p:cNvSpPr/>
          <p:nvPr/>
        </p:nvSpPr>
        <p:spPr>
          <a:xfrm>
            <a:off x="7368719" y="2724642"/>
            <a:ext cx="484094" cy="4706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Left 36">
            <a:extLst>
              <a:ext uri="{FF2B5EF4-FFF2-40B4-BE49-F238E27FC236}">
                <a16:creationId xmlns:a16="http://schemas.microsoft.com/office/drawing/2014/main" id="{3918D7E2-D152-485E-B3EA-DB6B849E9FBC}"/>
              </a:ext>
            </a:extLst>
          </p:cNvPr>
          <p:cNvSpPr/>
          <p:nvPr/>
        </p:nvSpPr>
        <p:spPr>
          <a:xfrm>
            <a:off x="6538563" y="1836935"/>
            <a:ext cx="389965" cy="4840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Left 37">
            <a:extLst>
              <a:ext uri="{FF2B5EF4-FFF2-40B4-BE49-F238E27FC236}">
                <a16:creationId xmlns:a16="http://schemas.microsoft.com/office/drawing/2014/main" id="{9B9C7571-1683-434A-A736-FF0890236556}"/>
              </a:ext>
            </a:extLst>
          </p:cNvPr>
          <p:cNvSpPr/>
          <p:nvPr/>
        </p:nvSpPr>
        <p:spPr>
          <a:xfrm>
            <a:off x="4946768" y="1831893"/>
            <a:ext cx="497541" cy="4840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4399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9681DF40-19E9-44F1-A30A-33AC0A7047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30" name="Freeform 6">
              <a:extLst>
                <a:ext uri="{FF2B5EF4-FFF2-40B4-BE49-F238E27FC236}">
                  <a16:creationId xmlns:a16="http://schemas.microsoft.com/office/drawing/2014/main" id="{B5A56C18-147A-4566-B13D-C49A40E3D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1" name="Freeform 7">
              <a:extLst>
                <a:ext uri="{FF2B5EF4-FFF2-40B4-BE49-F238E27FC236}">
                  <a16:creationId xmlns:a16="http://schemas.microsoft.com/office/drawing/2014/main" id="{2FFEA641-7F0D-41D1-A13F-A5A8F7667C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2" name="Freeform 8">
              <a:extLst>
                <a:ext uri="{FF2B5EF4-FFF2-40B4-BE49-F238E27FC236}">
                  <a16:creationId xmlns:a16="http://schemas.microsoft.com/office/drawing/2014/main" id="{4D7FF27C-9183-425B-8BAB-7FC5A5B4A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3" name="Freeform 9">
              <a:extLst>
                <a:ext uri="{FF2B5EF4-FFF2-40B4-BE49-F238E27FC236}">
                  <a16:creationId xmlns:a16="http://schemas.microsoft.com/office/drawing/2014/main" id="{A8EF86AB-80F9-40E7-8DC2-DB7FAB5AF8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4" name="Freeform 10">
              <a:extLst>
                <a:ext uri="{FF2B5EF4-FFF2-40B4-BE49-F238E27FC236}">
                  <a16:creationId xmlns:a16="http://schemas.microsoft.com/office/drawing/2014/main" id="{3BFC2A5D-0701-4890-A2EC-70C2CC287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5" name="Freeform 11">
              <a:extLst>
                <a:ext uri="{FF2B5EF4-FFF2-40B4-BE49-F238E27FC236}">
                  <a16:creationId xmlns:a16="http://schemas.microsoft.com/office/drawing/2014/main" id="{AA343A51-8CD2-4C41-803E-B3604A310F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91F4CCF3-9E88-4F47-B6D5-9B574F0742CD}"/>
              </a:ext>
            </a:extLst>
          </p:cNvPr>
          <p:cNvSpPr>
            <a:spLocks noGrp="1"/>
          </p:cNvSpPr>
          <p:nvPr>
            <p:ph type="title"/>
          </p:nvPr>
        </p:nvSpPr>
        <p:spPr>
          <a:xfrm>
            <a:off x="1113233" y="685800"/>
            <a:ext cx="4336297" cy="1752599"/>
          </a:xfrm>
        </p:spPr>
        <p:txBody>
          <a:bodyPr>
            <a:normAutofit/>
          </a:bodyPr>
          <a:lstStyle/>
          <a:p>
            <a:r>
              <a:rPr lang="en-US" dirty="0"/>
              <a:t>Modification proposed by us:</a:t>
            </a:r>
          </a:p>
        </p:txBody>
      </p:sp>
      <p:sp>
        <p:nvSpPr>
          <p:cNvPr id="9" name="Content Placeholder 8">
            <a:extLst>
              <a:ext uri="{FF2B5EF4-FFF2-40B4-BE49-F238E27FC236}">
                <a16:creationId xmlns:a16="http://schemas.microsoft.com/office/drawing/2014/main" id="{1C7CAE98-FE81-4A89-ABA1-42E8915C2AF0}"/>
              </a:ext>
            </a:extLst>
          </p:cNvPr>
          <p:cNvSpPr>
            <a:spLocks noGrp="1"/>
          </p:cNvSpPr>
          <p:nvPr>
            <p:ph idx="1"/>
          </p:nvPr>
        </p:nvSpPr>
        <p:spPr>
          <a:xfrm>
            <a:off x="1113232" y="2666999"/>
            <a:ext cx="4336298" cy="3124201"/>
          </a:xfrm>
        </p:spPr>
        <p:txBody>
          <a:bodyPr>
            <a:normAutofit/>
          </a:bodyPr>
          <a:lstStyle/>
          <a:p>
            <a:pPr>
              <a:lnSpc>
                <a:spcPct val="90000"/>
              </a:lnSpc>
            </a:pPr>
            <a:r>
              <a:rPr lang="en-US" sz="1700"/>
              <a:t>The model proposed by us showed better performance while benchmarking.</a:t>
            </a:r>
          </a:p>
          <a:p>
            <a:pPr>
              <a:lnSpc>
                <a:spcPct val="90000"/>
              </a:lnSpc>
              <a:buClr>
                <a:srgbClr val="1287C3"/>
              </a:buClr>
            </a:pPr>
            <a:r>
              <a:rPr lang="en-US" sz="1700"/>
              <a:t>It had more diverse features at every stage allowing to capture different features</a:t>
            </a:r>
          </a:p>
          <a:p>
            <a:pPr>
              <a:lnSpc>
                <a:spcPct val="90000"/>
              </a:lnSpc>
              <a:buClr>
                <a:srgbClr val="1287C3"/>
              </a:buClr>
            </a:pPr>
            <a:r>
              <a:rPr lang="en-US" sz="1700"/>
              <a:t>At each layer same number of filters were used as (</a:t>
            </a:r>
            <a:r>
              <a:rPr lang="en-US" sz="1700" err="1"/>
              <a:t>Ge.L</a:t>
            </a:r>
            <a:r>
              <a:rPr lang="en-US" sz="1700"/>
              <a:t> 2019) but 5x5 and 3x3 filters whose output was concatenated allowing improved results</a:t>
            </a:r>
          </a:p>
        </p:txBody>
      </p:sp>
      <p:sp>
        <p:nvSpPr>
          <p:cNvPr id="4" name="Slide Number Placeholder 3">
            <a:extLst>
              <a:ext uri="{FF2B5EF4-FFF2-40B4-BE49-F238E27FC236}">
                <a16:creationId xmlns:a16="http://schemas.microsoft.com/office/drawing/2014/main" id="{5AE1941E-C376-417E-8AB0-D31A41AA3B81}"/>
              </a:ext>
            </a:extLst>
          </p:cNvPr>
          <p:cNvSpPr>
            <a:spLocks noGrp="1"/>
          </p:cNvSpPr>
          <p:nvPr>
            <p:ph type="sldNum" sz="quarter" idx="12"/>
          </p:nvPr>
        </p:nvSpPr>
        <p:spPr>
          <a:xfrm>
            <a:off x="8213892" y="5867131"/>
            <a:ext cx="413375" cy="365125"/>
          </a:xfrm>
        </p:spPr>
        <p:txBody>
          <a:bodyPr>
            <a:normAutofit/>
          </a:bodyPr>
          <a:lstStyle/>
          <a:p>
            <a:pPr>
              <a:spcAft>
                <a:spcPts val="600"/>
              </a:spcAft>
            </a:pPr>
            <a:fld id="{D57F1E4F-1CFF-5643-939E-217C01CDF565}" type="slidenum">
              <a:rPr lang="en-US" smtClean="0"/>
              <a:pPr>
                <a:spcAft>
                  <a:spcPts val="600"/>
                </a:spcAft>
              </a:pPr>
              <a:t>23</a:t>
            </a:fld>
            <a:endParaRPr lang="en-US"/>
          </a:p>
        </p:txBody>
      </p:sp>
      <p:sp>
        <p:nvSpPr>
          <p:cNvPr id="37" name="Rounded Rectangle 16">
            <a:extLst>
              <a:ext uri="{FF2B5EF4-FFF2-40B4-BE49-F238E27FC236}">
                <a16:creationId xmlns:a16="http://schemas.microsoft.com/office/drawing/2014/main" id="{DB4E7E40-6469-444C-A3D7-A32F553AA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2877" y="648931"/>
            <a:ext cx="2934390"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iagram&#10;&#10;Description automatically generated">
            <a:extLst>
              <a:ext uri="{FF2B5EF4-FFF2-40B4-BE49-F238E27FC236}">
                <a16:creationId xmlns:a16="http://schemas.microsoft.com/office/drawing/2014/main" id="{01BE7129-C3B8-48F9-A770-4D22D0BF3706}"/>
              </a:ext>
            </a:extLst>
          </p:cNvPr>
          <p:cNvPicPr>
            <a:picLocks noChangeAspect="1"/>
          </p:cNvPicPr>
          <p:nvPr/>
        </p:nvPicPr>
        <p:blipFill rotWithShape="1">
          <a:blip r:embed="rId3"/>
          <a:srcRect r="-2" b="5496"/>
          <a:stretch/>
        </p:blipFill>
        <p:spPr>
          <a:xfrm>
            <a:off x="6313801" y="1011765"/>
            <a:ext cx="1720012" cy="4546708"/>
          </a:xfrm>
          <a:prstGeom prst="rect">
            <a:avLst/>
          </a:prstGeom>
        </p:spPr>
      </p:pic>
    </p:spTree>
    <p:extLst>
      <p:ext uri="{BB962C8B-B14F-4D97-AF65-F5344CB8AC3E}">
        <p14:creationId xmlns:p14="http://schemas.microsoft.com/office/powerpoint/2010/main" val="3359374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167E9-85F7-47A9-9421-33312AFB3D5A}"/>
              </a:ext>
            </a:extLst>
          </p:cNvPr>
          <p:cNvSpPr>
            <a:spLocks noGrp="1"/>
          </p:cNvSpPr>
          <p:nvPr>
            <p:ph type="title"/>
          </p:nvPr>
        </p:nvSpPr>
        <p:spPr>
          <a:xfrm>
            <a:off x="1264521" y="3482789"/>
            <a:ext cx="7704667" cy="1214719"/>
          </a:xfrm>
        </p:spPr>
        <p:txBody>
          <a:bodyPr>
            <a:normAutofit/>
          </a:bodyPr>
          <a:lstStyle/>
          <a:p>
            <a:r>
              <a:rPr lang="en-US" sz="2800" dirty="0"/>
              <a:t>Benchmarking both models results</a:t>
            </a:r>
            <a:br>
              <a:rPr lang="en-US" sz="2800" dirty="0"/>
            </a:br>
            <a:r>
              <a:rPr lang="en-US" sz="1200" dirty="0">
                <a:ea typeface="+mj-lt"/>
                <a:cs typeface="+mj-lt"/>
              </a:rPr>
              <a:t>Mean percentage error of each joint on hand. The error of both original shallow network (gray) and our modified network (black) representing the accuracy of 3D CNN approach. (T: Tip, R: Root, M: Middle)</a:t>
            </a:r>
            <a:endParaRPr lang="en-US" sz="1200" dirty="0"/>
          </a:p>
        </p:txBody>
      </p:sp>
      <p:pic>
        <p:nvPicPr>
          <p:cNvPr id="6" name="Picture 6" descr="Chart, bar chart&#10;&#10;Description automatically generated">
            <a:extLst>
              <a:ext uri="{FF2B5EF4-FFF2-40B4-BE49-F238E27FC236}">
                <a16:creationId xmlns:a16="http://schemas.microsoft.com/office/drawing/2014/main" id="{92F26484-F742-4E2D-92D7-D78FD8AA46AB}"/>
              </a:ext>
            </a:extLst>
          </p:cNvPr>
          <p:cNvPicPr>
            <a:picLocks noGrp="1" noChangeAspect="1"/>
          </p:cNvPicPr>
          <p:nvPr>
            <p:ph idx="1"/>
          </p:nvPr>
        </p:nvPicPr>
        <p:blipFill>
          <a:blip r:embed="rId2"/>
          <a:stretch>
            <a:fillRect/>
          </a:stretch>
        </p:blipFill>
        <p:spPr>
          <a:xfrm>
            <a:off x="990289" y="603530"/>
            <a:ext cx="8037979" cy="2538132"/>
          </a:xfrm>
        </p:spPr>
      </p:pic>
      <p:sp>
        <p:nvSpPr>
          <p:cNvPr id="4" name="Slide Number Placeholder 3">
            <a:extLst>
              <a:ext uri="{FF2B5EF4-FFF2-40B4-BE49-F238E27FC236}">
                <a16:creationId xmlns:a16="http://schemas.microsoft.com/office/drawing/2014/main" id="{5C5C66B8-A6A1-4D7B-B57B-EB0AE3BDAAF7}"/>
              </a:ext>
            </a:extLst>
          </p:cNvPr>
          <p:cNvSpPr>
            <a:spLocks noGrp="1"/>
          </p:cNvSpPr>
          <p:nvPr>
            <p:ph type="sldNum" sz="quarter" idx="12"/>
          </p:nvPr>
        </p:nvSpPr>
        <p:spPr/>
        <p:txBody>
          <a:bodyPr/>
          <a:lstStyle/>
          <a:p>
            <a:fld id="{D57F1E4F-1CFF-5643-939E-217C01CDF565}" type="slidenum">
              <a:rPr lang="en-US" dirty="0" smtClean="0"/>
              <a:pPr/>
              <a:t>24</a:t>
            </a:fld>
            <a:endParaRPr lang="en-US" dirty="0"/>
          </a:p>
        </p:txBody>
      </p:sp>
    </p:spTree>
    <p:extLst>
      <p:ext uri="{BB962C8B-B14F-4D97-AF65-F5344CB8AC3E}">
        <p14:creationId xmlns:p14="http://schemas.microsoft.com/office/powerpoint/2010/main" val="1476752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E56B3-0A1B-4E90-9209-0F972AFDAD39}"/>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D6A4FEEF-01F0-413C-9BC0-4F95F3C793CC}"/>
              </a:ext>
            </a:extLst>
          </p:cNvPr>
          <p:cNvSpPr>
            <a:spLocks noGrp="1"/>
          </p:cNvSpPr>
          <p:nvPr>
            <p:ph idx="1"/>
          </p:nvPr>
        </p:nvSpPr>
        <p:spPr/>
        <p:txBody>
          <a:bodyPr/>
          <a:lstStyle/>
          <a:p>
            <a:r>
              <a:rPr lang="en-US" dirty="0"/>
              <a:t>Usama </a:t>
            </a:r>
            <a:r>
              <a:rPr lang="en-US" dirty="0" err="1"/>
              <a:t>mustafe</a:t>
            </a:r>
            <a:r>
              <a:rPr lang="en-US" dirty="0"/>
              <a:t> please add </a:t>
            </a:r>
            <a:r>
              <a:rPr lang="en-US" dirty="0" err="1"/>
              <a:t>dataste</a:t>
            </a:r>
            <a:r>
              <a:rPr lang="en-US" dirty="0"/>
              <a:t> details </a:t>
            </a:r>
          </a:p>
        </p:txBody>
      </p:sp>
      <p:sp>
        <p:nvSpPr>
          <p:cNvPr id="4" name="Slide Number Placeholder 3">
            <a:extLst>
              <a:ext uri="{FF2B5EF4-FFF2-40B4-BE49-F238E27FC236}">
                <a16:creationId xmlns:a16="http://schemas.microsoft.com/office/drawing/2014/main" id="{23D25AD2-FBA1-4A66-B9D8-A81CB51A031F}"/>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930762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7D30D-15B4-4187-BEAE-20C313D9C47F}"/>
              </a:ext>
            </a:extLst>
          </p:cNvPr>
          <p:cNvSpPr>
            <a:spLocks noGrp="1"/>
          </p:cNvSpPr>
          <p:nvPr>
            <p:ph type="title"/>
          </p:nvPr>
        </p:nvSpPr>
        <p:spPr/>
        <p:txBody>
          <a:bodyPr/>
          <a:lstStyle/>
          <a:p>
            <a:r>
              <a:rPr lang="en-US" dirty="0"/>
              <a:t>What are Hyperparameters ?</a:t>
            </a:r>
          </a:p>
        </p:txBody>
      </p:sp>
      <p:sp>
        <p:nvSpPr>
          <p:cNvPr id="3" name="Content Placeholder 2">
            <a:extLst>
              <a:ext uri="{FF2B5EF4-FFF2-40B4-BE49-F238E27FC236}">
                <a16:creationId xmlns:a16="http://schemas.microsoft.com/office/drawing/2014/main" id="{061102B2-DF12-4C96-94A7-B0708BD89AD4}"/>
              </a:ext>
            </a:extLst>
          </p:cNvPr>
          <p:cNvSpPr>
            <a:spLocks noGrp="1"/>
          </p:cNvSpPr>
          <p:nvPr>
            <p:ph idx="1"/>
          </p:nvPr>
        </p:nvSpPr>
        <p:spPr/>
        <p:txBody>
          <a:bodyPr/>
          <a:lstStyle/>
          <a:p>
            <a:r>
              <a:rPr lang="en-US" b="1" dirty="0">
                <a:ea typeface="+mn-lt"/>
                <a:cs typeface="+mn-lt"/>
              </a:rPr>
              <a:t>Hyperparameters</a:t>
            </a:r>
            <a:r>
              <a:rPr lang="en-US" dirty="0">
                <a:ea typeface="+mn-lt"/>
                <a:cs typeface="+mn-lt"/>
              </a:rPr>
              <a:t> are the </a:t>
            </a:r>
            <a:r>
              <a:rPr lang="en-US" b="1" dirty="0">
                <a:ea typeface="+mn-lt"/>
                <a:cs typeface="+mn-lt"/>
              </a:rPr>
              <a:t>variables which determines the network structure</a:t>
            </a:r>
            <a:r>
              <a:rPr lang="en-US" dirty="0">
                <a:ea typeface="+mn-lt"/>
                <a:cs typeface="+mn-lt"/>
              </a:rPr>
              <a:t>(</a:t>
            </a:r>
            <a:r>
              <a:rPr lang="en-US" dirty="0" err="1">
                <a:ea typeface="+mn-lt"/>
                <a:cs typeface="+mn-lt"/>
              </a:rPr>
              <a:t>Eg</a:t>
            </a:r>
            <a:r>
              <a:rPr lang="en-US" dirty="0">
                <a:ea typeface="+mn-lt"/>
                <a:cs typeface="+mn-lt"/>
              </a:rPr>
              <a:t>: Number of Hidden Units) and the </a:t>
            </a:r>
            <a:r>
              <a:rPr lang="en-US" b="1" dirty="0">
                <a:ea typeface="+mn-lt"/>
                <a:cs typeface="+mn-lt"/>
              </a:rPr>
              <a:t>variables which determine how the network is trained</a:t>
            </a:r>
            <a:r>
              <a:rPr lang="en-US" dirty="0">
                <a:ea typeface="+mn-lt"/>
                <a:cs typeface="+mn-lt"/>
              </a:rPr>
              <a:t>(</a:t>
            </a:r>
            <a:r>
              <a:rPr lang="en-US" dirty="0" err="1">
                <a:ea typeface="+mn-lt"/>
                <a:cs typeface="+mn-lt"/>
              </a:rPr>
              <a:t>Eg</a:t>
            </a:r>
            <a:r>
              <a:rPr lang="en-US" dirty="0">
                <a:ea typeface="+mn-lt"/>
                <a:cs typeface="+mn-lt"/>
              </a:rPr>
              <a:t>: Learning Rate).</a:t>
            </a:r>
            <a:endParaRPr lang="en-US" dirty="0"/>
          </a:p>
          <a:p>
            <a:pPr>
              <a:buClr>
                <a:srgbClr val="1287C3"/>
              </a:buClr>
            </a:pPr>
            <a:r>
              <a:rPr lang="en-US" b="1" dirty="0">
                <a:ea typeface="+mn-lt"/>
                <a:cs typeface="+mn-lt"/>
              </a:rPr>
              <a:t>Hyperparameters</a:t>
            </a:r>
            <a:r>
              <a:rPr lang="en-US" dirty="0">
                <a:ea typeface="+mn-lt"/>
                <a:cs typeface="+mn-lt"/>
              </a:rPr>
              <a:t> are </a:t>
            </a:r>
            <a:r>
              <a:rPr lang="en-US" b="1" dirty="0">
                <a:ea typeface="+mn-lt"/>
                <a:cs typeface="+mn-lt"/>
              </a:rPr>
              <a:t>set before training</a:t>
            </a:r>
            <a:r>
              <a:rPr lang="en-US" dirty="0">
                <a:ea typeface="+mn-lt"/>
                <a:cs typeface="+mn-lt"/>
              </a:rPr>
              <a:t>(before optimizing the weights and bias).</a:t>
            </a:r>
            <a:endParaRPr lang="en-US" dirty="0"/>
          </a:p>
          <a:p>
            <a:pPr>
              <a:buClr>
                <a:srgbClr val="1287C3"/>
              </a:buClr>
            </a:pPr>
            <a:endParaRPr lang="en-US" dirty="0"/>
          </a:p>
        </p:txBody>
      </p:sp>
      <p:sp>
        <p:nvSpPr>
          <p:cNvPr id="4" name="Slide Number Placeholder 3">
            <a:extLst>
              <a:ext uri="{FF2B5EF4-FFF2-40B4-BE49-F238E27FC236}">
                <a16:creationId xmlns:a16="http://schemas.microsoft.com/office/drawing/2014/main" id="{C3CFB2AB-2D8B-4321-9CF3-236D7AA7151B}"/>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538186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393B-E274-4E1C-B397-CFB43982123D}"/>
              </a:ext>
            </a:extLst>
          </p:cNvPr>
          <p:cNvSpPr>
            <a:spLocks noGrp="1"/>
          </p:cNvSpPr>
          <p:nvPr>
            <p:ph type="title"/>
          </p:nvPr>
        </p:nvSpPr>
        <p:spPr/>
        <p:txBody>
          <a:bodyPr/>
          <a:lstStyle/>
          <a:p>
            <a:r>
              <a:rPr lang="en-US" dirty="0"/>
              <a:t>Further Optimization by HPO</a:t>
            </a:r>
          </a:p>
        </p:txBody>
      </p:sp>
      <p:sp>
        <p:nvSpPr>
          <p:cNvPr id="3" name="Content Placeholder 2">
            <a:extLst>
              <a:ext uri="{FF2B5EF4-FFF2-40B4-BE49-F238E27FC236}">
                <a16:creationId xmlns:a16="http://schemas.microsoft.com/office/drawing/2014/main" id="{94400CB6-D15D-4041-A16D-874F46CA16E5}"/>
              </a:ext>
            </a:extLst>
          </p:cNvPr>
          <p:cNvSpPr>
            <a:spLocks noGrp="1"/>
          </p:cNvSpPr>
          <p:nvPr>
            <p:ph idx="1"/>
          </p:nvPr>
        </p:nvSpPr>
        <p:spPr>
          <a:xfrm>
            <a:off x="982133" y="2317377"/>
            <a:ext cx="7704667" cy="3682439"/>
          </a:xfrm>
        </p:spPr>
        <p:txBody>
          <a:bodyPr>
            <a:normAutofit lnSpcReduction="10000"/>
          </a:bodyPr>
          <a:lstStyle/>
          <a:p>
            <a:r>
              <a:rPr lang="en-US" dirty="0"/>
              <a:t>SEARCH SPACE :</a:t>
            </a:r>
          </a:p>
          <a:p>
            <a:pPr marL="0" indent="0">
              <a:buClr>
                <a:srgbClr val="1287C3"/>
              </a:buClr>
              <a:buNone/>
            </a:pPr>
            <a:r>
              <a:rPr lang="en-US" dirty="0"/>
              <a:t>The search space of the neural network producing lower dimension embedding from 3D volumes only consisted of neurons of the last two layers the search space was reduced due to heavy cost of training the neural network</a:t>
            </a:r>
          </a:p>
          <a:p>
            <a:pPr marL="0" indent="0">
              <a:buClr>
                <a:srgbClr val="1287C3"/>
              </a:buClr>
              <a:buNone/>
            </a:pPr>
            <a:r>
              <a:rPr lang="en-US" dirty="0"/>
              <a:t>The search space of neural network producing 3D 14 hand joints from lower embedding consisted of:</a:t>
            </a:r>
          </a:p>
          <a:p>
            <a:pPr marL="0" indent="0">
              <a:buNone/>
            </a:pPr>
            <a:r>
              <a:rPr lang="en-US" dirty="0"/>
              <a:t>No of hidden layers, Learning rate , Optimizer , No of neurons in each layer</a:t>
            </a:r>
          </a:p>
        </p:txBody>
      </p:sp>
      <p:sp>
        <p:nvSpPr>
          <p:cNvPr id="4" name="Slide Number Placeholder 3">
            <a:extLst>
              <a:ext uri="{FF2B5EF4-FFF2-40B4-BE49-F238E27FC236}">
                <a16:creationId xmlns:a16="http://schemas.microsoft.com/office/drawing/2014/main" id="{3084357E-5CA6-426A-AD54-BF7C82B678E0}"/>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1883979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B5DA-A8BE-4690-8764-2F903DB3033D}"/>
              </a:ext>
            </a:extLst>
          </p:cNvPr>
          <p:cNvSpPr>
            <a:spLocks noGrp="1"/>
          </p:cNvSpPr>
          <p:nvPr>
            <p:ph type="title"/>
          </p:nvPr>
        </p:nvSpPr>
        <p:spPr/>
        <p:txBody>
          <a:bodyPr/>
          <a:lstStyle/>
          <a:p>
            <a:r>
              <a:rPr lang="en-US" dirty="0"/>
              <a:t>Why not all combinations be tried ?</a:t>
            </a:r>
          </a:p>
        </p:txBody>
      </p:sp>
      <p:sp>
        <p:nvSpPr>
          <p:cNvPr id="3" name="Content Placeholder 2">
            <a:extLst>
              <a:ext uri="{FF2B5EF4-FFF2-40B4-BE49-F238E27FC236}">
                <a16:creationId xmlns:a16="http://schemas.microsoft.com/office/drawing/2014/main" id="{0BD2D231-352E-4072-8DA7-92B7EAE692EB}"/>
              </a:ext>
            </a:extLst>
          </p:cNvPr>
          <p:cNvSpPr>
            <a:spLocks noGrp="1"/>
          </p:cNvSpPr>
          <p:nvPr>
            <p:ph idx="1"/>
          </p:nvPr>
        </p:nvSpPr>
        <p:spPr/>
        <p:txBody>
          <a:bodyPr/>
          <a:lstStyle/>
          <a:p>
            <a:r>
              <a:rPr lang="en-US" dirty="0"/>
              <a:t>Due to heavy computation cost all  the possible combinations for could not be explored one would need a super computer for it </a:t>
            </a:r>
          </a:p>
          <a:p>
            <a:pPr>
              <a:buClr>
                <a:srgbClr val="1287C3"/>
              </a:buClr>
            </a:pPr>
            <a:r>
              <a:rPr lang="en-US" dirty="0"/>
              <a:t>The 3D CNN HPO was done on subset of data on GTX 1080 with 2 hours of time on each configuration.</a:t>
            </a:r>
          </a:p>
        </p:txBody>
      </p:sp>
      <p:sp>
        <p:nvSpPr>
          <p:cNvPr id="4" name="Slide Number Placeholder 3">
            <a:extLst>
              <a:ext uri="{FF2B5EF4-FFF2-40B4-BE49-F238E27FC236}">
                <a16:creationId xmlns:a16="http://schemas.microsoft.com/office/drawing/2014/main" id="{6CBD70A6-A6E1-4C4C-8F69-4940DAB0F135}"/>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177441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079CE-FA38-4E60-97A4-406E7DBC69C6}"/>
              </a:ext>
            </a:extLst>
          </p:cNvPr>
          <p:cNvSpPr>
            <a:spLocks noGrp="1"/>
          </p:cNvSpPr>
          <p:nvPr>
            <p:ph type="title"/>
          </p:nvPr>
        </p:nvSpPr>
        <p:spPr/>
        <p:txBody>
          <a:bodyPr/>
          <a:lstStyle/>
          <a:p>
            <a:r>
              <a:rPr lang="en-US" dirty="0"/>
              <a:t>Mathematical approximation </a:t>
            </a:r>
            <a:br>
              <a:rPr lang="en-US" dirty="0"/>
            </a:br>
            <a:r>
              <a:rPr lang="en-US" dirty="0"/>
              <a:t>( surrogate function )</a:t>
            </a:r>
          </a:p>
        </p:txBody>
      </p:sp>
      <p:sp>
        <p:nvSpPr>
          <p:cNvPr id="3" name="Content Placeholder 2">
            <a:extLst>
              <a:ext uri="{FF2B5EF4-FFF2-40B4-BE49-F238E27FC236}">
                <a16:creationId xmlns:a16="http://schemas.microsoft.com/office/drawing/2014/main" id="{72491F1F-7295-402B-8841-D6ABF6431C89}"/>
              </a:ext>
            </a:extLst>
          </p:cNvPr>
          <p:cNvSpPr>
            <a:spLocks noGrp="1"/>
          </p:cNvSpPr>
          <p:nvPr>
            <p:ph idx="1"/>
          </p:nvPr>
        </p:nvSpPr>
        <p:spPr/>
        <p:txBody>
          <a:bodyPr/>
          <a:lstStyle/>
          <a:p>
            <a:r>
              <a:rPr lang="en-US" dirty="0">
                <a:ea typeface="+mn-lt"/>
                <a:cs typeface="+mn-lt"/>
              </a:rPr>
              <a:t>A </a:t>
            </a:r>
            <a:r>
              <a:rPr lang="en-US" b="1" dirty="0">
                <a:ea typeface="+mn-lt"/>
                <a:cs typeface="+mn-lt"/>
              </a:rPr>
              <a:t>surrogate</a:t>
            </a:r>
            <a:r>
              <a:rPr lang="en-US" dirty="0">
                <a:ea typeface="+mn-lt"/>
                <a:cs typeface="+mn-lt"/>
              </a:rPr>
              <a:t> model is an engineering method used when an outcome of interest cannot be easily directly measured, so a model of the outcome is used instead</a:t>
            </a:r>
          </a:p>
          <a:p>
            <a:pPr>
              <a:buClr>
                <a:srgbClr val="1287C3"/>
              </a:buClr>
            </a:pPr>
            <a:endParaRPr lang="en-US" dirty="0"/>
          </a:p>
          <a:p>
            <a:pPr>
              <a:buClr>
                <a:srgbClr val="1287C3"/>
              </a:buClr>
            </a:pPr>
            <a:endParaRPr lang="en-US" dirty="0"/>
          </a:p>
          <a:p>
            <a:pPr>
              <a:buClr>
                <a:srgbClr val="1287C3"/>
              </a:buClr>
            </a:pPr>
            <a:endParaRPr lang="en-US" dirty="0"/>
          </a:p>
        </p:txBody>
      </p:sp>
      <p:sp>
        <p:nvSpPr>
          <p:cNvPr id="4" name="Slide Number Placeholder 3">
            <a:extLst>
              <a:ext uri="{FF2B5EF4-FFF2-40B4-BE49-F238E27FC236}">
                <a16:creationId xmlns:a16="http://schemas.microsoft.com/office/drawing/2014/main" id="{29B017D1-84C1-4668-8B88-B2E9121DB7EC}"/>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1903591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C8D11-2B66-4FE8-9D08-137493059FAB}"/>
              </a:ext>
            </a:extLst>
          </p:cNvPr>
          <p:cNvSpPr>
            <a:spLocks noGrp="1"/>
          </p:cNvSpPr>
          <p:nvPr>
            <p:ph type="title"/>
          </p:nvPr>
        </p:nvSpPr>
        <p:spPr>
          <a:xfrm>
            <a:off x="775391" y="971550"/>
            <a:ext cx="7704667" cy="5658869"/>
          </a:xfrm>
        </p:spPr>
        <p:txBody>
          <a:bodyPr>
            <a:normAutofit fontScale="90000"/>
          </a:bodyPr>
          <a:lstStyle/>
          <a:p>
            <a:pPr algn="l"/>
            <a:br>
              <a:rPr lang="en-US" sz="2200" b="1" dirty="0"/>
            </a:br>
            <a:r>
              <a:rPr lang="en-US" sz="3100" b="1" dirty="0"/>
              <a:t>James M. </a:t>
            </a:r>
            <a:r>
              <a:rPr lang="en-US" sz="3100" b="1" dirty="0" err="1"/>
              <a:t>Rehg</a:t>
            </a:r>
            <a:r>
              <a:rPr lang="en-US" sz="3100" b="1" dirty="0"/>
              <a:t>, T. K. (1994). Visual tracking of high DOF articulated structures: An application to human hand tracking. </a:t>
            </a:r>
            <a:r>
              <a:rPr lang="en-US" sz="3100" b="1" i="1" dirty="0" err="1"/>
              <a:t>Eklundh</a:t>
            </a:r>
            <a:r>
              <a:rPr lang="en-US" sz="3100" b="1" i="1" dirty="0"/>
              <a:t> JO. (eds) Computer Vision</a:t>
            </a:r>
            <a:r>
              <a:rPr lang="en-US" sz="3100" b="1" dirty="0"/>
              <a:t>. </a:t>
            </a:r>
            <a:br>
              <a:rPr lang="en-US" sz="2200" b="1" dirty="0"/>
            </a:br>
            <a:r>
              <a:rPr lang="en-US" sz="2700" dirty="0"/>
              <a:t>1. Geometric method </a:t>
            </a:r>
            <a:br>
              <a:rPr lang="en-US" sz="2700" dirty="0"/>
            </a:br>
            <a:r>
              <a:rPr lang="en-US" sz="2700" dirty="0"/>
              <a:t>2. Non availability of Large Hand-pose datasets at that time.</a:t>
            </a:r>
            <a:br>
              <a:rPr lang="en-US" sz="2700" dirty="0"/>
            </a:br>
            <a:r>
              <a:rPr lang="en-US" sz="2700" dirty="0"/>
              <a:t>3. More mathematical approaches were used rather then data driven approaches.</a:t>
            </a:r>
            <a:br>
              <a:rPr lang="en-US" sz="2700" dirty="0"/>
            </a:br>
            <a:r>
              <a:rPr lang="en-US" sz="2700" dirty="0"/>
              <a:t>4.Limited number of state space </a:t>
            </a:r>
            <a:r>
              <a:rPr lang="en-US" sz="2700" dirty="0" err="1"/>
              <a:t>i.e</a:t>
            </a:r>
            <a:r>
              <a:rPr lang="en-US" sz="2700" dirty="0"/>
              <a:t> four states for finger, five for thumb.</a:t>
            </a:r>
            <a:br>
              <a:rPr lang="en-US" sz="2700" dirty="0"/>
            </a:br>
            <a:r>
              <a:rPr lang="en-US" sz="2700" dirty="0"/>
              <a:t>5. 2 cameras for capturing feature measurement from their state model by input of state space. </a:t>
            </a:r>
            <a:br>
              <a:rPr lang="en-US" sz="2200" dirty="0"/>
            </a:br>
            <a:br>
              <a:rPr lang="en-US" sz="4000" dirty="0"/>
            </a:br>
            <a:endParaRPr lang="en-US" dirty="0"/>
          </a:p>
        </p:txBody>
      </p:sp>
      <p:sp>
        <p:nvSpPr>
          <p:cNvPr id="3" name="Slide Number Placeholder 2">
            <a:extLst>
              <a:ext uri="{FF2B5EF4-FFF2-40B4-BE49-F238E27FC236}">
                <a16:creationId xmlns:a16="http://schemas.microsoft.com/office/drawing/2014/main" id="{9AC4C638-3169-44F0-9B54-80FA4F75B2A8}"/>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909535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5FCD8-243F-4261-99C0-D8398CED7BED}"/>
              </a:ext>
            </a:extLst>
          </p:cNvPr>
          <p:cNvSpPr>
            <a:spLocks noGrp="1"/>
          </p:cNvSpPr>
          <p:nvPr>
            <p:ph type="title"/>
          </p:nvPr>
        </p:nvSpPr>
        <p:spPr/>
        <p:txBody>
          <a:bodyPr/>
          <a:lstStyle/>
          <a:p>
            <a:r>
              <a:rPr lang="en-US" dirty="0"/>
              <a:t>Surrogate Functions chosen by us:</a:t>
            </a:r>
          </a:p>
        </p:txBody>
      </p:sp>
      <p:sp>
        <p:nvSpPr>
          <p:cNvPr id="3" name="Content Placeholder 2">
            <a:extLst>
              <a:ext uri="{FF2B5EF4-FFF2-40B4-BE49-F238E27FC236}">
                <a16:creationId xmlns:a16="http://schemas.microsoft.com/office/drawing/2014/main" id="{1CCDDF41-C372-4AC2-A82F-D97323B6B6BE}"/>
              </a:ext>
            </a:extLst>
          </p:cNvPr>
          <p:cNvSpPr>
            <a:spLocks noGrp="1"/>
          </p:cNvSpPr>
          <p:nvPr>
            <p:ph idx="1"/>
          </p:nvPr>
        </p:nvSpPr>
        <p:spPr>
          <a:xfrm>
            <a:off x="982133" y="2088777"/>
            <a:ext cx="7704667" cy="3911039"/>
          </a:xfrm>
        </p:spPr>
        <p:txBody>
          <a:bodyPr>
            <a:normAutofit fontScale="92500" lnSpcReduction="20000"/>
          </a:bodyPr>
          <a:lstStyle/>
          <a:p>
            <a:r>
              <a:rPr lang="en-US" dirty="0"/>
              <a:t>Tree </a:t>
            </a:r>
            <a:r>
              <a:rPr lang="en-US" dirty="0" err="1"/>
              <a:t>Parzen</a:t>
            </a:r>
            <a:r>
              <a:rPr lang="en-US" dirty="0"/>
              <a:t> estimator</a:t>
            </a:r>
          </a:p>
          <a:p>
            <a:pPr marL="0" indent="0">
              <a:buClr>
                <a:srgbClr val="1287C3"/>
              </a:buClr>
              <a:buNone/>
            </a:pPr>
            <a:r>
              <a:rPr lang="en-US" dirty="0">
                <a:ea typeface="+mn-lt"/>
                <a:cs typeface="+mn-lt"/>
              </a:rPr>
              <a:t>TPE is a sequential model-based optimization (SMBO) approach. TPE builds a model by applying Bayes rule. The probability for achieving y loss with x parameters is given by:</a:t>
            </a:r>
          </a:p>
          <a:p>
            <a:pPr marL="0" indent="0">
              <a:buNone/>
            </a:pPr>
            <a:endParaRPr lang="en-US" dirty="0"/>
          </a:p>
          <a:p>
            <a:pPr>
              <a:buClr>
                <a:srgbClr val="1287C3"/>
              </a:buClr>
            </a:pPr>
            <a:r>
              <a:rPr lang="en-US" dirty="0"/>
              <a:t>Base sampler</a:t>
            </a:r>
          </a:p>
          <a:p>
            <a:pPr marL="0" indent="0">
              <a:buClr>
                <a:srgbClr val="1287C3"/>
              </a:buClr>
              <a:buNone/>
            </a:pPr>
            <a:r>
              <a:rPr lang="en-US" dirty="0">
                <a:ea typeface="+mn-lt"/>
                <a:cs typeface="+mn-lt"/>
              </a:rPr>
              <a:t>This sampling technique brings balance of both the worlds by applying both relative sampling and independent sampling. The relative sampling determines the value of multiple hyperparameters so correlation could be determined between them</a:t>
            </a:r>
            <a:endParaRPr lang="en-US" dirty="0"/>
          </a:p>
          <a:p>
            <a:pPr marL="0" indent="0">
              <a:buClr>
                <a:srgbClr val="1287C3"/>
              </a:buClr>
              <a:buNone/>
            </a:pPr>
            <a:endParaRPr lang="en-US" dirty="0"/>
          </a:p>
        </p:txBody>
      </p:sp>
      <p:sp>
        <p:nvSpPr>
          <p:cNvPr id="4" name="Slide Number Placeholder 3">
            <a:extLst>
              <a:ext uri="{FF2B5EF4-FFF2-40B4-BE49-F238E27FC236}">
                <a16:creationId xmlns:a16="http://schemas.microsoft.com/office/drawing/2014/main" id="{3BC1EEC3-BF74-475C-A9B4-623665A94793}"/>
              </a:ext>
            </a:extLst>
          </p:cNvPr>
          <p:cNvSpPr>
            <a:spLocks noGrp="1"/>
          </p:cNvSpPr>
          <p:nvPr>
            <p:ph type="sldNum" sz="quarter" idx="12"/>
          </p:nvPr>
        </p:nvSpPr>
        <p:spPr/>
        <p:txBody>
          <a:bodyPr/>
          <a:lstStyle/>
          <a:p>
            <a:fld id="{D57F1E4F-1CFF-5643-939E-217C01CDF565}" type="slidenum">
              <a:rPr lang="en-US" smtClean="0"/>
              <a:pPr/>
              <a:t>30</a:t>
            </a:fld>
            <a:endParaRPr lang="en-US" dirty="0"/>
          </a:p>
        </p:txBody>
      </p:sp>
      <p:pic>
        <p:nvPicPr>
          <p:cNvPr id="5" name="Picture 5" descr="A picture containing text&#10;&#10;Description automatically generated">
            <a:extLst>
              <a:ext uri="{FF2B5EF4-FFF2-40B4-BE49-F238E27FC236}">
                <a16:creationId xmlns:a16="http://schemas.microsoft.com/office/drawing/2014/main" id="{B7F57E89-F77C-47E5-BD6D-335EFF016064}"/>
              </a:ext>
            </a:extLst>
          </p:cNvPr>
          <p:cNvPicPr>
            <a:picLocks noChangeAspect="1"/>
          </p:cNvPicPr>
          <p:nvPr/>
        </p:nvPicPr>
        <p:blipFill>
          <a:blip r:embed="rId2"/>
          <a:stretch>
            <a:fillRect/>
          </a:stretch>
        </p:blipFill>
        <p:spPr>
          <a:xfrm>
            <a:off x="2990849" y="3229535"/>
            <a:ext cx="2731994" cy="815788"/>
          </a:xfrm>
          <a:prstGeom prst="rect">
            <a:avLst/>
          </a:prstGeom>
        </p:spPr>
      </p:pic>
    </p:spTree>
    <p:extLst>
      <p:ext uri="{BB962C8B-B14F-4D97-AF65-F5344CB8AC3E}">
        <p14:creationId xmlns:p14="http://schemas.microsoft.com/office/powerpoint/2010/main" val="4056180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4BEE-1303-43C6-B06C-BED44A70A06C}"/>
              </a:ext>
            </a:extLst>
          </p:cNvPr>
          <p:cNvSpPr>
            <a:spLocks noGrp="1"/>
          </p:cNvSpPr>
          <p:nvPr>
            <p:ph type="title"/>
          </p:nvPr>
        </p:nvSpPr>
        <p:spPr>
          <a:xfrm>
            <a:off x="457698" y="4208930"/>
            <a:ext cx="7704667" cy="1981200"/>
          </a:xfrm>
        </p:spPr>
        <p:txBody>
          <a:bodyPr>
            <a:normAutofit/>
          </a:bodyPr>
          <a:lstStyle/>
          <a:p>
            <a:r>
              <a:rPr lang="en-US" sz="3600" dirty="0"/>
              <a:t>Parallel coordinate graph</a:t>
            </a:r>
            <a:br>
              <a:rPr lang="en-US" sz="1100" dirty="0"/>
            </a:br>
            <a:r>
              <a:rPr lang="en-US" sz="2000" dirty="0">
                <a:ea typeface="+mj-lt"/>
                <a:cs typeface="+mj-lt"/>
              </a:rPr>
              <a:t>Shows parallel coordinate graph of Hyperparameter optimization of model producing 14, 3D coordinates from lower embedding</a:t>
            </a:r>
          </a:p>
        </p:txBody>
      </p:sp>
      <p:pic>
        <p:nvPicPr>
          <p:cNvPr id="5" name="Picture 5" descr="Chart, line chart&#10;&#10;Description automatically generated">
            <a:extLst>
              <a:ext uri="{FF2B5EF4-FFF2-40B4-BE49-F238E27FC236}">
                <a16:creationId xmlns:a16="http://schemas.microsoft.com/office/drawing/2014/main" id="{0CCAC68E-7074-4BD9-8FF8-0819603F42F9}"/>
              </a:ext>
            </a:extLst>
          </p:cNvPr>
          <p:cNvPicPr>
            <a:picLocks noGrp="1" noChangeAspect="1"/>
          </p:cNvPicPr>
          <p:nvPr>
            <p:ph idx="1"/>
          </p:nvPr>
        </p:nvPicPr>
        <p:blipFill>
          <a:blip r:embed="rId2"/>
          <a:stretch>
            <a:fillRect/>
          </a:stretch>
        </p:blipFill>
        <p:spPr>
          <a:xfrm>
            <a:off x="1945310" y="238779"/>
            <a:ext cx="5684182" cy="3671046"/>
          </a:xfrm>
        </p:spPr>
      </p:pic>
      <p:sp>
        <p:nvSpPr>
          <p:cNvPr id="4" name="Slide Number Placeholder 3">
            <a:extLst>
              <a:ext uri="{FF2B5EF4-FFF2-40B4-BE49-F238E27FC236}">
                <a16:creationId xmlns:a16="http://schemas.microsoft.com/office/drawing/2014/main" id="{DBB3F895-A84A-425B-9001-1382952F768A}"/>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1843112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64400-897A-4D15-A21A-67BE8F40C066}"/>
              </a:ext>
            </a:extLst>
          </p:cNvPr>
          <p:cNvSpPr>
            <a:spLocks noGrp="1"/>
          </p:cNvSpPr>
          <p:nvPr>
            <p:ph type="title"/>
          </p:nvPr>
        </p:nvSpPr>
        <p:spPr/>
        <p:txBody>
          <a:bodyPr/>
          <a:lstStyle/>
          <a:p>
            <a:r>
              <a:rPr lang="en-US" dirty="0"/>
              <a:t>Results HPO </a:t>
            </a:r>
          </a:p>
        </p:txBody>
      </p:sp>
      <p:sp>
        <p:nvSpPr>
          <p:cNvPr id="3" name="Content Placeholder 2">
            <a:extLst>
              <a:ext uri="{FF2B5EF4-FFF2-40B4-BE49-F238E27FC236}">
                <a16:creationId xmlns:a16="http://schemas.microsoft.com/office/drawing/2014/main" id="{81272F27-88BC-41E8-97A5-00DDE0DE65E1}"/>
              </a:ext>
            </a:extLst>
          </p:cNvPr>
          <p:cNvSpPr>
            <a:spLocks noGrp="1"/>
          </p:cNvSpPr>
          <p:nvPr>
            <p:ph idx="1"/>
          </p:nvPr>
        </p:nvSpPr>
        <p:spPr>
          <a:xfrm>
            <a:off x="982133" y="2102224"/>
            <a:ext cx="7704667" cy="3897592"/>
          </a:xfrm>
        </p:spPr>
        <p:txBody>
          <a:bodyPr/>
          <a:lstStyle/>
          <a:p>
            <a:r>
              <a:rPr lang="en-US" dirty="0">
                <a:ea typeface="+mn-lt"/>
                <a:cs typeface="+mn-lt"/>
              </a:rPr>
              <a:t>The best architecture for producing 3D Embeddings by HPO achieved had two layers, First layer with 2816 nodes and second layer with 2304 nodes with learning rate of 0.000731</a:t>
            </a:r>
          </a:p>
          <a:p>
            <a:pPr>
              <a:buClr>
                <a:srgbClr val="1287C3"/>
              </a:buClr>
            </a:pPr>
            <a:r>
              <a:rPr lang="en-US" dirty="0">
                <a:ea typeface="+mn-lt"/>
                <a:cs typeface="+mn-lt"/>
              </a:rPr>
              <a:t>The best 3D CNN network achieved was 4096 neurons in the last two hidden layers with Adamax optimizer and learning rate of 0.00014. </a:t>
            </a:r>
            <a:endParaRPr lang="en-US" dirty="0"/>
          </a:p>
        </p:txBody>
      </p:sp>
      <p:sp>
        <p:nvSpPr>
          <p:cNvPr id="4" name="Slide Number Placeholder 3">
            <a:extLst>
              <a:ext uri="{FF2B5EF4-FFF2-40B4-BE49-F238E27FC236}">
                <a16:creationId xmlns:a16="http://schemas.microsoft.com/office/drawing/2014/main" id="{5BC8EAF3-CB62-4F80-8946-27F7193AF800}"/>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30843292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4C5C7-3820-41CC-AF34-8BC8B48F9E86}"/>
              </a:ext>
            </a:extLst>
          </p:cNvPr>
          <p:cNvSpPr>
            <a:spLocks noGrp="1"/>
          </p:cNvSpPr>
          <p:nvPr>
            <p:ph type="title"/>
          </p:nvPr>
        </p:nvSpPr>
        <p:spPr/>
        <p:txBody>
          <a:bodyPr/>
          <a:lstStyle/>
          <a:p>
            <a:r>
              <a:rPr lang="en-US" dirty="0"/>
              <a:t>Curriculum Learning</a:t>
            </a:r>
          </a:p>
        </p:txBody>
      </p:sp>
      <p:sp>
        <p:nvSpPr>
          <p:cNvPr id="3" name="Content Placeholder 2">
            <a:extLst>
              <a:ext uri="{FF2B5EF4-FFF2-40B4-BE49-F238E27FC236}">
                <a16:creationId xmlns:a16="http://schemas.microsoft.com/office/drawing/2014/main" id="{47971BEE-FBCA-4D23-99BC-6AEF748B63E1}"/>
              </a:ext>
            </a:extLst>
          </p:cNvPr>
          <p:cNvSpPr>
            <a:spLocks noGrp="1"/>
          </p:cNvSpPr>
          <p:nvPr>
            <p:ph idx="1"/>
          </p:nvPr>
        </p:nvSpPr>
        <p:spPr/>
        <p:txBody>
          <a:bodyPr/>
          <a:lstStyle/>
          <a:p>
            <a:r>
              <a:rPr lang="en-US" b="1" dirty="0">
                <a:ea typeface="+mn-lt"/>
                <a:cs typeface="+mn-lt"/>
              </a:rPr>
              <a:t>Curriculum learning</a:t>
            </a:r>
            <a:r>
              <a:rPr lang="en-US" dirty="0">
                <a:ea typeface="+mn-lt"/>
                <a:cs typeface="+mn-lt"/>
              </a:rPr>
              <a:t> describes a type of </a:t>
            </a:r>
            <a:r>
              <a:rPr lang="en-US" b="1" dirty="0">
                <a:ea typeface="+mn-lt"/>
                <a:cs typeface="+mn-lt"/>
              </a:rPr>
              <a:t>learning</a:t>
            </a:r>
            <a:r>
              <a:rPr lang="en-US" dirty="0">
                <a:ea typeface="+mn-lt"/>
                <a:cs typeface="+mn-lt"/>
              </a:rPr>
              <a:t> in which you first start out with only easy examples of a task and then gradually increase the task difficulty.</a:t>
            </a:r>
          </a:p>
          <a:p>
            <a:pPr>
              <a:buClr>
                <a:srgbClr val="1287C3"/>
              </a:buClr>
            </a:pPr>
            <a:endParaRPr lang="en-US" dirty="0"/>
          </a:p>
          <a:p>
            <a:pPr>
              <a:buClr>
                <a:srgbClr val="1287C3"/>
              </a:buClr>
            </a:pPr>
            <a:endParaRPr lang="en-US" dirty="0"/>
          </a:p>
          <a:p>
            <a:pPr>
              <a:buClr>
                <a:srgbClr val="1287C3"/>
              </a:buClr>
            </a:pPr>
            <a:endParaRPr lang="en-US" dirty="0"/>
          </a:p>
        </p:txBody>
      </p:sp>
      <p:sp>
        <p:nvSpPr>
          <p:cNvPr id="4" name="Slide Number Placeholder 3">
            <a:extLst>
              <a:ext uri="{FF2B5EF4-FFF2-40B4-BE49-F238E27FC236}">
                <a16:creationId xmlns:a16="http://schemas.microsoft.com/office/drawing/2014/main" id="{61AEBC1F-FCD0-43AA-9529-41DE1C515E3E}"/>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2234443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C49F5C0-B337-4960-9EF7-8787D500EAD1}"/>
              </a:ext>
            </a:extLst>
          </p:cNvPr>
          <p:cNvPicPr>
            <a:picLocks noChangeAspect="1"/>
          </p:cNvPicPr>
          <p:nvPr/>
        </p:nvPicPr>
        <p:blipFill rotWithShape="1">
          <a:blip r:embed="rId3"/>
          <a:srcRect l="37713" r="23661" b="-3"/>
          <a:stretch/>
        </p:blipFill>
        <p:spPr>
          <a:xfrm>
            <a:off x="5169693" y="10"/>
            <a:ext cx="397430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2" name="Group 11">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4570" y="0"/>
            <a:ext cx="1827609" cy="6858001"/>
            <a:chOff x="1320800" y="0"/>
            <a:chExt cx="2436813" cy="6858001"/>
          </a:xfrm>
        </p:grpSpPr>
        <p:sp>
          <p:nvSpPr>
            <p:cNvPr id="13"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BEA3BB3-ABFE-46E6-97AC-D45961DA2252}"/>
              </a:ext>
            </a:extLst>
          </p:cNvPr>
          <p:cNvSpPr>
            <a:spLocks noGrp="1"/>
          </p:cNvSpPr>
          <p:nvPr>
            <p:ph type="title"/>
          </p:nvPr>
        </p:nvSpPr>
        <p:spPr>
          <a:xfrm>
            <a:off x="729060" y="685800"/>
            <a:ext cx="3945510" cy="1752599"/>
          </a:xfrm>
        </p:spPr>
        <p:txBody>
          <a:bodyPr>
            <a:normAutofit/>
          </a:bodyPr>
          <a:lstStyle/>
          <a:p>
            <a:pPr algn="l"/>
            <a:r>
              <a:rPr lang="en-US" dirty="0"/>
              <a:t>Classification strategy</a:t>
            </a:r>
            <a:endParaRPr lang="en-US"/>
          </a:p>
        </p:txBody>
      </p:sp>
      <p:sp>
        <p:nvSpPr>
          <p:cNvPr id="3" name="Content Placeholder 2">
            <a:extLst>
              <a:ext uri="{FF2B5EF4-FFF2-40B4-BE49-F238E27FC236}">
                <a16:creationId xmlns:a16="http://schemas.microsoft.com/office/drawing/2014/main" id="{F9C693B3-70E8-47BD-B7E5-64F5EF24CEBF}"/>
              </a:ext>
            </a:extLst>
          </p:cNvPr>
          <p:cNvSpPr>
            <a:spLocks noGrp="1"/>
          </p:cNvSpPr>
          <p:nvPr>
            <p:ph idx="1"/>
          </p:nvPr>
        </p:nvSpPr>
        <p:spPr>
          <a:xfrm>
            <a:off x="482601" y="2223247"/>
            <a:ext cx="4698545" cy="3567953"/>
          </a:xfrm>
        </p:spPr>
        <p:txBody>
          <a:bodyPr>
            <a:noAutofit/>
          </a:bodyPr>
          <a:lstStyle/>
          <a:p>
            <a:r>
              <a:rPr lang="en-US" sz="2000" dirty="0">
                <a:ea typeface="+mn-lt"/>
                <a:cs typeface="+mn-lt"/>
              </a:rPr>
              <a:t>The Error for classification was MAE. Samples with loss less then 0.05 were classified in easy category. Samples with loss between 0.05 and 0.10 were classified into Intermediate category. Samples with loss above then 0.10 were classified into Difficult category</a:t>
            </a:r>
            <a:endParaRPr lang="en-US" sz="2000" dirty="0"/>
          </a:p>
        </p:txBody>
      </p:sp>
      <p:sp>
        <p:nvSpPr>
          <p:cNvPr id="4" name="Slide Number Placeholder 3">
            <a:extLst>
              <a:ext uri="{FF2B5EF4-FFF2-40B4-BE49-F238E27FC236}">
                <a16:creationId xmlns:a16="http://schemas.microsoft.com/office/drawing/2014/main" id="{46DBF0C5-44A9-4D74-9F71-CB3BBE816722}"/>
              </a:ext>
            </a:extLst>
          </p:cNvPr>
          <p:cNvSpPr>
            <a:spLocks noGrp="1"/>
          </p:cNvSpPr>
          <p:nvPr>
            <p:ph type="sldNum" sz="quarter" idx="12"/>
          </p:nvPr>
        </p:nvSpPr>
        <p:spPr>
          <a:xfrm>
            <a:off x="8213892" y="5867131"/>
            <a:ext cx="413375" cy="365125"/>
          </a:xfrm>
        </p:spPr>
        <p:txBody>
          <a:bodyPr>
            <a:normAutofit/>
          </a:bodyPr>
          <a:lstStyle/>
          <a:p>
            <a:pPr>
              <a:spcAft>
                <a:spcPts val="600"/>
              </a:spcAft>
            </a:pPr>
            <a:fld id="{D57F1E4F-1CFF-5643-939E-217C01CDF565}" type="slidenum">
              <a:rPr lang="en-US">
                <a:solidFill>
                  <a:srgbClr val="FFFFFF"/>
                </a:solidFill>
              </a:rPr>
              <a:pPr>
                <a:spcAft>
                  <a:spcPts val="600"/>
                </a:spcAft>
              </a:pPr>
              <a:t>34</a:t>
            </a:fld>
            <a:endParaRPr lang="en-US">
              <a:solidFill>
                <a:srgbClr val="FFFFFF"/>
              </a:solidFill>
            </a:endParaRPr>
          </a:p>
        </p:txBody>
      </p:sp>
    </p:spTree>
    <p:extLst>
      <p:ext uri="{BB962C8B-B14F-4D97-AF65-F5344CB8AC3E}">
        <p14:creationId xmlns:p14="http://schemas.microsoft.com/office/powerpoint/2010/main" val="1945394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0492" y="272091"/>
            <a:ext cx="6515100" cy="1196224"/>
          </a:xfrm>
        </p:spPr>
        <p:txBody>
          <a:bodyPr>
            <a:normAutofit fontScale="90000"/>
          </a:bodyPr>
          <a:lstStyle/>
          <a:p>
            <a:pPr lvl="0"/>
            <a:r>
              <a:rPr lang="en-US" b="1" dirty="0"/>
              <a:t>Project Description </a:t>
            </a:r>
            <a:r>
              <a:rPr lang="en-US" b="1" i="1" dirty="0"/>
              <a:t>(Modules, Block Diagram etc.)</a:t>
            </a:r>
            <a:endParaRPr lang="en-US" dirty="0"/>
          </a:p>
        </p:txBody>
      </p:sp>
      <p:sp>
        <p:nvSpPr>
          <p:cNvPr id="3" name="Content Placeholder 2"/>
          <p:cNvSpPr>
            <a:spLocks noGrp="1"/>
          </p:cNvSpPr>
          <p:nvPr>
            <p:ph idx="1"/>
          </p:nvPr>
        </p:nvSpPr>
        <p:spPr>
          <a:xfrm>
            <a:off x="1138516" y="1758462"/>
            <a:ext cx="7548284" cy="4132384"/>
          </a:xfrm>
        </p:spPr>
        <p:txBody>
          <a:bodyPr>
            <a:normAutofit/>
          </a:bodyPr>
          <a:lstStyle/>
          <a:p>
            <a:r>
              <a:rPr lang="en-US" sz="2800" dirty="0">
                <a:solidFill>
                  <a:schemeClr val="tx1"/>
                </a:solidFill>
              </a:rPr>
              <a:t>Depth sensor</a:t>
            </a:r>
          </a:p>
          <a:p>
            <a:r>
              <a:rPr lang="en-US" sz="2800" dirty="0"/>
              <a:t>Pre-processing</a:t>
            </a:r>
          </a:p>
          <a:p>
            <a:r>
              <a:rPr lang="en-US" sz="2800" dirty="0">
                <a:solidFill>
                  <a:schemeClr val="tx1"/>
                </a:solidFill>
              </a:rPr>
              <a:t>Our Model (3D CNN)</a:t>
            </a:r>
          </a:p>
          <a:p>
            <a:r>
              <a:rPr lang="en-US" sz="2800" dirty="0"/>
              <a:t>Post Processing</a:t>
            </a:r>
          </a:p>
          <a:p>
            <a:r>
              <a:rPr lang="en-US" sz="2800" dirty="0"/>
              <a:t>API formation</a:t>
            </a:r>
          </a:p>
          <a:p>
            <a:endParaRPr lang="en-US" sz="2200" dirty="0">
              <a:solidFill>
                <a:schemeClr val="tx1"/>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pic>
        <p:nvPicPr>
          <p:cNvPr id="6" name="Picture 1" descr="C:\Users\lkgfd\Desktop\220px-COMSATS_new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161" y="339769"/>
            <a:ext cx="1316824" cy="11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1138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0B8BA-7276-43F5-9ABF-18D28B6367D8}"/>
              </a:ext>
            </a:extLst>
          </p:cNvPr>
          <p:cNvSpPr>
            <a:spLocks noGrp="1"/>
          </p:cNvSpPr>
          <p:nvPr>
            <p:ph type="ctrTitle"/>
          </p:nvPr>
        </p:nvSpPr>
        <p:spPr>
          <a:xfrm>
            <a:off x="1739673" y="914400"/>
            <a:ext cx="6947127" cy="5568061"/>
          </a:xfrm>
        </p:spPr>
        <p:txBody>
          <a:bodyPr>
            <a:normAutofit fontScale="90000"/>
          </a:bodyPr>
          <a:lstStyle/>
          <a:p>
            <a:pPr algn="l"/>
            <a:r>
              <a:rPr lang="en-US" sz="4000" dirty="0"/>
              <a:t>Depth-Sensor</a:t>
            </a:r>
            <a:br>
              <a:rPr lang="en-US" sz="4000" dirty="0"/>
            </a:br>
            <a:r>
              <a:rPr lang="en-US" sz="4000" b="1" dirty="0"/>
              <a:t>1.Kinect:</a:t>
            </a:r>
            <a:br>
              <a:rPr lang="en-US" sz="4000" dirty="0"/>
            </a:br>
            <a:r>
              <a:rPr lang="en-US" sz="3100" i="0" dirty="0">
                <a:solidFill>
                  <a:srgbClr val="202122"/>
                </a:solidFill>
                <a:effectLst/>
                <a:latin typeface="Arial" panose="020B0604020202020204" pitchFamily="34" charset="0"/>
              </a:rPr>
              <a:t>Kinect (codenamed Project Natal during development) is a line of </a:t>
            </a:r>
            <a:r>
              <a:rPr lang="en-US" sz="3100" i="0" u="none" strike="noStrike" dirty="0">
                <a:solidFill>
                  <a:srgbClr val="0B0080"/>
                </a:solidFill>
                <a:effectLst/>
                <a:latin typeface="Arial" panose="020B0604020202020204" pitchFamily="34" charset="0"/>
                <a:hlinkClick r:id="rId2" tooltip="Motion sensing"/>
              </a:rPr>
              <a:t>motion sensing</a:t>
            </a:r>
            <a:r>
              <a:rPr lang="en-US" sz="3100" i="0" dirty="0">
                <a:solidFill>
                  <a:srgbClr val="202122"/>
                </a:solidFill>
                <a:effectLst/>
                <a:latin typeface="Arial" panose="020B0604020202020204" pitchFamily="34" charset="0"/>
              </a:rPr>
              <a:t> </a:t>
            </a:r>
            <a:r>
              <a:rPr lang="en-US" sz="3100" i="0" u="none" strike="noStrike" dirty="0">
                <a:solidFill>
                  <a:srgbClr val="0B0080"/>
                </a:solidFill>
                <a:effectLst/>
                <a:latin typeface="Arial" panose="020B0604020202020204" pitchFamily="34" charset="0"/>
                <a:hlinkClick r:id="rId3" tooltip="Input device"/>
              </a:rPr>
              <a:t>input devices</a:t>
            </a:r>
            <a:r>
              <a:rPr lang="en-US" sz="3100" i="0" dirty="0">
                <a:solidFill>
                  <a:srgbClr val="202122"/>
                </a:solidFill>
                <a:effectLst/>
                <a:latin typeface="Arial" panose="020B0604020202020204" pitchFamily="34" charset="0"/>
              </a:rPr>
              <a:t> produced by </a:t>
            </a:r>
            <a:r>
              <a:rPr lang="en-US" sz="3100" i="0" u="none" strike="noStrike" dirty="0">
                <a:solidFill>
                  <a:srgbClr val="0B0080"/>
                </a:solidFill>
                <a:effectLst/>
                <a:latin typeface="Arial" panose="020B0604020202020204" pitchFamily="34" charset="0"/>
                <a:hlinkClick r:id="rId4" tooltip="Microsoft"/>
              </a:rPr>
              <a:t>Microsoft</a:t>
            </a:r>
            <a:r>
              <a:rPr lang="en-US" sz="3100" i="0" dirty="0">
                <a:solidFill>
                  <a:srgbClr val="202122"/>
                </a:solidFill>
                <a:effectLst/>
                <a:latin typeface="Arial" panose="020B0604020202020204" pitchFamily="34" charset="0"/>
              </a:rPr>
              <a:t> and first released in 2010. The technology includes a set of hardware originally developed by </a:t>
            </a:r>
            <a:r>
              <a:rPr lang="en-US" sz="3100" i="0" u="none" strike="noStrike" dirty="0">
                <a:solidFill>
                  <a:srgbClr val="0B0080"/>
                </a:solidFill>
                <a:effectLst/>
                <a:latin typeface="Arial" panose="020B0604020202020204" pitchFamily="34" charset="0"/>
                <a:hlinkClick r:id="rId5" tooltip="PrimeSense"/>
              </a:rPr>
              <a:t>PrimeSense</a:t>
            </a:r>
            <a:r>
              <a:rPr lang="en-US" sz="3100" i="0" dirty="0">
                <a:solidFill>
                  <a:srgbClr val="202122"/>
                </a:solidFill>
                <a:effectLst/>
                <a:latin typeface="Arial" panose="020B0604020202020204" pitchFamily="34" charset="0"/>
              </a:rPr>
              <a:t>, incorporating </a:t>
            </a:r>
            <a:r>
              <a:rPr lang="en-US" sz="3100" i="0" u="none" strike="noStrike" dirty="0">
                <a:solidFill>
                  <a:srgbClr val="0B0080"/>
                </a:solidFill>
                <a:effectLst/>
                <a:latin typeface="Arial" panose="020B0604020202020204" pitchFamily="34" charset="0"/>
                <a:hlinkClick r:id="rId6" tooltip="RGB color model"/>
              </a:rPr>
              <a:t>RGB</a:t>
            </a:r>
            <a:r>
              <a:rPr lang="en-US" sz="3100" i="0" dirty="0">
                <a:solidFill>
                  <a:srgbClr val="202122"/>
                </a:solidFill>
                <a:effectLst/>
                <a:latin typeface="Arial" panose="020B0604020202020204" pitchFamily="34" charset="0"/>
              </a:rPr>
              <a:t> cameras, </a:t>
            </a:r>
            <a:r>
              <a:rPr lang="en-US" sz="3100" i="0" u="none" strike="noStrike" dirty="0">
                <a:solidFill>
                  <a:srgbClr val="0B0080"/>
                </a:solidFill>
                <a:effectLst/>
                <a:latin typeface="Arial" panose="020B0604020202020204" pitchFamily="34" charset="0"/>
                <a:hlinkClick r:id="rId7" tooltip="Thermographic camera"/>
              </a:rPr>
              <a:t>infrared</a:t>
            </a:r>
            <a:r>
              <a:rPr lang="en-US" sz="3100" i="0" dirty="0">
                <a:solidFill>
                  <a:srgbClr val="202122"/>
                </a:solidFill>
                <a:effectLst/>
                <a:latin typeface="Arial" panose="020B0604020202020204" pitchFamily="34" charset="0"/>
              </a:rPr>
              <a:t> </a:t>
            </a:r>
            <a:br>
              <a:rPr lang="en-US" sz="3100" i="0" dirty="0">
                <a:solidFill>
                  <a:srgbClr val="202122"/>
                </a:solidFill>
                <a:effectLst/>
                <a:latin typeface="Arial" panose="020B0604020202020204" pitchFamily="34" charset="0"/>
              </a:rPr>
            </a:br>
            <a:r>
              <a:rPr lang="en-US" sz="3100" i="0" dirty="0">
                <a:solidFill>
                  <a:srgbClr val="202122"/>
                </a:solidFill>
                <a:effectLst/>
                <a:latin typeface="Arial" panose="020B0604020202020204" pitchFamily="34" charset="0"/>
              </a:rPr>
              <a:t>projectors and detectors that mapped depth through either </a:t>
            </a:r>
            <a:r>
              <a:rPr lang="en-US" sz="3100" i="0" u="none" strike="noStrike" dirty="0">
                <a:solidFill>
                  <a:srgbClr val="3085ED"/>
                </a:solidFill>
                <a:effectLst/>
                <a:latin typeface="Arial" panose="020B0604020202020204" pitchFamily="34" charset="0"/>
                <a:hlinkClick r:id="rId8" tooltip="Structured light">
                  <a:extLst>
                    <a:ext uri="{A12FA001-AC4F-418D-AE19-62706E023703}">
                      <ahyp:hlinkClr xmlns:ahyp="http://schemas.microsoft.com/office/drawing/2018/hyperlinkcolor" val="tx"/>
                    </a:ext>
                  </a:extLst>
                </a:hlinkClick>
              </a:rPr>
              <a:t>structured </a:t>
            </a:r>
            <a:r>
              <a:rPr lang="en-US" sz="3100" i="0" strike="noStrike" dirty="0">
                <a:effectLst/>
                <a:latin typeface="Arial" panose="020B0604020202020204" pitchFamily="34" charset="0"/>
                <a:hlinkClick r:id="rId8" tooltip="Structured light">
                  <a:extLst>
                    <a:ext uri="{A12FA001-AC4F-418D-AE19-62706E023703}">
                      <ahyp:hlinkClr xmlns:ahyp="http://schemas.microsoft.com/office/drawing/2018/hyperlinkcolor" val="tx"/>
                    </a:ext>
                  </a:extLst>
                </a:hlinkClick>
              </a:rPr>
              <a:t>light</a:t>
            </a:r>
            <a:r>
              <a:rPr lang="en-US" sz="3100" i="0" dirty="0">
                <a:solidFill>
                  <a:srgbClr val="202122"/>
                </a:solidFill>
                <a:effectLst/>
                <a:latin typeface="Arial" panose="020B0604020202020204" pitchFamily="34" charset="0"/>
              </a:rPr>
              <a:t> or </a:t>
            </a:r>
            <a:r>
              <a:rPr lang="en-US" sz="3100" i="0" u="none" strike="noStrike" dirty="0">
                <a:solidFill>
                  <a:srgbClr val="0B0080"/>
                </a:solidFill>
                <a:effectLst/>
                <a:latin typeface="Arial" panose="020B0604020202020204" pitchFamily="34" charset="0"/>
                <a:hlinkClick r:id="rId9" tooltip="Time of flight"/>
              </a:rPr>
              <a:t>time of flight</a:t>
            </a:r>
            <a:r>
              <a:rPr lang="en-US" sz="3100" i="0" dirty="0">
                <a:solidFill>
                  <a:srgbClr val="202122"/>
                </a:solidFill>
                <a:effectLst/>
                <a:latin typeface="Arial" panose="020B0604020202020204" pitchFamily="34" charset="0"/>
              </a:rPr>
              <a:t> calculations, and a microphone array</a:t>
            </a:r>
            <a:br>
              <a:rPr lang="en-US" sz="3100" dirty="0"/>
            </a:br>
            <a:endParaRPr lang="en-US" sz="3100" dirty="0"/>
          </a:p>
        </p:txBody>
      </p:sp>
      <p:sp>
        <p:nvSpPr>
          <p:cNvPr id="4" name="Slide Number Placeholder 3">
            <a:extLst>
              <a:ext uri="{FF2B5EF4-FFF2-40B4-BE49-F238E27FC236}">
                <a16:creationId xmlns:a16="http://schemas.microsoft.com/office/drawing/2014/main" id="{E4B467D5-E581-4EC0-A79B-7B5C1C75D0CD}"/>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119977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1EC8-4142-48FE-92C6-7A204EE0572C}"/>
              </a:ext>
            </a:extLst>
          </p:cNvPr>
          <p:cNvSpPr>
            <a:spLocks noGrp="1"/>
          </p:cNvSpPr>
          <p:nvPr>
            <p:ph type="ctrTitle"/>
          </p:nvPr>
        </p:nvSpPr>
        <p:spPr>
          <a:xfrm>
            <a:off x="1739673" y="0"/>
            <a:ext cx="6947127" cy="5072063"/>
          </a:xfrm>
        </p:spPr>
        <p:txBody>
          <a:bodyPr>
            <a:normAutofit/>
          </a:bodyPr>
          <a:lstStyle/>
          <a:p>
            <a:pPr algn="l"/>
            <a:r>
              <a:rPr lang="en-US" sz="4000" b="1" dirty="0"/>
              <a:t>Pre-processing:</a:t>
            </a:r>
            <a:br>
              <a:rPr lang="en-US" sz="4000" dirty="0"/>
            </a:br>
            <a:r>
              <a:rPr lang="en-US" sz="2800" dirty="0"/>
              <a:t>1. Getting data from Kinect Infrared Sensor</a:t>
            </a:r>
            <a:br>
              <a:rPr lang="en-US" sz="2800" dirty="0"/>
            </a:br>
            <a:r>
              <a:rPr lang="en-US" sz="2800" dirty="0"/>
              <a:t>2. Depth base filtering</a:t>
            </a:r>
            <a:br>
              <a:rPr lang="en-US" sz="4000" dirty="0"/>
            </a:br>
            <a:r>
              <a:rPr lang="en-US" sz="2800" dirty="0"/>
              <a:t>3. Removing Noise ( filtering)</a:t>
            </a:r>
            <a:br>
              <a:rPr lang="en-US" sz="2800" dirty="0"/>
            </a:br>
            <a:r>
              <a:rPr lang="en-US" sz="2800" dirty="0"/>
              <a:t>4. Converting Data into volumetric Representation.</a:t>
            </a:r>
            <a:br>
              <a:rPr lang="en-US" sz="2800" dirty="0"/>
            </a:br>
            <a:endParaRPr lang="en-US" sz="4000" dirty="0"/>
          </a:p>
        </p:txBody>
      </p:sp>
      <p:sp>
        <p:nvSpPr>
          <p:cNvPr id="4" name="Slide Number Placeholder 3">
            <a:extLst>
              <a:ext uri="{FF2B5EF4-FFF2-40B4-BE49-F238E27FC236}">
                <a16:creationId xmlns:a16="http://schemas.microsoft.com/office/drawing/2014/main" id="{D212E795-5CF1-4B4A-BD68-EF62827F0BAE}"/>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3957775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44180-8ECF-444E-B508-7B3D7AE2DB57}"/>
              </a:ext>
            </a:extLst>
          </p:cNvPr>
          <p:cNvSpPr>
            <a:spLocks noGrp="1"/>
          </p:cNvSpPr>
          <p:nvPr>
            <p:ph type="ctrTitle"/>
          </p:nvPr>
        </p:nvSpPr>
        <p:spPr>
          <a:xfrm>
            <a:off x="1739673" y="914400"/>
            <a:ext cx="6947127" cy="4071938"/>
          </a:xfrm>
        </p:spPr>
        <p:txBody>
          <a:bodyPr>
            <a:normAutofit/>
          </a:bodyPr>
          <a:lstStyle/>
          <a:p>
            <a:pPr algn="l"/>
            <a:r>
              <a:rPr lang="en-US" sz="4000" dirty="0"/>
              <a:t>3D CNN:</a:t>
            </a:r>
            <a:br>
              <a:rPr lang="en-US" sz="3600" dirty="0"/>
            </a:br>
            <a:r>
              <a:rPr lang="en-US" sz="2800" dirty="0"/>
              <a:t>1. Make optimizations in the 3D CNN Architecture in </a:t>
            </a:r>
            <a:r>
              <a:rPr lang="en-US" sz="2400" b="1" dirty="0"/>
              <a:t>Ge L, L. H. (2019).</a:t>
            </a:r>
            <a:br>
              <a:rPr lang="en-US" sz="2400" b="1" dirty="0"/>
            </a:br>
            <a:r>
              <a:rPr lang="en-US" sz="2400" b="1" dirty="0"/>
              <a:t>2. </a:t>
            </a:r>
            <a:r>
              <a:rPr lang="en-US" sz="2400" dirty="0"/>
              <a:t>Benchmark our architecture and one purposed in </a:t>
            </a:r>
            <a:r>
              <a:rPr lang="en-US" sz="2400" b="1" dirty="0"/>
              <a:t>Ge L, L. H. (2019).</a:t>
            </a:r>
            <a:br>
              <a:rPr lang="en-US" sz="2400" b="1" dirty="0"/>
            </a:br>
            <a:br>
              <a:rPr lang="en-US" dirty="0"/>
            </a:br>
            <a:endParaRPr lang="en-US" dirty="0"/>
          </a:p>
        </p:txBody>
      </p:sp>
      <p:sp>
        <p:nvSpPr>
          <p:cNvPr id="4" name="Slide Number Placeholder 3">
            <a:extLst>
              <a:ext uri="{FF2B5EF4-FFF2-40B4-BE49-F238E27FC236}">
                <a16:creationId xmlns:a16="http://schemas.microsoft.com/office/drawing/2014/main" id="{ED4FACB9-FB83-4A3C-81C3-78DC3C516F3B}"/>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1101969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F9D16-34DF-4DA8-BC06-2083236D47B4}"/>
              </a:ext>
            </a:extLst>
          </p:cNvPr>
          <p:cNvSpPr>
            <a:spLocks noGrp="1"/>
          </p:cNvSpPr>
          <p:nvPr>
            <p:ph type="ctrTitle"/>
          </p:nvPr>
        </p:nvSpPr>
        <p:spPr>
          <a:xfrm>
            <a:off x="1739673" y="914401"/>
            <a:ext cx="6947127" cy="4800599"/>
          </a:xfrm>
        </p:spPr>
        <p:txBody>
          <a:bodyPr>
            <a:normAutofit/>
          </a:bodyPr>
          <a:lstStyle/>
          <a:p>
            <a:pPr algn="l"/>
            <a:r>
              <a:rPr lang="en-US" sz="4800" dirty="0"/>
              <a:t>API</a:t>
            </a:r>
            <a:br>
              <a:rPr lang="en-US" sz="4800" dirty="0"/>
            </a:br>
            <a:br>
              <a:rPr lang="en-US" sz="4800" dirty="0"/>
            </a:br>
            <a:r>
              <a:rPr lang="en-US" sz="2400" dirty="0"/>
              <a:t>1.Resolve Input from Kinect.</a:t>
            </a:r>
            <a:br>
              <a:rPr lang="en-US" sz="2400" dirty="0"/>
            </a:br>
            <a:r>
              <a:rPr lang="en-US" sz="2400" dirty="0"/>
              <a:t>2. Build Project(DLL) files of the whole project.</a:t>
            </a:r>
            <a:br>
              <a:rPr lang="en-US" sz="2400" dirty="0"/>
            </a:br>
            <a:r>
              <a:rPr lang="en-US" sz="2400" dirty="0"/>
              <a:t>3. Manage dependencies and compatibility on the system on which API is to be used.</a:t>
            </a:r>
            <a:br>
              <a:rPr lang="en-US" sz="2400" dirty="0"/>
            </a:br>
            <a:r>
              <a:rPr lang="en-US" sz="2400" dirty="0"/>
              <a:t>4. Porotype the API and test it on different Hardware and Operating System configuration</a:t>
            </a:r>
            <a:br>
              <a:rPr lang="en-US" sz="2400" dirty="0"/>
            </a:br>
            <a:endParaRPr lang="en-US" sz="4800" dirty="0"/>
          </a:p>
        </p:txBody>
      </p:sp>
      <p:sp>
        <p:nvSpPr>
          <p:cNvPr id="4" name="Slide Number Placeholder 3">
            <a:extLst>
              <a:ext uri="{FF2B5EF4-FFF2-40B4-BE49-F238E27FC236}">
                <a16:creationId xmlns:a16="http://schemas.microsoft.com/office/drawing/2014/main" id="{0E5BA98A-0ACA-42ED-A19A-3AA66B8247FA}"/>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2183038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AD97F-82DE-4629-8771-5696B5957EB3}"/>
              </a:ext>
            </a:extLst>
          </p:cNvPr>
          <p:cNvSpPr>
            <a:spLocks noGrp="1"/>
          </p:cNvSpPr>
          <p:nvPr>
            <p:ph type="title"/>
          </p:nvPr>
        </p:nvSpPr>
        <p:spPr>
          <a:xfrm>
            <a:off x="775391" y="3892040"/>
            <a:ext cx="7704667" cy="1981200"/>
          </a:xfrm>
        </p:spPr>
        <p:txBody>
          <a:bodyPr>
            <a:normAutofit/>
          </a:bodyPr>
          <a:lstStyle/>
          <a:p>
            <a:pPr algn="l"/>
            <a:r>
              <a:rPr lang="en-US" sz="2400" dirty="0"/>
              <a:t>A single link tracker is shown along with its detected boundary points. One slice through the image of a finger is also depicted. Peaks in the derivative give the edge locations.</a:t>
            </a:r>
          </a:p>
        </p:txBody>
      </p:sp>
      <p:sp>
        <p:nvSpPr>
          <p:cNvPr id="3" name="Slide Number Placeholder 2">
            <a:extLst>
              <a:ext uri="{FF2B5EF4-FFF2-40B4-BE49-F238E27FC236}">
                <a16:creationId xmlns:a16="http://schemas.microsoft.com/office/drawing/2014/main" id="{C10F1679-3000-4D8E-B256-F05822668DD3}"/>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5" name="Picture 4" descr="Graphical user interface, diagram&#10;&#10;Description automatically generated">
            <a:extLst>
              <a:ext uri="{FF2B5EF4-FFF2-40B4-BE49-F238E27FC236}">
                <a16:creationId xmlns:a16="http://schemas.microsoft.com/office/drawing/2014/main" id="{E740A096-CEC7-46D3-B65D-9C05B72D877D}"/>
              </a:ext>
            </a:extLst>
          </p:cNvPr>
          <p:cNvPicPr>
            <a:picLocks noChangeAspect="1"/>
          </p:cNvPicPr>
          <p:nvPr/>
        </p:nvPicPr>
        <p:blipFill>
          <a:blip r:embed="rId2"/>
          <a:stretch>
            <a:fillRect/>
          </a:stretch>
        </p:blipFill>
        <p:spPr>
          <a:xfrm>
            <a:off x="982133" y="376805"/>
            <a:ext cx="8018992" cy="3267074"/>
          </a:xfrm>
          <a:prstGeom prst="rect">
            <a:avLst/>
          </a:prstGeom>
        </p:spPr>
      </p:pic>
    </p:spTree>
    <p:extLst>
      <p:ext uri="{BB962C8B-B14F-4D97-AF65-F5344CB8AC3E}">
        <p14:creationId xmlns:p14="http://schemas.microsoft.com/office/powerpoint/2010/main" val="1380971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0492" y="272091"/>
            <a:ext cx="6515100" cy="1196224"/>
          </a:xfrm>
        </p:spPr>
        <p:txBody>
          <a:bodyPr>
            <a:normAutofit fontScale="90000"/>
          </a:bodyPr>
          <a:lstStyle/>
          <a:p>
            <a:pPr lvl="0"/>
            <a:r>
              <a:rPr lang="en-US" b="1" dirty="0"/>
              <a:t>Project Description </a:t>
            </a:r>
            <a:r>
              <a:rPr lang="en-US" b="1" i="1" dirty="0"/>
              <a:t>(Problem Statement, Block Diagram etc.)</a:t>
            </a:r>
            <a:endParaRPr lang="en-US" dirty="0"/>
          </a:p>
        </p:txBody>
      </p:sp>
      <p:sp>
        <p:nvSpPr>
          <p:cNvPr id="3" name="Content Placeholder 2"/>
          <p:cNvSpPr>
            <a:spLocks noGrp="1"/>
          </p:cNvSpPr>
          <p:nvPr>
            <p:ph idx="1"/>
          </p:nvPr>
        </p:nvSpPr>
        <p:spPr>
          <a:xfrm>
            <a:off x="1138516" y="1758461"/>
            <a:ext cx="7548284" cy="4827448"/>
          </a:xfrm>
        </p:spPr>
        <p:txBody>
          <a:bodyPr>
            <a:normAutofit/>
          </a:bodyPr>
          <a:lstStyle/>
          <a:p>
            <a:pPr marL="0" indent="0">
              <a:buNone/>
            </a:pPr>
            <a:r>
              <a:rPr lang="en-US" sz="2200" dirty="0">
                <a:solidFill>
                  <a:schemeClr val="tx1"/>
                </a:solidFill>
              </a:rPr>
              <a:t>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40</a:t>
            </a:fld>
            <a:endParaRPr lang="en-US" dirty="0"/>
          </a:p>
        </p:txBody>
      </p:sp>
      <p:pic>
        <p:nvPicPr>
          <p:cNvPr id="6" name="Picture 1" descr="C:\Users\lkgfd\Desktop\220px-COMSATS_new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161" y="339769"/>
            <a:ext cx="1316824" cy="11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a:extLst>
              <a:ext uri="{FF2B5EF4-FFF2-40B4-BE49-F238E27FC236}">
                <a16:creationId xmlns:a16="http://schemas.microsoft.com/office/drawing/2014/main" id="{2AD03252-5DA0-4BBE-9F9A-1C60E14640D5}"/>
              </a:ext>
            </a:extLst>
          </p:cNvPr>
          <p:cNvGrpSpPr/>
          <p:nvPr/>
        </p:nvGrpSpPr>
        <p:grpSpPr>
          <a:xfrm>
            <a:off x="684095" y="1707682"/>
            <a:ext cx="7870553" cy="4281113"/>
            <a:chOff x="-192719" y="0"/>
            <a:chExt cx="6242924" cy="2228089"/>
          </a:xfrm>
        </p:grpSpPr>
        <p:sp>
          <p:nvSpPr>
            <p:cNvPr id="8" name="Rectangle 7">
              <a:extLst>
                <a:ext uri="{FF2B5EF4-FFF2-40B4-BE49-F238E27FC236}">
                  <a16:creationId xmlns:a16="http://schemas.microsoft.com/office/drawing/2014/main" id="{A520F785-E001-4AEA-A49C-2533122945CB}"/>
                </a:ext>
              </a:extLst>
            </p:cNvPr>
            <p:cNvSpPr/>
            <p:nvPr/>
          </p:nvSpPr>
          <p:spPr>
            <a:xfrm>
              <a:off x="0" y="51834"/>
              <a:ext cx="54727" cy="19934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9" name="Rectangle 8">
              <a:extLst>
                <a:ext uri="{FF2B5EF4-FFF2-40B4-BE49-F238E27FC236}">
                  <a16:creationId xmlns:a16="http://schemas.microsoft.com/office/drawing/2014/main" id="{20569B10-AB41-495A-BC55-B000FB556285}"/>
                </a:ext>
              </a:extLst>
            </p:cNvPr>
            <p:cNvSpPr/>
            <p:nvPr/>
          </p:nvSpPr>
          <p:spPr>
            <a:xfrm>
              <a:off x="-192719" y="240008"/>
              <a:ext cx="1637471" cy="1991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2000" dirty="0">
                  <a:solidFill>
                    <a:srgbClr val="000000"/>
                  </a:solidFill>
                  <a:effectLst/>
                  <a:latin typeface="Times New Roman" panose="02020603050405020304" pitchFamily="18" charset="0"/>
                  <a:ea typeface="Times New Roman" panose="02020603050405020304" pitchFamily="18" charset="0"/>
                </a:rPr>
                <a:t>Input from Kinect </a:t>
              </a:r>
            </a:p>
          </p:txBody>
        </p:sp>
        <p:sp>
          <p:nvSpPr>
            <p:cNvPr id="10" name="Rectangle 9">
              <a:extLst>
                <a:ext uri="{FF2B5EF4-FFF2-40B4-BE49-F238E27FC236}">
                  <a16:creationId xmlns:a16="http://schemas.microsoft.com/office/drawing/2014/main" id="{84691361-30B0-456C-8ADC-EBD0AD7FC4D0}"/>
                </a:ext>
              </a:extLst>
            </p:cNvPr>
            <p:cNvSpPr/>
            <p:nvPr/>
          </p:nvSpPr>
          <p:spPr>
            <a:xfrm>
              <a:off x="1232959" y="269915"/>
              <a:ext cx="54727" cy="1991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strike="sngStrike">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B3FCC0B9-E2A6-41BC-8833-9CFCBB44D771}"/>
                </a:ext>
              </a:extLst>
            </p:cNvPr>
            <p:cNvSpPr/>
            <p:nvPr/>
          </p:nvSpPr>
          <p:spPr>
            <a:xfrm>
              <a:off x="4939406" y="269915"/>
              <a:ext cx="54727" cy="1991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22F1BB48-3A83-45AF-A21E-C13C0C1B9315}"/>
                </a:ext>
              </a:extLst>
            </p:cNvPr>
            <p:cNvSpPr/>
            <p:nvPr/>
          </p:nvSpPr>
          <p:spPr>
            <a:xfrm>
              <a:off x="5154363" y="269915"/>
              <a:ext cx="54727" cy="1991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3" name="Rectangle 12">
              <a:extLst>
                <a:ext uri="{FF2B5EF4-FFF2-40B4-BE49-F238E27FC236}">
                  <a16:creationId xmlns:a16="http://schemas.microsoft.com/office/drawing/2014/main" id="{63CE70E5-E57D-40F8-A03C-DD102FFC8003}"/>
                </a:ext>
              </a:extLst>
            </p:cNvPr>
            <p:cNvSpPr/>
            <p:nvPr/>
          </p:nvSpPr>
          <p:spPr>
            <a:xfrm>
              <a:off x="164" y="487835"/>
              <a:ext cx="54727" cy="19913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4" name="Rectangle 13">
              <a:extLst>
                <a:ext uri="{FF2B5EF4-FFF2-40B4-BE49-F238E27FC236}">
                  <a16:creationId xmlns:a16="http://schemas.microsoft.com/office/drawing/2014/main" id="{917A1301-6886-415C-AAFB-541ACEDFBB42}"/>
                </a:ext>
              </a:extLst>
            </p:cNvPr>
            <p:cNvSpPr/>
            <p:nvPr/>
          </p:nvSpPr>
          <p:spPr>
            <a:xfrm>
              <a:off x="164" y="707075"/>
              <a:ext cx="54727" cy="19934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5" name="Rectangle 14">
              <a:extLst>
                <a:ext uri="{FF2B5EF4-FFF2-40B4-BE49-F238E27FC236}">
                  <a16:creationId xmlns:a16="http://schemas.microsoft.com/office/drawing/2014/main" id="{644C4435-A7E0-4DE9-8DD5-F19C78977CB0}"/>
                </a:ext>
              </a:extLst>
            </p:cNvPr>
            <p:cNvSpPr/>
            <p:nvPr/>
          </p:nvSpPr>
          <p:spPr>
            <a:xfrm>
              <a:off x="164" y="924996"/>
              <a:ext cx="54727" cy="19934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6" name="Rectangle 15">
              <a:extLst>
                <a:ext uri="{FF2B5EF4-FFF2-40B4-BE49-F238E27FC236}">
                  <a16:creationId xmlns:a16="http://schemas.microsoft.com/office/drawing/2014/main" id="{1F80BAC4-518D-4AED-A97C-3D8315808566}"/>
                </a:ext>
              </a:extLst>
            </p:cNvPr>
            <p:cNvSpPr/>
            <p:nvPr/>
          </p:nvSpPr>
          <p:spPr>
            <a:xfrm>
              <a:off x="164" y="1142916"/>
              <a:ext cx="54727" cy="19934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24A7ADF2-E123-4C06-9C79-8AB44E89827F}"/>
                </a:ext>
              </a:extLst>
            </p:cNvPr>
            <p:cNvSpPr/>
            <p:nvPr/>
          </p:nvSpPr>
          <p:spPr>
            <a:xfrm>
              <a:off x="164" y="1360836"/>
              <a:ext cx="54727" cy="19934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8" name="Rectangle 17">
              <a:extLst>
                <a:ext uri="{FF2B5EF4-FFF2-40B4-BE49-F238E27FC236}">
                  <a16:creationId xmlns:a16="http://schemas.microsoft.com/office/drawing/2014/main" id="{A4E9CBF8-FE89-444C-95C0-2692BC3812F5}"/>
                </a:ext>
              </a:extLst>
            </p:cNvPr>
            <p:cNvSpPr/>
            <p:nvPr/>
          </p:nvSpPr>
          <p:spPr>
            <a:xfrm>
              <a:off x="164" y="1580237"/>
              <a:ext cx="658692" cy="19934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19" name="Rectangle 18">
              <a:extLst>
                <a:ext uri="{FF2B5EF4-FFF2-40B4-BE49-F238E27FC236}">
                  <a16:creationId xmlns:a16="http://schemas.microsoft.com/office/drawing/2014/main" id="{9B893138-D6D2-4505-A384-A3BB390368D3}"/>
                </a:ext>
              </a:extLst>
            </p:cNvPr>
            <p:cNvSpPr/>
            <p:nvPr/>
          </p:nvSpPr>
          <p:spPr>
            <a:xfrm>
              <a:off x="164" y="1798157"/>
              <a:ext cx="54727" cy="19934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20" name="Rectangle 19">
              <a:extLst>
                <a:ext uri="{FF2B5EF4-FFF2-40B4-BE49-F238E27FC236}">
                  <a16:creationId xmlns:a16="http://schemas.microsoft.com/office/drawing/2014/main" id="{12FFC730-7FA9-43A7-BAA1-9179B512D4DC}"/>
                </a:ext>
              </a:extLst>
            </p:cNvPr>
            <p:cNvSpPr/>
            <p:nvPr/>
          </p:nvSpPr>
          <p:spPr>
            <a:xfrm>
              <a:off x="164" y="2016077"/>
              <a:ext cx="54727" cy="19934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300" i="1">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pic>
          <p:nvPicPr>
            <p:cNvPr id="21" name="Picture 20">
              <a:extLst>
                <a:ext uri="{FF2B5EF4-FFF2-40B4-BE49-F238E27FC236}">
                  <a16:creationId xmlns:a16="http://schemas.microsoft.com/office/drawing/2014/main" id="{16394619-50B0-4527-8797-8B8C1263C65D}"/>
                </a:ext>
              </a:extLst>
            </p:cNvPr>
            <p:cNvPicPr/>
            <p:nvPr/>
          </p:nvPicPr>
          <p:blipFill>
            <a:blip r:embed="rId3"/>
            <a:stretch>
              <a:fillRect/>
            </a:stretch>
          </p:blipFill>
          <p:spPr>
            <a:xfrm>
              <a:off x="2823972" y="4573"/>
              <a:ext cx="1592580" cy="914400"/>
            </a:xfrm>
            <a:prstGeom prst="rect">
              <a:avLst/>
            </a:prstGeom>
          </p:spPr>
        </p:pic>
        <p:pic>
          <p:nvPicPr>
            <p:cNvPr id="22" name="Picture 21">
              <a:extLst>
                <a:ext uri="{FF2B5EF4-FFF2-40B4-BE49-F238E27FC236}">
                  <a16:creationId xmlns:a16="http://schemas.microsoft.com/office/drawing/2014/main" id="{46D38285-17B7-4E07-8D96-A3D55C5ACE3E}"/>
                </a:ext>
              </a:extLst>
            </p:cNvPr>
            <p:cNvPicPr/>
            <p:nvPr/>
          </p:nvPicPr>
          <p:blipFill>
            <a:blip r:embed="rId4"/>
            <a:stretch>
              <a:fillRect/>
            </a:stretch>
          </p:blipFill>
          <p:spPr>
            <a:xfrm>
              <a:off x="2860548" y="835151"/>
              <a:ext cx="0" cy="0"/>
            </a:xfrm>
            <a:prstGeom prst="rect">
              <a:avLst/>
            </a:prstGeom>
          </p:spPr>
        </p:pic>
        <p:sp>
          <p:nvSpPr>
            <p:cNvPr id="23" name="Shape 8584">
              <a:extLst>
                <a:ext uri="{FF2B5EF4-FFF2-40B4-BE49-F238E27FC236}">
                  <a16:creationId xmlns:a16="http://schemas.microsoft.com/office/drawing/2014/main" id="{993D77C0-31B6-45CA-92C6-82B0C1FA71A4}"/>
                </a:ext>
              </a:extLst>
            </p:cNvPr>
            <p:cNvSpPr/>
            <p:nvPr/>
          </p:nvSpPr>
          <p:spPr>
            <a:xfrm>
              <a:off x="2831592" y="0"/>
              <a:ext cx="1551305" cy="873125"/>
            </a:xfrm>
            <a:custGeom>
              <a:avLst/>
              <a:gdLst/>
              <a:ahLst/>
              <a:cxnLst/>
              <a:rect l="0" t="0" r="0" b="0"/>
              <a:pathLst>
                <a:path w="1551305" h="873125">
                  <a:moveTo>
                    <a:pt x="0" y="0"/>
                  </a:moveTo>
                  <a:lnTo>
                    <a:pt x="1551305" y="0"/>
                  </a:lnTo>
                  <a:lnTo>
                    <a:pt x="1551305" y="873125"/>
                  </a:lnTo>
                  <a:lnTo>
                    <a:pt x="0" y="873125"/>
                  </a:lnTo>
                  <a:lnTo>
                    <a:pt x="0" y="0"/>
                  </a:lnTo>
                </a:path>
              </a:pathLst>
            </a:custGeom>
            <a:ln w="38100" cap="flat">
              <a:miter lim="101600"/>
            </a:ln>
          </p:spPr>
          <p:style>
            <a:lnRef idx="1">
              <a:srgbClr val="F2F2F2"/>
            </a:lnRef>
            <a:fillRef idx="1">
              <a:srgbClr val="5B9BD5"/>
            </a:fillRef>
            <a:effectRef idx="0">
              <a:scrgbClr r="0" g="0" b="0"/>
            </a:effectRef>
            <a:fontRef idx="none"/>
          </p:style>
          <p:txBody>
            <a:bodyPr/>
            <a:lstStyle/>
            <a:p>
              <a:endParaRPr lang="en-US"/>
            </a:p>
          </p:txBody>
        </p:sp>
        <p:pic>
          <p:nvPicPr>
            <p:cNvPr id="24" name="Picture 23">
              <a:extLst>
                <a:ext uri="{FF2B5EF4-FFF2-40B4-BE49-F238E27FC236}">
                  <a16:creationId xmlns:a16="http://schemas.microsoft.com/office/drawing/2014/main" id="{D599A084-DB65-4A5A-AA24-1EF8A31CAE20}"/>
                </a:ext>
              </a:extLst>
            </p:cNvPr>
            <p:cNvPicPr/>
            <p:nvPr/>
          </p:nvPicPr>
          <p:blipFill>
            <a:blip r:embed="rId5"/>
            <a:stretch>
              <a:fillRect/>
            </a:stretch>
          </p:blipFill>
          <p:spPr>
            <a:xfrm>
              <a:off x="2849880" y="64008"/>
              <a:ext cx="1513332" cy="743712"/>
            </a:xfrm>
            <a:prstGeom prst="rect">
              <a:avLst/>
            </a:prstGeom>
          </p:spPr>
        </p:pic>
        <p:sp>
          <p:nvSpPr>
            <p:cNvPr id="25" name="Rectangle 24">
              <a:extLst>
                <a:ext uri="{FF2B5EF4-FFF2-40B4-BE49-F238E27FC236}">
                  <a16:creationId xmlns:a16="http://schemas.microsoft.com/office/drawing/2014/main" id="{ABFE33D2-662F-4579-A753-24CF2573B7DE}"/>
                </a:ext>
              </a:extLst>
            </p:cNvPr>
            <p:cNvSpPr/>
            <p:nvPr/>
          </p:nvSpPr>
          <p:spPr>
            <a:xfrm>
              <a:off x="2941320" y="100072"/>
              <a:ext cx="50673"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sp>
          <p:nvSpPr>
            <p:cNvPr id="26" name="Rectangle 25">
              <a:extLst>
                <a:ext uri="{FF2B5EF4-FFF2-40B4-BE49-F238E27FC236}">
                  <a16:creationId xmlns:a16="http://schemas.microsoft.com/office/drawing/2014/main" id="{8B2F7ABD-AD72-4CD5-BE84-98898CF17AF9}"/>
                </a:ext>
              </a:extLst>
            </p:cNvPr>
            <p:cNvSpPr/>
            <p:nvPr/>
          </p:nvSpPr>
          <p:spPr>
            <a:xfrm>
              <a:off x="2941320" y="275332"/>
              <a:ext cx="1536405"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dirty="0">
                  <a:solidFill>
                    <a:srgbClr val="000000"/>
                  </a:solidFill>
                  <a:effectLst/>
                  <a:latin typeface="Times New Roman" panose="02020603050405020304" pitchFamily="18" charset="0"/>
                  <a:ea typeface="Times New Roman" panose="02020603050405020304" pitchFamily="18" charset="0"/>
                </a:rPr>
                <a:t>    </a:t>
              </a:r>
              <a:r>
                <a:rPr lang="en-US" sz="2400" b="1" dirty="0">
                  <a:solidFill>
                    <a:srgbClr val="000000"/>
                  </a:solidFill>
                  <a:effectLst/>
                  <a:latin typeface="Times New Roman" panose="02020603050405020304" pitchFamily="18" charset="0"/>
                  <a:ea typeface="Times New Roman" panose="02020603050405020304" pitchFamily="18" charset="0"/>
                </a:rPr>
                <a:t>3D CNN model </a:t>
              </a:r>
            </a:p>
          </p:txBody>
        </p:sp>
        <p:pic>
          <p:nvPicPr>
            <p:cNvPr id="27" name="Picture 26">
              <a:extLst>
                <a:ext uri="{FF2B5EF4-FFF2-40B4-BE49-F238E27FC236}">
                  <a16:creationId xmlns:a16="http://schemas.microsoft.com/office/drawing/2014/main" id="{530F073F-9AA6-48BF-BE5E-88799C5963EC}"/>
                </a:ext>
              </a:extLst>
            </p:cNvPr>
            <p:cNvPicPr/>
            <p:nvPr/>
          </p:nvPicPr>
          <p:blipFill>
            <a:blip r:embed="rId6"/>
            <a:stretch>
              <a:fillRect/>
            </a:stretch>
          </p:blipFill>
          <p:spPr>
            <a:xfrm>
              <a:off x="1437132" y="4574"/>
              <a:ext cx="1018032" cy="906780"/>
            </a:xfrm>
            <a:prstGeom prst="rect">
              <a:avLst/>
            </a:prstGeom>
          </p:spPr>
        </p:pic>
        <p:pic>
          <p:nvPicPr>
            <p:cNvPr id="28" name="Picture 27">
              <a:extLst>
                <a:ext uri="{FF2B5EF4-FFF2-40B4-BE49-F238E27FC236}">
                  <a16:creationId xmlns:a16="http://schemas.microsoft.com/office/drawing/2014/main" id="{514C34A8-C5F2-4F27-BC06-85CB031E6090}"/>
                </a:ext>
              </a:extLst>
            </p:cNvPr>
            <p:cNvPicPr/>
            <p:nvPr/>
          </p:nvPicPr>
          <p:blipFill>
            <a:blip r:embed="rId7"/>
            <a:stretch>
              <a:fillRect/>
            </a:stretch>
          </p:blipFill>
          <p:spPr>
            <a:xfrm>
              <a:off x="1475232" y="829056"/>
              <a:ext cx="0" cy="0"/>
            </a:xfrm>
            <a:prstGeom prst="rect">
              <a:avLst/>
            </a:prstGeom>
          </p:spPr>
        </p:pic>
        <p:sp>
          <p:nvSpPr>
            <p:cNvPr id="29" name="Shape 8585">
              <a:extLst>
                <a:ext uri="{FF2B5EF4-FFF2-40B4-BE49-F238E27FC236}">
                  <a16:creationId xmlns:a16="http://schemas.microsoft.com/office/drawing/2014/main" id="{DA93DAF3-1341-4F6C-8B9F-C70A72DB07AE}"/>
                </a:ext>
              </a:extLst>
            </p:cNvPr>
            <p:cNvSpPr/>
            <p:nvPr/>
          </p:nvSpPr>
          <p:spPr>
            <a:xfrm>
              <a:off x="1444752" y="0"/>
              <a:ext cx="1067013" cy="866140"/>
            </a:xfrm>
            <a:custGeom>
              <a:avLst/>
              <a:gdLst/>
              <a:ahLst/>
              <a:cxnLst/>
              <a:rect l="0" t="0" r="0" b="0"/>
              <a:pathLst>
                <a:path w="976630" h="866140">
                  <a:moveTo>
                    <a:pt x="0" y="0"/>
                  </a:moveTo>
                  <a:lnTo>
                    <a:pt x="976630" y="0"/>
                  </a:lnTo>
                  <a:lnTo>
                    <a:pt x="976630" y="866140"/>
                  </a:lnTo>
                  <a:lnTo>
                    <a:pt x="0" y="866140"/>
                  </a:lnTo>
                  <a:lnTo>
                    <a:pt x="0" y="0"/>
                  </a:lnTo>
                </a:path>
              </a:pathLst>
            </a:custGeom>
            <a:ln w="38100" cap="flat">
              <a:miter lim="101600"/>
            </a:ln>
          </p:spPr>
          <p:style>
            <a:lnRef idx="1">
              <a:srgbClr val="F2F2F2"/>
            </a:lnRef>
            <a:fillRef idx="1">
              <a:srgbClr val="5B9BD5"/>
            </a:fillRef>
            <a:effectRef idx="0">
              <a:scrgbClr r="0" g="0" b="0"/>
            </a:effectRef>
            <a:fontRef idx="none"/>
          </p:style>
          <p:txBody>
            <a:bodyPr/>
            <a:lstStyle/>
            <a:p>
              <a:endParaRPr lang="en-US"/>
            </a:p>
          </p:txBody>
        </p:sp>
        <p:pic>
          <p:nvPicPr>
            <p:cNvPr id="30" name="Picture 29">
              <a:extLst>
                <a:ext uri="{FF2B5EF4-FFF2-40B4-BE49-F238E27FC236}">
                  <a16:creationId xmlns:a16="http://schemas.microsoft.com/office/drawing/2014/main" id="{F6BEDE5E-7C0A-4551-931B-C075423FD9F9}"/>
                </a:ext>
              </a:extLst>
            </p:cNvPr>
            <p:cNvPicPr/>
            <p:nvPr/>
          </p:nvPicPr>
          <p:blipFill>
            <a:blip r:embed="rId8"/>
            <a:stretch>
              <a:fillRect/>
            </a:stretch>
          </p:blipFill>
          <p:spPr>
            <a:xfrm>
              <a:off x="1464564" y="64009"/>
              <a:ext cx="938784" cy="737616"/>
            </a:xfrm>
            <a:prstGeom prst="rect">
              <a:avLst/>
            </a:prstGeom>
          </p:spPr>
        </p:pic>
        <p:sp>
          <p:nvSpPr>
            <p:cNvPr id="31" name="Rectangle 30">
              <a:extLst>
                <a:ext uri="{FF2B5EF4-FFF2-40B4-BE49-F238E27FC236}">
                  <a16:creationId xmlns:a16="http://schemas.microsoft.com/office/drawing/2014/main" id="{47E30A30-8B66-4A8A-B74F-0348B911BD0E}"/>
                </a:ext>
              </a:extLst>
            </p:cNvPr>
            <p:cNvSpPr/>
            <p:nvPr/>
          </p:nvSpPr>
          <p:spPr>
            <a:xfrm>
              <a:off x="1556004" y="91437"/>
              <a:ext cx="38005" cy="13828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2" name="Rectangle 31">
              <a:extLst>
                <a:ext uri="{FF2B5EF4-FFF2-40B4-BE49-F238E27FC236}">
                  <a16:creationId xmlns:a16="http://schemas.microsoft.com/office/drawing/2014/main" id="{18A492E4-9525-4EC2-A738-8CE820AE1399}"/>
                </a:ext>
              </a:extLst>
            </p:cNvPr>
            <p:cNvSpPr/>
            <p:nvPr/>
          </p:nvSpPr>
          <p:spPr>
            <a:xfrm>
              <a:off x="1556004" y="222501"/>
              <a:ext cx="38005" cy="13828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33" name="Rectangle 32">
              <a:extLst>
                <a:ext uri="{FF2B5EF4-FFF2-40B4-BE49-F238E27FC236}">
                  <a16:creationId xmlns:a16="http://schemas.microsoft.com/office/drawing/2014/main" id="{CFE90BAF-2263-44D7-A695-B83626529008}"/>
                </a:ext>
              </a:extLst>
            </p:cNvPr>
            <p:cNvSpPr/>
            <p:nvPr/>
          </p:nvSpPr>
          <p:spPr>
            <a:xfrm>
              <a:off x="1555776" y="288588"/>
              <a:ext cx="988580" cy="13828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2000" b="1" dirty="0">
                  <a:solidFill>
                    <a:srgbClr val="000000"/>
                  </a:solidFill>
                  <a:effectLst/>
                  <a:latin typeface="Times New Roman" panose="02020603050405020304" pitchFamily="18" charset="0"/>
                  <a:ea typeface="Times New Roman" panose="02020603050405020304" pitchFamily="18" charset="0"/>
                </a:rPr>
                <a:t>Pre- Processing </a:t>
              </a:r>
            </a:p>
          </p:txBody>
        </p:sp>
        <p:sp>
          <p:nvSpPr>
            <p:cNvPr id="34" name="Shape 541">
              <a:extLst>
                <a:ext uri="{FF2B5EF4-FFF2-40B4-BE49-F238E27FC236}">
                  <a16:creationId xmlns:a16="http://schemas.microsoft.com/office/drawing/2014/main" id="{4CCD93B6-C8EE-4A01-B610-058C48529A2A}"/>
                </a:ext>
              </a:extLst>
            </p:cNvPr>
            <p:cNvSpPr/>
            <p:nvPr/>
          </p:nvSpPr>
          <p:spPr>
            <a:xfrm>
              <a:off x="1361040" y="292106"/>
              <a:ext cx="77356" cy="76162"/>
            </a:xfrm>
            <a:custGeom>
              <a:avLst/>
              <a:gdLst/>
              <a:ahLst/>
              <a:cxnLst/>
              <a:rect l="0" t="0" r="0" b="0"/>
              <a:pathLst>
                <a:path w="77356" h="76162">
                  <a:moveTo>
                    <a:pt x="2400" y="0"/>
                  </a:moveTo>
                  <a:lnTo>
                    <a:pt x="77356" y="40488"/>
                  </a:lnTo>
                  <a:lnTo>
                    <a:pt x="0" y="76162"/>
                  </a:lnTo>
                  <a:lnTo>
                    <a:pt x="240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35" name="Shape 542">
              <a:extLst>
                <a:ext uri="{FF2B5EF4-FFF2-40B4-BE49-F238E27FC236}">
                  <a16:creationId xmlns:a16="http://schemas.microsoft.com/office/drawing/2014/main" id="{9E6B3735-4FA6-4D79-AFB8-17249C273C97}"/>
                </a:ext>
              </a:extLst>
            </p:cNvPr>
            <p:cNvSpPr/>
            <p:nvPr/>
          </p:nvSpPr>
          <p:spPr>
            <a:xfrm>
              <a:off x="2352165" y="387835"/>
              <a:ext cx="539115" cy="0"/>
            </a:xfrm>
            <a:custGeom>
              <a:avLst/>
              <a:gdLst/>
              <a:ahLst/>
              <a:cxnLst/>
              <a:rect l="0" t="0" r="0" b="0"/>
              <a:pathLst>
                <a:path w="539115">
                  <a:moveTo>
                    <a:pt x="0" y="0"/>
                  </a:moveTo>
                  <a:lnTo>
                    <a:pt x="539115"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6" name="Shape 543">
              <a:extLst>
                <a:ext uri="{FF2B5EF4-FFF2-40B4-BE49-F238E27FC236}">
                  <a16:creationId xmlns:a16="http://schemas.microsoft.com/office/drawing/2014/main" id="{9CB01187-AF1C-4B3B-B867-9FFC04CDD68F}"/>
                </a:ext>
              </a:extLst>
            </p:cNvPr>
            <p:cNvSpPr/>
            <p:nvPr/>
          </p:nvSpPr>
          <p:spPr>
            <a:xfrm>
              <a:off x="2878581" y="349733"/>
              <a:ext cx="76200" cy="76200"/>
            </a:xfrm>
            <a:custGeom>
              <a:avLst/>
              <a:gdLst/>
              <a:ahLst/>
              <a:cxnLst/>
              <a:rect l="0" t="0" r="0" b="0"/>
              <a:pathLst>
                <a:path w="76200" h="76200">
                  <a:moveTo>
                    <a:pt x="0" y="0"/>
                  </a:moveTo>
                  <a:lnTo>
                    <a:pt x="76200" y="38100"/>
                  </a:lnTo>
                  <a:lnTo>
                    <a:pt x="0" y="76200"/>
                  </a:lnTo>
                  <a:lnTo>
                    <a:pt x="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pic>
          <p:nvPicPr>
            <p:cNvPr id="37" name="Picture 36">
              <a:extLst>
                <a:ext uri="{FF2B5EF4-FFF2-40B4-BE49-F238E27FC236}">
                  <a16:creationId xmlns:a16="http://schemas.microsoft.com/office/drawing/2014/main" id="{13C72609-B44A-4272-B5F5-E95D3111B8C6}"/>
                </a:ext>
              </a:extLst>
            </p:cNvPr>
            <p:cNvPicPr/>
            <p:nvPr/>
          </p:nvPicPr>
          <p:blipFill>
            <a:blip r:embed="rId9"/>
            <a:stretch>
              <a:fillRect/>
            </a:stretch>
          </p:blipFill>
          <p:spPr>
            <a:xfrm>
              <a:off x="4879849" y="45720"/>
              <a:ext cx="1002792" cy="900684"/>
            </a:xfrm>
            <a:prstGeom prst="rect">
              <a:avLst/>
            </a:prstGeom>
          </p:spPr>
        </p:pic>
        <p:pic>
          <p:nvPicPr>
            <p:cNvPr id="38" name="Picture 37">
              <a:extLst>
                <a:ext uri="{FF2B5EF4-FFF2-40B4-BE49-F238E27FC236}">
                  <a16:creationId xmlns:a16="http://schemas.microsoft.com/office/drawing/2014/main" id="{3611B257-70F0-48D0-B5DC-C30436EE9980}"/>
                </a:ext>
              </a:extLst>
            </p:cNvPr>
            <p:cNvPicPr/>
            <p:nvPr/>
          </p:nvPicPr>
          <p:blipFill>
            <a:blip r:embed="rId10"/>
            <a:stretch>
              <a:fillRect/>
            </a:stretch>
          </p:blipFill>
          <p:spPr>
            <a:xfrm>
              <a:off x="4917948" y="862584"/>
              <a:ext cx="0" cy="0"/>
            </a:xfrm>
            <a:prstGeom prst="rect">
              <a:avLst/>
            </a:prstGeom>
          </p:spPr>
        </p:pic>
        <p:sp>
          <p:nvSpPr>
            <p:cNvPr id="39" name="Shape 8586">
              <a:extLst>
                <a:ext uri="{FF2B5EF4-FFF2-40B4-BE49-F238E27FC236}">
                  <a16:creationId xmlns:a16="http://schemas.microsoft.com/office/drawing/2014/main" id="{6FC68CF4-8004-400F-8F39-0F1D77C84C41}"/>
                </a:ext>
              </a:extLst>
            </p:cNvPr>
            <p:cNvSpPr/>
            <p:nvPr/>
          </p:nvSpPr>
          <p:spPr>
            <a:xfrm>
              <a:off x="4887468" y="41148"/>
              <a:ext cx="962660" cy="859155"/>
            </a:xfrm>
            <a:custGeom>
              <a:avLst/>
              <a:gdLst/>
              <a:ahLst/>
              <a:cxnLst/>
              <a:rect l="0" t="0" r="0" b="0"/>
              <a:pathLst>
                <a:path w="962660" h="859155">
                  <a:moveTo>
                    <a:pt x="0" y="0"/>
                  </a:moveTo>
                  <a:lnTo>
                    <a:pt x="962660" y="0"/>
                  </a:lnTo>
                  <a:lnTo>
                    <a:pt x="962660" y="859155"/>
                  </a:lnTo>
                  <a:lnTo>
                    <a:pt x="0" y="859155"/>
                  </a:lnTo>
                  <a:lnTo>
                    <a:pt x="0" y="0"/>
                  </a:lnTo>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en-US"/>
            </a:p>
          </p:txBody>
        </p:sp>
        <p:sp>
          <p:nvSpPr>
            <p:cNvPr id="40" name="Shape 549">
              <a:extLst>
                <a:ext uri="{FF2B5EF4-FFF2-40B4-BE49-F238E27FC236}">
                  <a16:creationId xmlns:a16="http://schemas.microsoft.com/office/drawing/2014/main" id="{9ED96D23-69E6-4F4E-8F30-A85BCB187EFB}"/>
                </a:ext>
              </a:extLst>
            </p:cNvPr>
            <p:cNvSpPr/>
            <p:nvPr/>
          </p:nvSpPr>
          <p:spPr>
            <a:xfrm>
              <a:off x="4887468" y="41148"/>
              <a:ext cx="1162737" cy="875254"/>
            </a:xfrm>
            <a:custGeom>
              <a:avLst/>
              <a:gdLst/>
              <a:ahLst/>
              <a:cxnLst/>
              <a:rect l="0" t="0" r="0" b="0"/>
              <a:pathLst>
                <a:path w="962660" h="859155">
                  <a:moveTo>
                    <a:pt x="0" y="859155"/>
                  </a:moveTo>
                  <a:lnTo>
                    <a:pt x="962660" y="859155"/>
                  </a:lnTo>
                  <a:lnTo>
                    <a:pt x="962660" y="0"/>
                  </a:lnTo>
                  <a:lnTo>
                    <a:pt x="0" y="0"/>
                  </a:lnTo>
                  <a:close/>
                </a:path>
              </a:pathLst>
            </a:custGeom>
            <a:ln w="38100" cap="flat">
              <a:miter lim="101600"/>
            </a:ln>
          </p:spPr>
          <p:style>
            <a:lnRef idx="1">
              <a:srgbClr val="F2F2F2"/>
            </a:lnRef>
            <a:fillRef idx="0">
              <a:srgbClr val="000000">
                <a:alpha val="0"/>
              </a:srgbClr>
            </a:fillRef>
            <a:effectRef idx="0">
              <a:scrgbClr r="0" g="0" b="0"/>
            </a:effectRef>
            <a:fontRef idx="none"/>
          </p:style>
          <p:txBody>
            <a:bodyPr/>
            <a:lstStyle/>
            <a:p>
              <a:endParaRPr lang="en-US"/>
            </a:p>
          </p:txBody>
        </p:sp>
        <p:sp>
          <p:nvSpPr>
            <p:cNvPr id="42" name="Rectangle 41">
              <a:extLst>
                <a:ext uri="{FF2B5EF4-FFF2-40B4-BE49-F238E27FC236}">
                  <a16:creationId xmlns:a16="http://schemas.microsoft.com/office/drawing/2014/main" id="{CCBB70CC-815F-4876-989C-E03A2ED9FBDA}"/>
                </a:ext>
              </a:extLst>
            </p:cNvPr>
            <p:cNvSpPr/>
            <p:nvPr/>
          </p:nvSpPr>
          <p:spPr>
            <a:xfrm>
              <a:off x="4998720" y="134109"/>
              <a:ext cx="38005" cy="13828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43" name="Rectangle 42">
              <a:extLst>
                <a:ext uri="{FF2B5EF4-FFF2-40B4-BE49-F238E27FC236}">
                  <a16:creationId xmlns:a16="http://schemas.microsoft.com/office/drawing/2014/main" id="{31198218-74D1-4F24-9FB8-47A989C9CC44}"/>
                </a:ext>
              </a:extLst>
            </p:cNvPr>
            <p:cNvSpPr/>
            <p:nvPr/>
          </p:nvSpPr>
          <p:spPr>
            <a:xfrm>
              <a:off x="4998720" y="265173"/>
              <a:ext cx="38005" cy="13828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900">
                  <a:solidFill>
                    <a:srgbClr val="000000"/>
                  </a:solidFill>
                  <a:effectLst/>
                  <a:latin typeface="Times New Roman" panose="02020603050405020304" pitchFamily="18" charset="0"/>
                  <a:ea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endParaRPr>
            </a:p>
          </p:txBody>
        </p:sp>
        <p:sp>
          <p:nvSpPr>
            <p:cNvPr id="44" name="Rectangle 43">
              <a:extLst>
                <a:ext uri="{FF2B5EF4-FFF2-40B4-BE49-F238E27FC236}">
                  <a16:creationId xmlns:a16="http://schemas.microsoft.com/office/drawing/2014/main" id="{E780FE9E-D763-4340-9572-BEDFF92E2377}"/>
                </a:ext>
              </a:extLst>
            </p:cNvPr>
            <p:cNvSpPr/>
            <p:nvPr/>
          </p:nvSpPr>
          <p:spPr>
            <a:xfrm>
              <a:off x="4998720" y="292107"/>
              <a:ext cx="988580" cy="24245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2400" b="1" dirty="0">
                  <a:solidFill>
                    <a:srgbClr val="000000"/>
                  </a:solidFill>
                  <a:effectLst/>
                  <a:latin typeface="Times New Roman" panose="02020603050405020304" pitchFamily="18" charset="0"/>
                  <a:ea typeface="Times New Roman" panose="02020603050405020304" pitchFamily="18" charset="0"/>
                </a:rPr>
                <a:t>Post processing </a:t>
              </a:r>
            </a:p>
          </p:txBody>
        </p:sp>
        <p:sp>
          <p:nvSpPr>
            <p:cNvPr id="45" name="Shape 555">
              <a:extLst>
                <a:ext uri="{FF2B5EF4-FFF2-40B4-BE49-F238E27FC236}">
                  <a16:creationId xmlns:a16="http://schemas.microsoft.com/office/drawing/2014/main" id="{FDB70347-4A0C-42AB-85E7-ED8EA8CDBC88}"/>
                </a:ext>
              </a:extLst>
            </p:cNvPr>
            <p:cNvSpPr/>
            <p:nvPr/>
          </p:nvSpPr>
          <p:spPr>
            <a:xfrm>
              <a:off x="4451475" y="339578"/>
              <a:ext cx="358775" cy="0"/>
            </a:xfrm>
            <a:custGeom>
              <a:avLst/>
              <a:gdLst/>
              <a:ahLst/>
              <a:cxnLst/>
              <a:rect l="0" t="0" r="0" b="0"/>
              <a:pathLst>
                <a:path w="358775">
                  <a:moveTo>
                    <a:pt x="0" y="0"/>
                  </a:moveTo>
                  <a:lnTo>
                    <a:pt x="358775"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46" name="Shape 556">
              <a:extLst>
                <a:ext uri="{FF2B5EF4-FFF2-40B4-BE49-F238E27FC236}">
                  <a16:creationId xmlns:a16="http://schemas.microsoft.com/office/drawing/2014/main" id="{BDA8A6D7-7873-42ED-887D-8C52F0243F7A}"/>
                </a:ext>
              </a:extLst>
            </p:cNvPr>
            <p:cNvSpPr/>
            <p:nvPr/>
          </p:nvSpPr>
          <p:spPr>
            <a:xfrm>
              <a:off x="4797552" y="301475"/>
              <a:ext cx="76200" cy="76200"/>
            </a:xfrm>
            <a:custGeom>
              <a:avLst/>
              <a:gdLst/>
              <a:ahLst/>
              <a:cxnLst/>
              <a:rect l="0" t="0" r="0" b="0"/>
              <a:pathLst>
                <a:path w="76200" h="76200">
                  <a:moveTo>
                    <a:pt x="0" y="0"/>
                  </a:moveTo>
                  <a:lnTo>
                    <a:pt x="76200" y="38100"/>
                  </a:lnTo>
                  <a:lnTo>
                    <a:pt x="0" y="76200"/>
                  </a:lnTo>
                  <a:lnTo>
                    <a:pt x="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pic>
          <p:nvPicPr>
            <p:cNvPr id="47" name="Picture 46">
              <a:extLst>
                <a:ext uri="{FF2B5EF4-FFF2-40B4-BE49-F238E27FC236}">
                  <a16:creationId xmlns:a16="http://schemas.microsoft.com/office/drawing/2014/main" id="{17AF1785-BDC7-4067-A869-85D1B90EBA75}"/>
                </a:ext>
              </a:extLst>
            </p:cNvPr>
            <p:cNvPicPr/>
            <p:nvPr/>
          </p:nvPicPr>
          <p:blipFill>
            <a:blip r:embed="rId11"/>
            <a:stretch>
              <a:fillRect/>
            </a:stretch>
          </p:blipFill>
          <p:spPr>
            <a:xfrm>
              <a:off x="4879848" y="1216153"/>
              <a:ext cx="1066800" cy="963168"/>
            </a:xfrm>
            <a:prstGeom prst="rect">
              <a:avLst/>
            </a:prstGeom>
          </p:spPr>
        </p:pic>
        <p:pic>
          <p:nvPicPr>
            <p:cNvPr id="48" name="Picture 47">
              <a:extLst>
                <a:ext uri="{FF2B5EF4-FFF2-40B4-BE49-F238E27FC236}">
                  <a16:creationId xmlns:a16="http://schemas.microsoft.com/office/drawing/2014/main" id="{9022D828-1B4F-4D9B-8343-7FA61FF10BB2}"/>
                </a:ext>
              </a:extLst>
            </p:cNvPr>
            <p:cNvPicPr/>
            <p:nvPr/>
          </p:nvPicPr>
          <p:blipFill>
            <a:blip r:embed="rId12"/>
            <a:stretch>
              <a:fillRect/>
            </a:stretch>
          </p:blipFill>
          <p:spPr>
            <a:xfrm>
              <a:off x="4917948" y="2097025"/>
              <a:ext cx="0" cy="0"/>
            </a:xfrm>
            <a:prstGeom prst="rect">
              <a:avLst/>
            </a:prstGeom>
          </p:spPr>
        </p:pic>
        <p:sp>
          <p:nvSpPr>
            <p:cNvPr id="49" name="Shape 8587">
              <a:extLst>
                <a:ext uri="{FF2B5EF4-FFF2-40B4-BE49-F238E27FC236}">
                  <a16:creationId xmlns:a16="http://schemas.microsoft.com/office/drawing/2014/main" id="{61A0F71C-C8A9-470E-82B2-3004BB324237}"/>
                </a:ext>
              </a:extLst>
            </p:cNvPr>
            <p:cNvSpPr/>
            <p:nvPr/>
          </p:nvSpPr>
          <p:spPr>
            <a:xfrm>
              <a:off x="4887468" y="1211580"/>
              <a:ext cx="1025525" cy="921385"/>
            </a:xfrm>
            <a:custGeom>
              <a:avLst/>
              <a:gdLst/>
              <a:ahLst/>
              <a:cxnLst/>
              <a:rect l="0" t="0" r="0" b="0"/>
              <a:pathLst>
                <a:path w="1025525" h="921385">
                  <a:moveTo>
                    <a:pt x="0" y="0"/>
                  </a:moveTo>
                  <a:lnTo>
                    <a:pt x="1025525" y="0"/>
                  </a:lnTo>
                  <a:lnTo>
                    <a:pt x="1025525" y="921385"/>
                  </a:lnTo>
                  <a:lnTo>
                    <a:pt x="0" y="921385"/>
                  </a:lnTo>
                  <a:lnTo>
                    <a:pt x="0" y="0"/>
                  </a:lnTo>
                </a:path>
              </a:pathLst>
            </a:custGeom>
            <a:ln w="38100" cap="flat">
              <a:miter lim="101600"/>
            </a:ln>
          </p:spPr>
          <p:style>
            <a:lnRef idx="1">
              <a:srgbClr val="F2F2F2"/>
            </a:lnRef>
            <a:fillRef idx="1">
              <a:srgbClr val="5B9BD5"/>
            </a:fillRef>
            <a:effectRef idx="0">
              <a:scrgbClr r="0" g="0" b="0"/>
            </a:effectRef>
            <a:fontRef idx="none"/>
          </p:style>
          <p:txBody>
            <a:bodyPr/>
            <a:lstStyle/>
            <a:p>
              <a:endParaRPr lang="en-US"/>
            </a:p>
          </p:txBody>
        </p:sp>
        <p:pic>
          <p:nvPicPr>
            <p:cNvPr id="50" name="Picture 49">
              <a:extLst>
                <a:ext uri="{FF2B5EF4-FFF2-40B4-BE49-F238E27FC236}">
                  <a16:creationId xmlns:a16="http://schemas.microsoft.com/office/drawing/2014/main" id="{5627C109-2C20-4632-95A1-81E29E5C53CC}"/>
                </a:ext>
              </a:extLst>
            </p:cNvPr>
            <p:cNvPicPr/>
            <p:nvPr/>
          </p:nvPicPr>
          <p:blipFill>
            <a:blip r:embed="rId13"/>
            <a:stretch>
              <a:fillRect/>
            </a:stretch>
          </p:blipFill>
          <p:spPr>
            <a:xfrm>
              <a:off x="4907280" y="1277112"/>
              <a:ext cx="987552" cy="792480"/>
            </a:xfrm>
            <a:prstGeom prst="rect">
              <a:avLst/>
            </a:prstGeom>
          </p:spPr>
        </p:pic>
        <p:sp>
          <p:nvSpPr>
            <p:cNvPr id="51" name="Rectangle 50">
              <a:extLst>
                <a:ext uri="{FF2B5EF4-FFF2-40B4-BE49-F238E27FC236}">
                  <a16:creationId xmlns:a16="http://schemas.microsoft.com/office/drawing/2014/main" id="{EBF7B30B-586F-47A1-A216-08823A3A1C92}"/>
                </a:ext>
              </a:extLst>
            </p:cNvPr>
            <p:cNvSpPr/>
            <p:nvPr/>
          </p:nvSpPr>
          <p:spPr>
            <a:xfrm>
              <a:off x="4998720" y="1313176"/>
              <a:ext cx="50673"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sp>
          <p:nvSpPr>
            <p:cNvPr id="52" name="Rectangle 51">
              <a:extLst>
                <a:ext uri="{FF2B5EF4-FFF2-40B4-BE49-F238E27FC236}">
                  <a16:creationId xmlns:a16="http://schemas.microsoft.com/office/drawing/2014/main" id="{FCE7D281-A1D6-482B-AB14-7EC146F40AE2}"/>
                </a:ext>
              </a:extLst>
            </p:cNvPr>
            <p:cNvSpPr/>
            <p:nvPr/>
          </p:nvSpPr>
          <p:spPr>
            <a:xfrm>
              <a:off x="4935445" y="1488436"/>
              <a:ext cx="987552"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b="1" dirty="0">
                  <a:solidFill>
                    <a:srgbClr val="000000"/>
                  </a:solidFill>
                  <a:effectLst/>
                  <a:latin typeface="Times New Roman" panose="02020603050405020304" pitchFamily="18" charset="0"/>
                  <a:ea typeface="Times New Roman" panose="02020603050405020304" pitchFamily="18" charset="0"/>
                </a:rPr>
                <a:t>3D joint    </a:t>
              </a:r>
            </a:p>
          </p:txBody>
        </p:sp>
        <p:sp>
          <p:nvSpPr>
            <p:cNvPr id="53" name="Rectangle 52">
              <a:extLst>
                <a:ext uri="{FF2B5EF4-FFF2-40B4-BE49-F238E27FC236}">
                  <a16:creationId xmlns:a16="http://schemas.microsoft.com/office/drawing/2014/main" id="{C227352A-598B-4AD4-A9C8-559F1D043527}"/>
                </a:ext>
              </a:extLst>
            </p:cNvPr>
            <p:cNvSpPr/>
            <p:nvPr/>
          </p:nvSpPr>
          <p:spPr>
            <a:xfrm>
              <a:off x="4998720" y="1663696"/>
              <a:ext cx="782391"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2000" b="1" dirty="0">
                  <a:solidFill>
                    <a:srgbClr val="000000"/>
                  </a:solidFill>
                  <a:effectLst/>
                  <a:latin typeface="Times New Roman" panose="02020603050405020304" pitchFamily="18" charset="0"/>
                  <a:ea typeface="Times New Roman" panose="02020603050405020304" pitchFamily="18" charset="0"/>
                </a:rPr>
                <a:t>locations</a:t>
              </a:r>
              <a:r>
                <a:rPr lang="en-US" sz="1200" b="1" dirty="0">
                  <a:solidFill>
                    <a:srgbClr val="000000"/>
                  </a:solidFill>
                  <a:effectLst/>
                  <a:latin typeface="Times New Roman" panose="02020603050405020304" pitchFamily="18" charset="0"/>
                  <a:ea typeface="Times New Roman" panose="02020603050405020304" pitchFamily="18" charset="0"/>
                </a:rPr>
                <a:t> </a:t>
              </a:r>
            </a:p>
          </p:txBody>
        </p:sp>
        <p:sp>
          <p:nvSpPr>
            <p:cNvPr id="54" name="Shape 567">
              <a:extLst>
                <a:ext uri="{FF2B5EF4-FFF2-40B4-BE49-F238E27FC236}">
                  <a16:creationId xmlns:a16="http://schemas.microsoft.com/office/drawing/2014/main" id="{00026A1E-D95F-4C87-A70E-64D92F9944E2}"/>
                </a:ext>
              </a:extLst>
            </p:cNvPr>
            <p:cNvSpPr/>
            <p:nvPr/>
          </p:nvSpPr>
          <p:spPr>
            <a:xfrm>
              <a:off x="5379846" y="942489"/>
              <a:ext cx="10503" cy="192494"/>
            </a:xfrm>
            <a:custGeom>
              <a:avLst/>
              <a:gdLst/>
              <a:ahLst/>
              <a:cxnLst/>
              <a:rect l="0" t="0" r="0" b="0"/>
              <a:pathLst>
                <a:path w="10503" h="192494">
                  <a:moveTo>
                    <a:pt x="0" y="0"/>
                  </a:moveTo>
                  <a:lnTo>
                    <a:pt x="10503" y="192494"/>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55" name="Shape 568">
              <a:extLst>
                <a:ext uri="{FF2B5EF4-FFF2-40B4-BE49-F238E27FC236}">
                  <a16:creationId xmlns:a16="http://schemas.microsoft.com/office/drawing/2014/main" id="{B2C05DEE-47F1-4258-8932-E16241F72C7F}"/>
                </a:ext>
              </a:extLst>
            </p:cNvPr>
            <p:cNvSpPr/>
            <p:nvPr/>
          </p:nvSpPr>
          <p:spPr>
            <a:xfrm>
              <a:off x="5351624" y="1120233"/>
              <a:ext cx="76086" cy="78156"/>
            </a:xfrm>
            <a:custGeom>
              <a:avLst/>
              <a:gdLst/>
              <a:ahLst/>
              <a:cxnLst/>
              <a:rect l="0" t="0" r="0" b="0"/>
              <a:pathLst>
                <a:path w="76086" h="78156">
                  <a:moveTo>
                    <a:pt x="76086" y="0"/>
                  </a:moveTo>
                  <a:lnTo>
                    <a:pt x="42189" y="78156"/>
                  </a:lnTo>
                  <a:lnTo>
                    <a:pt x="0" y="4153"/>
                  </a:lnTo>
                  <a:lnTo>
                    <a:pt x="76086"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pic>
          <p:nvPicPr>
            <p:cNvPr id="56" name="Picture 55">
              <a:extLst>
                <a:ext uri="{FF2B5EF4-FFF2-40B4-BE49-F238E27FC236}">
                  <a16:creationId xmlns:a16="http://schemas.microsoft.com/office/drawing/2014/main" id="{6950C012-022E-4EDD-A95C-2A95150A1507}"/>
                </a:ext>
              </a:extLst>
            </p:cNvPr>
            <p:cNvPicPr/>
            <p:nvPr/>
          </p:nvPicPr>
          <p:blipFill>
            <a:blip r:embed="rId14"/>
            <a:stretch>
              <a:fillRect/>
            </a:stretch>
          </p:blipFill>
          <p:spPr>
            <a:xfrm>
              <a:off x="2919984" y="1278637"/>
              <a:ext cx="1190244" cy="949452"/>
            </a:xfrm>
            <a:prstGeom prst="rect">
              <a:avLst/>
            </a:prstGeom>
          </p:spPr>
        </p:pic>
        <p:sp>
          <p:nvSpPr>
            <p:cNvPr id="57" name="Shape 8588">
              <a:extLst>
                <a:ext uri="{FF2B5EF4-FFF2-40B4-BE49-F238E27FC236}">
                  <a16:creationId xmlns:a16="http://schemas.microsoft.com/office/drawing/2014/main" id="{86D44BA3-FD5B-4A8F-94DC-A213AF2B8649}"/>
                </a:ext>
              </a:extLst>
            </p:cNvPr>
            <p:cNvSpPr/>
            <p:nvPr/>
          </p:nvSpPr>
          <p:spPr>
            <a:xfrm>
              <a:off x="2927604" y="1274064"/>
              <a:ext cx="1312069" cy="941360"/>
            </a:xfrm>
            <a:custGeom>
              <a:avLst/>
              <a:gdLst/>
              <a:ahLst/>
              <a:cxnLst/>
              <a:rect l="0" t="0" r="0" b="0"/>
              <a:pathLst>
                <a:path w="1149985" h="907415">
                  <a:moveTo>
                    <a:pt x="0" y="0"/>
                  </a:moveTo>
                  <a:lnTo>
                    <a:pt x="1149985" y="0"/>
                  </a:lnTo>
                  <a:lnTo>
                    <a:pt x="1149985" y="907415"/>
                  </a:lnTo>
                  <a:lnTo>
                    <a:pt x="0" y="907415"/>
                  </a:lnTo>
                  <a:lnTo>
                    <a:pt x="0" y="0"/>
                  </a:lnTo>
                </a:path>
              </a:pathLst>
            </a:custGeom>
            <a:ln w="38100" cap="flat">
              <a:miter lim="101600"/>
            </a:ln>
          </p:spPr>
          <p:style>
            <a:lnRef idx="1">
              <a:srgbClr val="F2F2F2"/>
            </a:lnRef>
            <a:fillRef idx="1">
              <a:srgbClr val="5B9BD5"/>
            </a:fillRef>
            <a:effectRef idx="0">
              <a:scrgbClr r="0" g="0" b="0"/>
            </a:effectRef>
            <a:fontRef idx="none"/>
          </p:style>
          <p:txBody>
            <a:bodyPr/>
            <a:lstStyle/>
            <a:p>
              <a:endParaRPr lang="en-US"/>
            </a:p>
          </p:txBody>
        </p:sp>
        <p:pic>
          <p:nvPicPr>
            <p:cNvPr id="58" name="Picture 57">
              <a:extLst>
                <a:ext uri="{FF2B5EF4-FFF2-40B4-BE49-F238E27FC236}">
                  <a16:creationId xmlns:a16="http://schemas.microsoft.com/office/drawing/2014/main" id="{E859C31A-B0A0-41CD-A892-F11590E1C97B}"/>
                </a:ext>
              </a:extLst>
            </p:cNvPr>
            <p:cNvPicPr/>
            <p:nvPr/>
          </p:nvPicPr>
          <p:blipFill>
            <a:blip r:embed="rId15"/>
            <a:stretch>
              <a:fillRect/>
            </a:stretch>
          </p:blipFill>
          <p:spPr>
            <a:xfrm>
              <a:off x="2945891" y="1342263"/>
              <a:ext cx="1470661" cy="789940"/>
            </a:xfrm>
            <a:prstGeom prst="rect">
              <a:avLst/>
            </a:prstGeom>
          </p:spPr>
        </p:pic>
        <p:sp>
          <p:nvSpPr>
            <p:cNvPr id="59" name="Rectangle 58">
              <a:extLst>
                <a:ext uri="{FF2B5EF4-FFF2-40B4-BE49-F238E27FC236}">
                  <a16:creationId xmlns:a16="http://schemas.microsoft.com/office/drawing/2014/main" id="{77986F3D-DC5C-45F1-A2A8-D7F4B36F3606}"/>
                </a:ext>
              </a:extLst>
            </p:cNvPr>
            <p:cNvSpPr/>
            <p:nvPr/>
          </p:nvSpPr>
          <p:spPr>
            <a:xfrm>
              <a:off x="3037332" y="1375660"/>
              <a:ext cx="1007380"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b="1" dirty="0">
                  <a:solidFill>
                    <a:srgbClr val="000000"/>
                  </a:solidFill>
                  <a:effectLst/>
                  <a:latin typeface="Times New Roman" panose="02020603050405020304" pitchFamily="18" charset="0"/>
                  <a:ea typeface="Times New Roman" panose="02020603050405020304" pitchFamily="18" charset="0"/>
                </a:rPr>
                <a:t>Application </a:t>
              </a:r>
            </a:p>
          </p:txBody>
        </p:sp>
        <p:sp>
          <p:nvSpPr>
            <p:cNvPr id="60" name="Rectangle 59">
              <a:extLst>
                <a:ext uri="{FF2B5EF4-FFF2-40B4-BE49-F238E27FC236}">
                  <a16:creationId xmlns:a16="http://schemas.microsoft.com/office/drawing/2014/main" id="{8DF28229-D9EF-4187-B4CD-8B76F22EDACA}"/>
                </a:ext>
              </a:extLst>
            </p:cNvPr>
            <p:cNvSpPr/>
            <p:nvPr/>
          </p:nvSpPr>
          <p:spPr>
            <a:xfrm>
              <a:off x="3026821" y="1587793"/>
              <a:ext cx="1153318" cy="147510"/>
            </a:xfrm>
            <a:prstGeom prst="rect">
              <a:avLst/>
            </a:prstGeom>
            <a:ln>
              <a:noFill/>
            </a:ln>
          </p:spPr>
          <p:txBody>
            <a:bodyPr vert="horz" lIns="0" tIns="0" rIns="0" bIns="0" rtlCol="0">
              <a:noAutofit/>
            </a:bodyPr>
            <a:lstStyle/>
            <a:p>
              <a:pPr>
                <a:lnSpc>
                  <a:spcPct val="107000"/>
                </a:lnSpc>
                <a:spcAft>
                  <a:spcPts val="800"/>
                </a:spcAft>
              </a:pPr>
              <a:r>
                <a:rPr lang="en-US" b="1" dirty="0">
                  <a:solidFill>
                    <a:srgbClr val="000000"/>
                  </a:solidFill>
                  <a:effectLst/>
                  <a:latin typeface="Times New Roman" panose="02020603050405020304" pitchFamily="18" charset="0"/>
                  <a:ea typeface="Times New Roman" panose="02020603050405020304" pitchFamily="18" charset="0"/>
                </a:rPr>
                <a:t>p</a:t>
              </a:r>
              <a:r>
                <a:rPr lang="en-US" b="1" dirty="0">
                  <a:solidFill>
                    <a:srgbClr val="000000"/>
                  </a:solidFill>
                  <a:latin typeface="Times New Roman" panose="02020603050405020304" pitchFamily="18" charset="0"/>
                  <a:ea typeface="Times New Roman" panose="02020603050405020304" pitchFamily="18" charset="0"/>
                </a:rPr>
                <a:t>rogramming</a:t>
              </a:r>
              <a:endParaRPr lang="en-US" b="1" dirty="0">
                <a:solidFill>
                  <a:srgbClr val="000000"/>
                </a:solidFill>
                <a:effectLst/>
                <a:latin typeface="Times New Roman" panose="02020603050405020304" pitchFamily="18" charset="0"/>
                <a:ea typeface="Times New Roman" panose="02020603050405020304" pitchFamily="18" charset="0"/>
              </a:endParaRPr>
            </a:p>
          </p:txBody>
        </p:sp>
        <p:sp>
          <p:nvSpPr>
            <p:cNvPr id="61" name="Rectangle 60">
              <a:extLst>
                <a:ext uri="{FF2B5EF4-FFF2-40B4-BE49-F238E27FC236}">
                  <a16:creationId xmlns:a16="http://schemas.microsoft.com/office/drawing/2014/main" id="{F4B0F541-E5A2-495E-BF75-65210B5B5BF8}"/>
                </a:ext>
              </a:extLst>
            </p:cNvPr>
            <p:cNvSpPr/>
            <p:nvPr/>
          </p:nvSpPr>
          <p:spPr>
            <a:xfrm>
              <a:off x="3037332" y="1726180"/>
              <a:ext cx="1270879"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b="1" dirty="0">
                  <a:solidFill>
                    <a:srgbClr val="000000"/>
                  </a:solidFill>
                  <a:effectLst/>
                  <a:latin typeface="Times New Roman" panose="02020603050405020304" pitchFamily="18" charset="0"/>
                  <a:ea typeface="Times New Roman" panose="02020603050405020304" pitchFamily="18" charset="0"/>
                </a:rPr>
                <a:t>interface (API</a:t>
              </a:r>
              <a:r>
                <a:rPr lang="en-US" dirty="0">
                  <a:solidFill>
                    <a:srgbClr val="000000"/>
                  </a:solidFill>
                  <a:effectLst/>
                  <a:latin typeface="Times New Roman" panose="02020603050405020304" pitchFamily="18" charset="0"/>
                  <a:ea typeface="Times New Roman" panose="02020603050405020304" pitchFamily="18" charset="0"/>
                </a:rPr>
                <a:t>) </a:t>
              </a:r>
            </a:p>
          </p:txBody>
        </p:sp>
        <p:sp>
          <p:nvSpPr>
            <p:cNvPr id="62" name="Shape 579">
              <a:extLst>
                <a:ext uri="{FF2B5EF4-FFF2-40B4-BE49-F238E27FC236}">
                  <a16:creationId xmlns:a16="http://schemas.microsoft.com/office/drawing/2014/main" id="{E2618054-AA1E-4231-83F4-2F0679ECCAA7}"/>
                </a:ext>
              </a:extLst>
            </p:cNvPr>
            <p:cNvSpPr/>
            <p:nvPr/>
          </p:nvSpPr>
          <p:spPr>
            <a:xfrm>
              <a:off x="4236085" y="1686371"/>
              <a:ext cx="671195" cy="0"/>
            </a:xfrm>
            <a:custGeom>
              <a:avLst/>
              <a:gdLst/>
              <a:ahLst/>
              <a:cxnLst/>
              <a:rect l="0" t="0" r="0" b="0"/>
              <a:pathLst>
                <a:path w="671195">
                  <a:moveTo>
                    <a:pt x="671195" y="0"/>
                  </a:moveTo>
                  <a:lnTo>
                    <a:pt x="0"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63" name="Shape 580">
              <a:extLst>
                <a:ext uri="{FF2B5EF4-FFF2-40B4-BE49-F238E27FC236}">
                  <a16:creationId xmlns:a16="http://schemas.microsoft.com/office/drawing/2014/main" id="{6836B741-57B6-4857-BD46-1A2F5EC9E6D2}"/>
                </a:ext>
              </a:extLst>
            </p:cNvPr>
            <p:cNvSpPr/>
            <p:nvPr/>
          </p:nvSpPr>
          <p:spPr>
            <a:xfrm>
              <a:off x="4125718" y="1648271"/>
              <a:ext cx="76200" cy="76200"/>
            </a:xfrm>
            <a:custGeom>
              <a:avLst/>
              <a:gdLst/>
              <a:ahLst/>
              <a:cxnLst/>
              <a:rect l="0" t="0" r="0" b="0"/>
              <a:pathLst>
                <a:path w="76200" h="76200">
                  <a:moveTo>
                    <a:pt x="76200" y="0"/>
                  </a:moveTo>
                  <a:lnTo>
                    <a:pt x="76200" y="76200"/>
                  </a:lnTo>
                  <a:lnTo>
                    <a:pt x="0" y="38100"/>
                  </a:lnTo>
                  <a:lnTo>
                    <a:pt x="7620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pic>
          <p:nvPicPr>
            <p:cNvPr id="64" name="Picture 63">
              <a:extLst>
                <a:ext uri="{FF2B5EF4-FFF2-40B4-BE49-F238E27FC236}">
                  <a16:creationId xmlns:a16="http://schemas.microsoft.com/office/drawing/2014/main" id="{A68FD2D6-B63C-4AE6-9DA7-E3EF4926686A}"/>
                </a:ext>
              </a:extLst>
            </p:cNvPr>
            <p:cNvPicPr/>
            <p:nvPr/>
          </p:nvPicPr>
          <p:blipFill>
            <a:blip r:embed="rId16"/>
            <a:stretch>
              <a:fillRect/>
            </a:stretch>
          </p:blipFill>
          <p:spPr>
            <a:xfrm>
              <a:off x="1507236" y="1363981"/>
              <a:ext cx="1031748" cy="813816"/>
            </a:xfrm>
            <a:prstGeom prst="rect">
              <a:avLst/>
            </a:prstGeom>
          </p:spPr>
        </p:pic>
        <p:pic>
          <p:nvPicPr>
            <p:cNvPr id="65" name="Picture 64">
              <a:extLst>
                <a:ext uri="{FF2B5EF4-FFF2-40B4-BE49-F238E27FC236}">
                  <a16:creationId xmlns:a16="http://schemas.microsoft.com/office/drawing/2014/main" id="{A0869669-0C5A-424F-87F1-39D66787A865}"/>
                </a:ext>
              </a:extLst>
            </p:cNvPr>
            <p:cNvPicPr/>
            <p:nvPr/>
          </p:nvPicPr>
          <p:blipFill>
            <a:blip r:embed="rId17"/>
            <a:stretch>
              <a:fillRect/>
            </a:stretch>
          </p:blipFill>
          <p:spPr>
            <a:xfrm>
              <a:off x="1543812" y="2097025"/>
              <a:ext cx="0" cy="0"/>
            </a:xfrm>
            <a:prstGeom prst="rect">
              <a:avLst/>
            </a:prstGeom>
          </p:spPr>
        </p:pic>
        <p:sp>
          <p:nvSpPr>
            <p:cNvPr id="66" name="Shape 8589">
              <a:extLst>
                <a:ext uri="{FF2B5EF4-FFF2-40B4-BE49-F238E27FC236}">
                  <a16:creationId xmlns:a16="http://schemas.microsoft.com/office/drawing/2014/main" id="{CD8DCC0B-9BDC-4789-98C0-316A3624689F}"/>
                </a:ext>
              </a:extLst>
            </p:cNvPr>
            <p:cNvSpPr/>
            <p:nvPr/>
          </p:nvSpPr>
          <p:spPr>
            <a:xfrm>
              <a:off x="1514856" y="1359409"/>
              <a:ext cx="990600" cy="772795"/>
            </a:xfrm>
            <a:custGeom>
              <a:avLst/>
              <a:gdLst/>
              <a:ahLst/>
              <a:cxnLst/>
              <a:rect l="0" t="0" r="0" b="0"/>
              <a:pathLst>
                <a:path w="990600" h="772795">
                  <a:moveTo>
                    <a:pt x="0" y="0"/>
                  </a:moveTo>
                  <a:lnTo>
                    <a:pt x="990600" y="0"/>
                  </a:lnTo>
                  <a:lnTo>
                    <a:pt x="990600" y="772795"/>
                  </a:lnTo>
                  <a:lnTo>
                    <a:pt x="0" y="772795"/>
                  </a:lnTo>
                  <a:lnTo>
                    <a:pt x="0" y="0"/>
                  </a:lnTo>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en-US"/>
            </a:p>
          </p:txBody>
        </p:sp>
        <p:sp>
          <p:nvSpPr>
            <p:cNvPr id="67" name="Shape 586">
              <a:extLst>
                <a:ext uri="{FF2B5EF4-FFF2-40B4-BE49-F238E27FC236}">
                  <a16:creationId xmlns:a16="http://schemas.microsoft.com/office/drawing/2014/main" id="{E782D05B-14CC-4403-BE89-F81A07A6ACC1}"/>
                </a:ext>
              </a:extLst>
            </p:cNvPr>
            <p:cNvSpPr/>
            <p:nvPr/>
          </p:nvSpPr>
          <p:spPr>
            <a:xfrm>
              <a:off x="1514856" y="1359409"/>
              <a:ext cx="990600" cy="772795"/>
            </a:xfrm>
            <a:custGeom>
              <a:avLst/>
              <a:gdLst/>
              <a:ahLst/>
              <a:cxnLst/>
              <a:rect l="0" t="0" r="0" b="0"/>
              <a:pathLst>
                <a:path w="990600" h="772795">
                  <a:moveTo>
                    <a:pt x="0" y="772795"/>
                  </a:moveTo>
                  <a:lnTo>
                    <a:pt x="990600" y="772795"/>
                  </a:lnTo>
                  <a:lnTo>
                    <a:pt x="990600" y="0"/>
                  </a:lnTo>
                  <a:lnTo>
                    <a:pt x="0" y="0"/>
                  </a:lnTo>
                  <a:close/>
                </a:path>
              </a:pathLst>
            </a:custGeom>
            <a:ln w="38100" cap="flat">
              <a:miter lim="101600"/>
            </a:ln>
          </p:spPr>
          <p:style>
            <a:lnRef idx="1">
              <a:srgbClr val="F2F2F2"/>
            </a:lnRef>
            <a:fillRef idx="0">
              <a:srgbClr val="000000">
                <a:alpha val="0"/>
              </a:srgbClr>
            </a:fillRef>
            <a:effectRef idx="0">
              <a:scrgbClr r="0" g="0" b="0"/>
            </a:effectRef>
            <a:fontRef idx="none"/>
          </p:style>
          <p:txBody>
            <a:bodyPr/>
            <a:lstStyle/>
            <a:p>
              <a:endParaRPr lang="en-US"/>
            </a:p>
          </p:txBody>
        </p:sp>
        <p:pic>
          <p:nvPicPr>
            <p:cNvPr id="68" name="Picture 67">
              <a:extLst>
                <a:ext uri="{FF2B5EF4-FFF2-40B4-BE49-F238E27FC236}">
                  <a16:creationId xmlns:a16="http://schemas.microsoft.com/office/drawing/2014/main" id="{80463E59-7F38-4608-BBC4-9D203386CCE1}"/>
                </a:ext>
              </a:extLst>
            </p:cNvPr>
            <p:cNvPicPr/>
            <p:nvPr/>
          </p:nvPicPr>
          <p:blipFill>
            <a:blip r:embed="rId18"/>
            <a:stretch>
              <a:fillRect/>
            </a:stretch>
          </p:blipFill>
          <p:spPr>
            <a:xfrm>
              <a:off x="1533144" y="1426465"/>
              <a:ext cx="952500" cy="643128"/>
            </a:xfrm>
            <a:prstGeom prst="rect">
              <a:avLst/>
            </a:prstGeom>
          </p:spPr>
        </p:pic>
        <p:sp>
          <p:nvSpPr>
            <p:cNvPr id="69" name="Rectangle 68">
              <a:extLst>
                <a:ext uri="{FF2B5EF4-FFF2-40B4-BE49-F238E27FC236}">
                  <a16:creationId xmlns:a16="http://schemas.microsoft.com/office/drawing/2014/main" id="{F3290DA7-4B0F-4DE9-9B44-3EEF3CBE0044}"/>
                </a:ext>
              </a:extLst>
            </p:cNvPr>
            <p:cNvSpPr/>
            <p:nvPr/>
          </p:nvSpPr>
          <p:spPr>
            <a:xfrm>
              <a:off x="1624584" y="1461005"/>
              <a:ext cx="849279"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2000" b="1" dirty="0">
                  <a:solidFill>
                    <a:srgbClr val="000000"/>
                  </a:solidFill>
                  <a:effectLst/>
                  <a:latin typeface="Times New Roman" panose="02020603050405020304" pitchFamily="18" charset="0"/>
                  <a:ea typeface="Times New Roman" panose="02020603050405020304" pitchFamily="18" charset="0"/>
                </a:rPr>
                <a:t>Actuation</a:t>
              </a:r>
              <a:r>
                <a:rPr lang="en-US" sz="1200" dirty="0">
                  <a:solidFill>
                    <a:srgbClr val="000000"/>
                  </a:solidFill>
                  <a:effectLst/>
                  <a:latin typeface="Times New Roman" panose="02020603050405020304" pitchFamily="18" charset="0"/>
                  <a:ea typeface="Times New Roman" panose="02020603050405020304" pitchFamily="18" charset="0"/>
                </a:rPr>
                <a:t> </a:t>
              </a:r>
            </a:p>
          </p:txBody>
        </p:sp>
        <p:sp>
          <p:nvSpPr>
            <p:cNvPr id="70" name="Rectangle 69">
              <a:extLst>
                <a:ext uri="{FF2B5EF4-FFF2-40B4-BE49-F238E27FC236}">
                  <a16:creationId xmlns:a16="http://schemas.microsoft.com/office/drawing/2014/main" id="{3797DE44-79BC-4C42-87E9-7757FD70B72B}"/>
                </a:ext>
              </a:extLst>
            </p:cNvPr>
            <p:cNvSpPr/>
            <p:nvPr/>
          </p:nvSpPr>
          <p:spPr>
            <a:xfrm>
              <a:off x="1624584" y="1636265"/>
              <a:ext cx="719556" cy="1843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2000" b="1" dirty="0">
                  <a:solidFill>
                    <a:srgbClr val="000000"/>
                  </a:solidFill>
                  <a:effectLst/>
                  <a:latin typeface="Times New Roman" panose="02020603050405020304" pitchFamily="18" charset="0"/>
                  <a:ea typeface="Times New Roman" panose="02020603050405020304" pitchFamily="18" charset="0"/>
                </a:rPr>
                <a:t>use case </a:t>
              </a:r>
            </a:p>
          </p:txBody>
        </p:sp>
        <p:sp>
          <p:nvSpPr>
            <p:cNvPr id="71" name="Shape 591">
              <a:extLst>
                <a:ext uri="{FF2B5EF4-FFF2-40B4-BE49-F238E27FC236}">
                  <a16:creationId xmlns:a16="http://schemas.microsoft.com/office/drawing/2014/main" id="{C8F66158-47AF-4EBC-8409-EF72126524E7}"/>
                </a:ext>
              </a:extLst>
            </p:cNvPr>
            <p:cNvSpPr/>
            <p:nvPr/>
          </p:nvSpPr>
          <p:spPr>
            <a:xfrm>
              <a:off x="2623946" y="1700345"/>
              <a:ext cx="262255" cy="0"/>
            </a:xfrm>
            <a:custGeom>
              <a:avLst/>
              <a:gdLst/>
              <a:ahLst/>
              <a:cxnLst/>
              <a:rect l="0" t="0" r="0" b="0"/>
              <a:pathLst>
                <a:path w="262255">
                  <a:moveTo>
                    <a:pt x="262255" y="0"/>
                  </a:moveTo>
                  <a:lnTo>
                    <a:pt x="0"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72" name="Shape 592">
              <a:extLst>
                <a:ext uri="{FF2B5EF4-FFF2-40B4-BE49-F238E27FC236}">
                  <a16:creationId xmlns:a16="http://schemas.microsoft.com/office/drawing/2014/main" id="{70D147CF-FCFF-4E66-81B8-D2DBB6E9BEFA}"/>
                </a:ext>
              </a:extLst>
            </p:cNvPr>
            <p:cNvSpPr/>
            <p:nvPr/>
          </p:nvSpPr>
          <p:spPr>
            <a:xfrm>
              <a:off x="2560445" y="1662241"/>
              <a:ext cx="76200" cy="76200"/>
            </a:xfrm>
            <a:custGeom>
              <a:avLst/>
              <a:gdLst/>
              <a:ahLst/>
              <a:cxnLst/>
              <a:rect l="0" t="0" r="0" b="0"/>
              <a:pathLst>
                <a:path w="76200" h="76200">
                  <a:moveTo>
                    <a:pt x="76200" y="0"/>
                  </a:moveTo>
                  <a:lnTo>
                    <a:pt x="76200" y="76200"/>
                  </a:lnTo>
                  <a:lnTo>
                    <a:pt x="0" y="38100"/>
                  </a:lnTo>
                  <a:lnTo>
                    <a:pt x="7620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3721130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4214" y="1456461"/>
            <a:ext cx="7672586" cy="5401539"/>
          </a:xfrm>
        </p:spPr>
        <p:txBody>
          <a:bodyPr>
            <a:normAutofit/>
          </a:bodyPr>
          <a:lstStyle/>
          <a:p>
            <a:pPr lvl="1" algn="just">
              <a:lnSpc>
                <a:spcPct val="150000"/>
              </a:lnSpc>
            </a:pPr>
            <a:r>
              <a:rPr lang="en-US" b="1" dirty="0"/>
              <a:t>To achieve an accurate and less latent prediction of hand poses using 3D information from Infrared sensor. </a:t>
            </a:r>
          </a:p>
          <a:p>
            <a:pPr lvl="1" algn="just">
              <a:lnSpc>
                <a:spcPct val="150000"/>
              </a:lnSpc>
            </a:pPr>
            <a:r>
              <a:rPr lang="en-US" b="1" dirty="0"/>
              <a:t>The regression of hand-joints could lead to various applications in VR and E-gamming Industry.</a:t>
            </a:r>
          </a:p>
          <a:p>
            <a:pPr lvl="1" algn="just">
              <a:lnSpc>
                <a:spcPct val="150000"/>
              </a:lnSpc>
            </a:pPr>
            <a:r>
              <a:rPr lang="en-US" b="1" dirty="0"/>
              <a:t>Producing a research-based outcome showing improvement from previous machine learning methods.</a:t>
            </a:r>
          </a:p>
          <a:p>
            <a:pPr lvl="1" algn="just">
              <a:lnSpc>
                <a:spcPct val="150000"/>
              </a:lnSpc>
            </a:pPr>
            <a:r>
              <a:rPr lang="en-US" b="1" dirty="0"/>
              <a:t>Development of a generalized API for a real time actuation applications. </a:t>
            </a:r>
          </a:p>
          <a:p>
            <a:pPr marL="457200" lvl="1" indent="0" algn="just">
              <a:lnSpc>
                <a:spcPct val="150000"/>
              </a:lnSpc>
              <a:buNone/>
            </a:pPr>
            <a:endParaRPr lang="en-US" sz="1800" dirty="0"/>
          </a:p>
          <a:p>
            <a:pPr marL="457200" lvl="1" indent="0" algn="just">
              <a:lnSpc>
                <a:spcPct val="150000"/>
              </a:lnSpc>
              <a:buNone/>
            </a:pPr>
            <a:endParaRPr lang="en-US" sz="1800" dirty="0">
              <a:solidFill>
                <a:schemeClr val="tx1"/>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41</a:t>
            </a:fld>
            <a:endParaRPr lang="en-US" dirty="0"/>
          </a:p>
        </p:txBody>
      </p:sp>
      <p:sp>
        <p:nvSpPr>
          <p:cNvPr id="7" name="Title 1"/>
          <p:cNvSpPr txBox="1">
            <a:spLocks/>
          </p:cNvSpPr>
          <p:nvPr/>
        </p:nvSpPr>
        <p:spPr>
          <a:xfrm>
            <a:off x="2497016" y="457199"/>
            <a:ext cx="5758961" cy="818589"/>
          </a:xfrm>
          <a:prstGeom prst="rect">
            <a:avLst/>
          </a:prstGeom>
          <a:effectLst/>
        </p:spPr>
        <p:txBody>
          <a:bodyPr vert="horz" lIns="91440" tIns="45720" rIns="91440" bIns="45720" rtlCol="0" anchor="ctr">
            <a:normAutofit fontScale="700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r>
              <a:rPr lang="en-US" b="1" u="sng" dirty="0"/>
              <a:t>Expected Outcomes of the Project </a:t>
            </a:r>
            <a:endParaRPr lang="en-US" dirty="0"/>
          </a:p>
        </p:txBody>
      </p:sp>
      <p:pic>
        <p:nvPicPr>
          <p:cNvPr id="8" name="Picture 1" descr="C:\Users\lkgfd\Desktop\220px-COMSATS_new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161" y="276524"/>
            <a:ext cx="1316824" cy="11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0704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9331" y="237392"/>
            <a:ext cx="5498863" cy="1415562"/>
          </a:xfrm>
        </p:spPr>
        <p:txBody>
          <a:bodyPr/>
          <a:lstStyle/>
          <a:p>
            <a:pPr lvl="0"/>
            <a:r>
              <a:rPr lang="en-US" b="1" u="sng" dirty="0"/>
              <a:t>Bibliography</a:t>
            </a:r>
            <a:endParaRPr lang="en-US" dirty="0"/>
          </a:p>
        </p:txBody>
      </p:sp>
      <p:sp>
        <p:nvSpPr>
          <p:cNvPr id="3" name="Content Placeholder 2"/>
          <p:cNvSpPr>
            <a:spLocks noGrp="1"/>
          </p:cNvSpPr>
          <p:nvPr>
            <p:ph idx="1"/>
          </p:nvPr>
        </p:nvSpPr>
        <p:spPr>
          <a:xfrm>
            <a:off x="1313327" y="1890346"/>
            <a:ext cx="6943166" cy="4324924"/>
          </a:xfrm>
        </p:spPr>
        <p:txBody>
          <a:bodyPr>
            <a:normAutofit fontScale="62500" lnSpcReduction="20000"/>
          </a:bodyPr>
          <a:lstStyle/>
          <a:p>
            <a:r>
              <a:rPr lang="en-US" sz="2600" dirty="0"/>
              <a:t>Ge L, L. H. (2019). Real-Time 3D Hand Pose Estimation with 3D Convolutional Neural Networks. </a:t>
            </a:r>
            <a:r>
              <a:rPr lang="en-US" sz="2600" i="1" dirty="0"/>
              <a:t>IEEE Trans Pattern Anal Mach </a:t>
            </a:r>
            <a:r>
              <a:rPr lang="en-US" sz="2600" i="1" dirty="0" err="1"/>
              <a:t>Intell</a:t>
            </a:r>
            <a:r>
              <a:rPr lang="en-US" sz="2600" dirty="0"/>
              <a:t>, 956-970. </a:t>
            </a:r>
          </a:p>
          <a:p>
            <a:r>
              <a:rPr lang="en-US" sz="2600" dirty="0" err="1"/>
              <a:t>Hengkai</a:t>
            </a:r>
            <a:r>
              <a:rPr lang="en-US" sz="2600" dirty="0"/>
              <a:t> Guo, G. W. (2017). Region Ensemble Network: Improving Convolutional Network for Hand Pose Estimation. </a:t>
            </a:r>
            <a:r>
              <a:rPr lang="en-US" sz="2600" i="1" dirty="0"/>
              <a:t>IEEE International Conference on Image Processing (ICIP)</a:t>
            </a:r>
            <a:r>
              <a:rPr lang="en-US" sz="2600" dirty="0"/>
              <a:t>. </a:t>
            </a:r>
          </a:p>
          <a:p>
            <a:r>
              <a:rPr lang="en-US" sz="2600" dirty="0"/>
              <a:t>Huang, Y. W. (2001). Hand modeling, analysis and recognition. </a:t>
            </a:r>
            <a:r>
              <a:rPr lang="en-US" sz="2600" i="1" dirty="0"/>
              <a:t>IEEE Signal Processing Magazine, vol. 18, no. 3</a:t>
            </a:r>
            <a:r>
              <a:rPr lang="en-US" sz="2600" dirty="0"/>
              <a:t>, 51-60. </a:t>
            </a:r>
          </a:p>
          <a:p>
            <a:r>
              <a:rPr lang="en-US" sz="2600" dirty="0"/>
              <a:t>James M. </a:t>
            </a:r>
            <a:r>
              <a:rPr lang="en-US" sz="2600" dirty="0" err="1"/>
              <a:t>Rehg</a:t>
            </a:r>
            <a:r>
              <a:rPr lang="en-US" sz="2600" dirty="0"/>
              <a:t>, T. K. (1994). Visual tracking of high DOF articulated structures: An application to human hand tracking. </a:t>
            </a:r>
            <a:r>
              <a:rPr lang="en-US" sz="2600" i="1" dirty="0" err="1"/>
              <a:t>Eklundh</a:t>
            </a:r>
            <a:r>
              <a:rPr lang="en-US" sz="2600" i="1" dirty="0"/>
              <a:t> JO. (eds) Computer Vision</a:t>
            </a:r>
            <a:r>
              <a:rPr lang="en-US" sz="2600" dirty="0"/>
              <a:t>. </a:t>
            </a:r>
          </a:p>
          <a:p>
            <a:r>
              <a:rPr lang="en-US" sz="2600" dirty="0"/>
              <a:t>Jonathan </a:t>
            </a:r>
            <a:r>
              <a:rPr lang="en-US" sz="2600" dirty="0" err="1"/>
              <a:t>Tompson</a:t>
            </a:r>
            <a:r>
              <a:rPr lang="en-US" sz="2600" dirty="0"/>
              <a:t>, M. S. (2014). Real-Time Continuous Pose Recovery of Human Hands Using Convolutional Networks. </a:t>
            </a:r>
            <a:r>
              <a:rPr lang="en-US" sz="2600" i="1" dirty="0"/>
              <a:t>ACM Trans. Graph. 33, 5, Article 169 (August 2014)</a:t>
            </a:r>
            <a:r>
              <a:rPr lang="en-US" sz="2600" dirty="0"/>
              <a:t>, 10 pages. </a:t>
            </a:r>
          </a:p>
          <a:p>
            <a:r>
              <a:rPr lang="en-US" sz="2600" dirty="0"/>
              <a:t>Markus </a:t>
            </a:r>
            <a:r>
              <a:rPr lang="en-US" sz="2600" dirty="0" err="1"/>
              <a:t>Oberweger</a:t>
            </a:r>
            <a:r>
              <a:rPr lang="en-US" sz="2600" dirty="0"/>
              <a:t>, P. W. (2020). Generalized Feedback Loop for Joint Hand-Object Pose Estimation. </a:t>
            </a:r>
            <a:r>
              <a:rPr lang="en-US" sz="2600" i="1" dirty="0"/>
              <a:t>IEEE Trans. Pattern Anal. Mach. </a:t>
            </a:r>
            <a:r>
              <a:rPr lang="en-US" sz="2600" i="1" dirty="0" err="1"/>
              <a:t>Intell</a:t>
            </a:r>
            <a:r>
              <a:rPr lang="en-US" sz="2600" i="1" dirty="0"/>
              <a:t>. 42, 8 (Aug. 2020)</a:t>
            </a:r>
            <a:r>
              <a:rPr lang="en-US" sz="2600" dirty="0"/>
              <a:t>. </a:t>
            </a:r>
          </a:p>
          <a:p>
            <a:pPr marL="285750" lvl="1">
              <a:lnSpc>
                <a:spcPct val="150000"/>
              </a:lnSpc>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42</a:t>
            </a:fld>
            <a:endParaRPr lang="en-US" dirty="0"/>
          </a:p>
        </p:txBody>
      </p:sp>
      <p:pic>
        <p:nvPicPr>
          <p:cNvPr id="6" name="Picture 1" descr="C:\Users\lkgfd\Desktop\220px-COMSATS_new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649" y="481436"/>
            <a:ext cx="1316824" cy="11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66131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7885" y="435185"/>
            <a:ext cx="5315840" cy="1156224"/>
          </a:xfrm>
        </p:spPr>
        <p:txBody>
          <a:bodyPr>
            <a:normAutofit fontScale="90000"/>
          </a:bodyPr>
          <a:lstStyle/>
          <a:p>
            <a:pPr lvl="0"/>
            <a:r>
              <a:rPr lang="en-US" b="1" u="sng" dirty="0"/>
              <a:t>Tentative Project Schedule / Gantt Chart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43</a:t>
            </a:fld>
            <a:endParaRPr lang="en-US" dirty="0"/>
          </a:p>
        </p:txBody>
      </p:sp>
      <p:pic>
        <p:nvPicPr>
          <p:cNvPr id="6" name="Picture 1" descr="C:\Users\lkgfd\Desktop\220px-COMSATS_new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161" y="532951"/>
            <a:ext cx="1316824" cy="11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Content Placeholder 32">
            <a:extLst>
              <a:ext uri="{FF2B5EF4-FFF2-40B4-BE49-F238E27FC236}">
                <a16:creationId xmlns:a16="http://schemas.microsoft.com/office/drawing/2014/main" id="{B072D776-B567-4BE6-ABE7-25498D2129F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09550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3BCC-16BD-4C63-A811-AAAA79ABA297}"/>
              </a:ext>
            </a:extLst>
          </p:cNvPr>
          <p:cNvSpPr>
            <a:spLocks noGrp="1"/>
          </p:cNvSpPr>
          <p:nvPr>
            <p:ph type="title"/>
          </p:nvPr>
        </p:nvSpPr>
        <p:spPr>
          <a:xfrm>
            <a:off x="858282" y="476818"/>
            <a:ext cx="6699805" cy="5452495"/>
          </a:xfrm>
        </p:spPr>
        <p:txBody>
          <a:bodyPr>
            <a:normAutofit fontScale="90000"/>
          </a:bodyPr>
          <a:lstStyle/>
          <a:p>
            <a:pPr marL="571500" indent="-571500" algn="l">
              <a:buFont typeface="Arial" panose="020B0604020202020204" pitchFamily="34" charset="0"/>
              <a:buChar char="•"/>
            </a:pPr>
            <a:r>
              <a:rPr lang="en-US" dirty="0"/>
              <a:t>Literature Review </a:t>
            </a:r>
            <a:br>
              <a:rPr lang="en-US" dirty="0"/>
            </a:br>
            <a:r>
              <a:rPr lang="en-US" sz="2700" dirty="0"/>
              <a:t>Many recent works focused on Convolution Neural Networks (CNN) (Ge L, 2019) for the 3D hand pose estimation and achieved good performance results as large datasets are readily available.</a:t>
            </a:r>
            <a:br>
              <a:rPr lang="en-US" sz="2700" dirty="0"/>
            </a:br>
            <a:r>
              <a:rPr lang="en-US" sz="2700" dirty="0"/>
              <a:t>Many researchers used these methods that feed the depth images to 2D CNNs that produce 3D joints. This method is not effective to achieve the real-time level of latency, as 2D CNNs are not sufficient for 3D hand pose estimation due to the lack of spatial information in three dimensions</a:t>
            </a:r>
          </a:p>
        </p:txBody>
      </p:sp>
      <p:sp>
        <p:nvSpPr>
          <p:cNvPr id="4" name="Slide Number Placeholder 3">
            <a:extLst>
              <a:ext uri="{FF2B5EF4-FFF2-40B4-BE49-F238E27FC236}">
                <a16:creationId xmlns:a16="http://schemas.microsoft.com/office/drawing/2014/main" id="{E1A252FC-B32B-4740-BDF5-A79ECB42482C}"/>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726362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90448-EA5F-4A30-8110-FB4DA553F244}"/>
              </a:ext>
            </a:extLst>
          </p:cNvPr>
          <p:cNvSpPr>
            <a:spLocks noGrp="1"/>
          </p:cNvSpPr>
          <p:nvPr>
            <p:ph type="title"/>
          </p:nvPr>
        </p:nvSpPr>
        <p:spPr>
          <a:xfrm>
            <a:off x="1101170" y="628650"/>
            <a:ext cx="6699805" cy="6098633"/>
          </a:xfrm>
        </p:spPr>
        <p:txBody>
          <a:bodyPr>
            <a:noAutofit/>
          </a:bodyPr>
          <a:lstStyle/>
          <a:p>
            <a:pPr algn="l"/>
            <a:r>
              <a:rPr lang="en-US" sz="3200" b="1" dirty="0"/>
              <a:t>Existing 2D CNN methods:</a:t>
            </a:r>
            <a:br>
              <a:rPr lang="en-US" sz="3200" b="1" dirty="0"/>
            </a:br>
            <a:r>
              <a:rPr lang="en-US" sz="3200" b="1" dirty="0"/>
              <a:t> </a:t>
            </a:r>
            <a:r>
              <a:rPr lang="en-US" sz="2800" dirty="0"/>
              <a:t>Regression of 3D hand features using 2D convolutional neural network is a very active area of research. The work in (Jonathan </a:t>
            </a:r>
            <a:r>
              <a:rPr lang="en-US" sz="2800" dirty="0" err="1"/>
              <a:t>Tompson</a:t>
            </a:r>
            <a:r>
              <a:rPr lang="en-US" sz="2800" dirty="0"/>
              <a:t>, 2014) uses an neural network which estimates 2D location using direct and latent heat maps and 3D locations using vector representations. Images of hands are fed to the encoder-decoder network, which produces heat maps and features separately, which are then concatenated</a:t>
            </a:r>
            <a:br>
              <a:rPr lang="en-US" sz="2800" dirty="0"/>
            </a:br>
            <a:br>
              <a:rPr lang="en-US" sz="2800" dirty="0"/>
            </a:br>
            <a:endParaRPr lang="en-US" sz="2800" dirty="0"/>
          </a:p>
        </p:txBody>
      </p:sp>
      <p:sp>
        <p:nvSpPr>
          <p:cNvPr id="4" name="Slide Number Placeholder 3">
            <a:extLst>
              <a:ext uri="{FF2B5EF4-FFF2-40B4-BE49-F238E27FC236}">
                <a16:creationId xmlns:a16="http://schemas.microsoft.com/office/drawing/2014/main" id="{BA7745DA-F2A0-48C8-B508-E66786CCA384}"/>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587520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FEA34-D1FB-4F9F-8DD2-2E08A29ACA62}"/>
              </a:ext>
            </a:extLst>
          </p:cNvPr>
          <p:cNvSpPr>
            <a:spLocks noGrp="1"/>
          </p:cNvSpPr>
          <p:nvPr>
            <p:ph type="title"/>
          </p:nvPr>
        </p:nvSpPr>
        <p:spPr>
          <a:xfrm>
            <a:off x="982133" y="457201"/>
            <a:ext cx="7704667" cy="6023994"/>
          </a:xfrm>
        </p:spPr>
        <p:txBody>
          <a:bodyPr>
            <a:normAutofit fontScale="90000"/>
          </a:bodyPr>
          <a:lstStyle/>
          <a:p>
            <a:pPr algn="l"/>
            <a:r>
              <a:rPr lang="en-US" sz="2400" b="1" dirty="0"/>
              <a:t>Jonathan </a:t>
            </a:r>
            <a:r>
              <a:rPr lang="en-US" sz="2400" b="1" dirty="0" err="1"/>
              <a:t>Tompson</a:t>
            </a:r>
            <a:r>
              <a:rPr lang="en-US" sz="2400" b="1" dirty="0"/>
              <a:t>, M. S. (2014). Real-Time Continuous Pose Recovery of Human Hands Using Convolutional Networks. </a:t>
            </a:r>
            <a:r>
              <a:rPr lang="en-US" sz="2400" b="1" i="1" dirty="0"/>
              <a:t>ACM Trans. Graph. 33, 5, Article 169 (August 2014)</a:t>
            </a:r>
            <a:r>
              <a:rPr lang="en-US" sz="2400" b="1" dirty="0"/>
              <a:t>, 10 pages. </a:t>
            </a:r>
            <a:br>
              <a:rPr lang="en-US" sz="2400" dirty="0"/>
            </a:br>
            <a:r>
              <a:rPr lang="en-US" sz="2400" dirty="0"/>
              <a:t>1.Per pixel RDF ( Random Decision Forest) for segmentation from background.</a:t>
            </a:r>
            <a:br>
              <a:rPr lang="en-US" sz="2400" dirty="0"/>
            </a:br>
            <a:r>
              <a:rPr lang="en-US" sz="2400" dirty="0"/>
              <a:t>2.Poor segmentation as compared to deep Learning Encoder-Decoder available now days.</a:t>
            </a:r>
            <a:br>
              <a:rPr lang="en-US" sz="2400" dirty="0"/>
            </a:br>
            <a:r>
              <a:rPr lang="en-US" sz="2400" dirty="0"/>
              <a:t>3.Heat maps at output of neural network instead of 3d-joint locations</a:t>
            </a:r>
            <a:br>
              <a:rPr lang="en-US" sz="2400" dirty="0"/>
            </a:br>
            <a:r>
              <a:rPr lang="en-US" sz="2400" dirty="0"/>
              <a:t>4. Input Image with 1 dimension only . After cropping and up sampling region of interest loss of information around corners can be easily observed.</a:t>
            </a:r>
            <a:br>
              <a:rPr lang="en-US" sz="2700" dirty="0"/>
            </a:br>
            <a:br>
              <a:rPr lang="en-US" sz="4000" dirty="0"/>
            </a:br>
            <a:endParaRPr lang="en-US" dirty="0"/>
          </a:p>
        </p:txBody>
      </p:sp>
      <p:sp>
        <p:nvSpPr>
          <p:cNvPr id="3" name="Slide Number Placeholder 2">
            <a:extLst>
              <a:ext uri="{FF2B5EF4-FFF2-40B4-BE49-F238E27FC236}">
                <a16:creationId xmlns:a16="http://schemas.microsoft.com/office/drawing/2014/main" id="{EC022412-E3AC-443F-B11B-357F06C34887}"/>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686120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FD4D48-570F-4EBB-B9A1-1ABD75696432}"/>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6" name="Picture 5" descr="A picture containing toy, doll, table, bear&#10;&#10;Description automatically generated">
            <a:extLst>
              <a:ext uri="{FF2B5EF4-FFF2-40B4-BE49-F238E27FC236}">
                <a16:creationId xmlns:a16="http://schemas.microsoft.com/office/drawing/2014/main" id="{72707CDA-67EC-441F-872B-3CDB37254C31}"/>
              </a:ext>
            </a:extLst>
          </p:cNvPr>
          <p:cNvPicPr>
            <a:picLocks noChangeAspect="1"/>
          </p:cNvPicPr>
          <p:nvPr/>
        </p:nvPicPr>
        <p:blipFill>
          <a:blip r:embed="rId2"/>
          <a:stretch>
            <a:fillRect/>
          </a:stretch>
        </p:blipFill>
        <p:spPr>
          <a:xfrm>
            <a:off x="0" y="1"/>
            <a:ext cx="9144000" cy="6858000"/>
          </a:xfrm>
          <a:prstGeom prst="rect">
            <a:avLst/>
          </a:prstGeom>
        </p:spPr>
      </p:pic>
    </p:spTree>
    <p:extLst>
      <p:ext uri="{BB962C8B-B14F-4D97-AF65-F5344CB8AC3E}">
        <p14:creationId xmlns:p14="http://schemas.microsoft.com/office/powerpoint/2010/main" val="3928740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B6CEA-9F7F-445E-B589-7C15C0505F00}"/>
              </a:ext>
            </a:extLst>
          </p:cNvPr>
          <p:cNvSpPr>
            <a:spLocks noGrp="1"/>
          </p:cNvSpPr>
          <p:nvPr>
            <p:ph type="title"/>
          </p:nvPr>
        </p:nvSpPr>
        <p:spPr>
          <a:xfrm>
            <a:off x="982133" y="457201"/>
            <a:ext cx="7704667" cy="4943474"/>
          </a:xfrm>
        </p:spPr>
        <p:txBody>
          <a:bodyPr/>
          <a:lstStyle/>
          <a:p>
            <a:pPr algn="l"/>
            <a:r>
              <a:rPr lang="en-US" dirty="0"/>
              <a:t>Neural Network</a:t>
            </a:r>
            <a:br>
              <a:rPr lang="en-US" dirty="0"/>
            </a:br>
            <a:br>
              <a:rPr lang="en-US" dirty="0"/>
            </a:br>
            <a:br>
              <a:rPr lang="en-US" dirty="0"/>
            </a:br>
            <a:br>
              <a:rPr lang="en-US" dirty="0"/>
            </a:br>
            <a:br>
              <a:rPr lang="en-US" dirty="0"/>
            </a:br>
            <a:endParaRPr lang="en-US" dirty="0"/>
          </a:p>
        </p:txBody>
      </p:sp>
      <p:sp>
        <p:nvSpPr>
          <p:cNvPr id="3" name="Slide Number Placeholder 2">
            <a:extLst>
              <a:ext uri="{FF2B5EF4-FFF2-40B4-BE49-F238E27FC236}">
                <a16:creationId xmlns:a16="http://schemas.microsoft.com/office/drawing/2014/main" id="{B9C194E4-3F0D-446C-BA33-EE52715A098F}"/>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5" name="Picture 4" descr="Diagram&#10;&#10;Description automatically generated">
            <a:extLst>
              <a:ext uri="{FF2B5EF4-FFF2-40B4-BE49-F238E27FC236}">
                <a16:creationId xmlns:a16="http://schemas.microsoft.com/office/drawing/2014/main" id="{0EFA8685-A028-4723-8669-B75AA6D4A80E}"/>
              </a:ext>
            </a:extLst>
          </p:cNvPr>
          <p:cNvPicPr>
            <a:picLocks noChangeAspect="1"/>
          </p:cNvPicPr>
          <p:nvPr/>
        </p:nvPicPr>
        <p:blipFill>
          <a:blip r:embed="rId2"/>
          <a:stretch>
            <a:fillRect/>
          </a:stretch>
        </p:blipFill>
        <p:spPr>
          <a:xfrm>
            <a:off x="914400" y="1800225"/>
            <a:ext cx="7315200" cy="3600449"/>
          </a:xfrm>
          <a:prstGeom prst="rect">
            <a:avLst/>
          </a:prstGeom>
        </p:spPr>
      </p:pic>
    </p:spTree>
    <p:extLst>
      <p:ext uri="{BB962C8B-B14F-4D97-AF65-F5344CB8AC3E}">
        <p14:creationId xmlns:p14="http://schemas.microsoft.com/office/powerpoint/2010/main" val="2626969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4362</TotalTime>
  <Words>1522</Words>
  <Application>Microsoft Office PowerPoint</Application>
  <PresentationFormat>On-screen Show (4:3)</PresentationFormat>
  <Paragraphs>117</Paragraphs>
  <Slides>43</Slides>
  <Notes>1</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Parallax</vt:lpstr>
      <vt:lpstr>Hand Gesture-Based Actuation Using Computer Vision</vt:lpstr>
      <vt:lpstr>Agenda of Presentation</vt:lpstr>
      <vt:lpstr> James M. Rehg, T. K. (1994). Visual tracking of high DOF articulated structures: An application to human hand tracking. Eklundh JO. (eds) Computer Vision.  1. Geometric method  2. Non availability of Large Hand-pose datasets at that time. 3. More mathematical approaches were used rather then data driven approaches. 4.Limited number of state space i.e four states for finger, five for thumb. 5. 2 cameras for capturing feature measurement from their state model by input of state space.   </vt:lpstr>
      <vt:lpstr>A single link tracker is shown along with its detected boundary points. One slice through the image of a finger is also depicted. Peaks in the derivative give the edge locations.</vt:lpstr>
      <vt:lpstr>Literature Review  Many recent works focused on Convolution Neural Networks (CNN) (Ge L, 2019) for the 3D hand pose estimation and achieved good performance results as large datasets are readily available. Many researchers used these methods that feed the depth images to 2D CNNs that produce 3D joints. This method is not effective to achieve the real-time level of latency, as 2D CNNs are not sufficient for 3D hand pose estimation due to the lack of spatial information in three dimensions</vt:lpstr>
      <vt:lpstr>Existing 2D CNN methods:  Regression of 3D hand features using 2D convolutional neural network is a very active area of research. The work in (Jonathan Tompson, 2014) uses an neural network which estimates 2D location using direct and latent heat maps and 3D locations using vector representations. Images of hands are fed to the encoder-decoder network, which produces heat maps and features separately, which are then concatenated  </vt:lpstr>
      <vt:lpstr>Jonathan Tompson, M. S. (2014). Real-Time Continuous Pose Recovery of Human Hands Using Convolutional Networks. ACM Trans. Graph. 33, 5, Article 169 (August 2014), 10 pages.  1.Per pixel RDF ( Random Decision Forest) for segmentation from background. 2.Poor segmentation as compared to deep Learning Encoder-Decoder available now days. 3.Heat maps at output of neural network instead of 3d-joint locations 4. Input Image with 1 dimension only . After cropping and up sampling region of interest loss of information around corners can be easily observed.  </vt:lpstr>
      <vt:lpstr>PowerPoint Presentation</vt:lpstr>
      <vt:lpstr>Neural Network     </vt:lpstr>
      <vt:lpstr>Existing deep learning methods More recently, the AlexNet (Markus Oberweger, 2020) showed much better results, and deep learning is more and more involved as it produces accurate results and is simpler to implement. But for real time consideration it does not work due to its huge latency and demanding compute capability. Alexnet parameters : 61 Million</vt:lpstr>
      <vt:lpstr>  Alexnet </vt:lpstr>
      <vt:lpstr>Existing 3D CNN methods:  For real time applications 3D convolutional neural networks look more promising  (Ge L, 2019). Due to the nature of 3D CNNs to better represent 3D features, the network can be much simpler and smaller, thus resulting in reduced latency.</vt:lpstr>
      <vt:lpstr>Ge L, L. H. (2019). Real-Time 3D Hand Pose Estimation with 3D Convolutional Neural Networks. IEEE Trans Pattern Anal Mach Intell, 956-970.  1. Converts Depth Data into volumetric  Representation 2. Use Supervised and unsupervised methods 3. 3D CNN to capture more features along the 3rd dimension(depth) </vt:lpstr>
      <vt:lpstr>3D convolution vs 2D convolution 1. 3D CNN's are used when you want to extract features in 3rd Dimensions(DEPTH) 2. kernel movement is now 3-Dimensional causing a better capture of dependencies within the 3 dimensions 3. 3D convolution computationally more expensive but performs better on 3 dimensional data. </vt:lpstr>
      <vt:lpstr>2-dimensional convolution</vt:lpstr>
      <vt:lpstr>3-dimensional convolution</vt:lpstr>
      <vt:lpstr>3 D convolution is more computationally expensive then 2D convolution  </vt:lpstr>
      <vt:lpstr>But it will capture more depth features with less filters as compared to 2D CNN. </vt:lpstr>
      <vt:lpstr>Problem Statement 1.Increased accuracy is achieved at cost of more computation complexity.  2.Increase computation complexity may stop system from running at real runtime.  3. RGB images and 2D CNN are unable to exploit 3D spatial  information   </vt:lpstr>
      <vt:lpstr>Previous research </vt:lpstr>
      <vt:lpstr>Overview of research Ge.L 2019</vt:lpstr>
      <vt:lpstr>Model by (Ge.L 2019) </vt:lpstr>
      <vt:lpstr>Modification proposed by us:</vt:lpstr>
      <vt:lpstr>Benchmarking both models results Mean percentage error of each joint on hand. The error of both original shallow network (gray) and our modified network (black) representing the accuracy of 3D CNN approach. (T: Tip, R: Root, M: Middle)</vt:lpstr>
      <vt:lpstr>Dataset</vt:lpstr>
      <vt:lpstr>What are Hyperparameters ?</vt:lpstr>
      <vt:lpstr>Further Optimization by HPO</vt:lpstr>
      <vt:lpstr>Why not all combinations be tried ?</vt:lpstr>
      <vt:lpstr>Mathematical approximation  ( surrogate function )</vt:lpstr>
      <vt:lpstr>Surrogate Functions chosen by us:</vt:lpstr>
      <vt:lpstr>Parallel coordinate graph Shows parallel coordinate graph of Hyperparameter optimization of model producing 14, 3D coordinates from lower embedding</vt:lpstr>
      <vt:lpstr>Results HPO </vt:lpstr>
      <vt:lpstr>Curriculum Learning</vt:lpstr>
      <vt:lpstr>Classification strategy</vt:lpstr>
      <vt:lpstr>Project Description (Modules, Block Diagram etc.)</vt:lpstr>
      <vt:lpstr>Depth-Sensor 1.Kinect: Kinect (codenamed Project Natal during development) is a line of motion sensing input devices produced by Microsoft and first released in 2010. The technology includes a set of hardware originally developed by PrimeSense, incorporating RGB cameras, infrared  projectors and detectors that mapped depth through either structured light or time of flight calculations, and a microphone array </vt:lpstr>
      <vt:lpstr>Pre-processing: 1. Getting data from Kinect Infrared Sensor 2. Depth base filtering 3. Removing Noise ( filtering) 4. Converting Data into volumetric Representation. </vt:lpstr>
      <vt:lpstr>3D CNN: 1. Make optimizations in the 3D CNN Architecture in Ge L, L. H. (2019). 2. Benchmark our architecture and one purposed in Ge L, L. H. (2019).  </vt:lpstr>
      <vt:lpstr>API  1.Resolve Input from Kinect. 2. Build Project(DLL) files of the whole project. 3. Manage dependencies and compatibility on the system on which API is to be used. 4. Porotype the API and test it on different Hardware and Operating System configuration </vt:lpstr>
      <vt:lpstr>Project Description (Problem Statement, Block Diagram etc.)</vt:lpstr>
      <vt:lpstr>PowerPoint Presentation</vt:lpstr>
      <vt:lpstr>Bibliography</vt:lpstr>
      <vt:lpstr>Tentative Project Schedule / Gantt Chart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Airborne internet access solution for domestic flights of pakistan</dc:title>
  <dc:creator>ABDUL RAZZAQ</dc:creator>
  <cp:lastModifiedBy>ALI ARSLAN</cp:lastModifiedBy>
  <cp:revision>545</cp:revision>
  <dcterms:created xsi:type="dcterms:W3CDTF">2015-12-08T08:47:34Z</dcterms:created>
  <dcterms:modified xsi:type="dcterms:W3CDTF">2021-01-03T13:12:31Z</dcterms:modified>
</cp:coreProperties>
</file>