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77" r:id="rId4"/>
    <p:sldId id="259" r:id="rId5"/>
    <p:sldId id="278" r:id="rId6"/>
    <p:sldId id="260" r:id="rId7"/>
    <p:sldId id="293" r:id="rId8"/>
    <p:sldId id="294" r:id="rId9"/>
    <p:sldId id="292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87" r:id="rId18"/>
    <p:sldId id="289" r:id="rId19"/>
    <p:sldId id="288" r:id="rId20"/>
    <p:sldId id="290" r:id="rId21"/>
    <p:sldId id="291" r:id="rId22"/>
    <p:sldId id="280" r:id="rId23"/>
    <p:sldId id="283" r:id="rId24"/>
    <p:sldId id="285" r:id="rId25"/>
    <p:sldId id="286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E93271E-24AC-46B3-8B92-B8744C4ADB9F}">
          <p14:sldIdLst>
            <p14:sldId id="256"/>
          </p14:sldIdLst>
        </p14:section>
        <p14:section name="Concept of Design" id="{106D61DD-C86D-4A34-A266-A7F769104ED0}">
          <p14:sldIdLst>
            <p14:sldId id="277"/>
            <p14:sldId id="259"/>
            <p14:sldId id="278"/>
          </p14:sldIdLst>
        </p14:section>
        <p14:section name="Details of Design" id="{291520D0-83AB-4FCF-837F-77FDE97C0A26}">
          <p14:sldIdLst>
            <p14:sldId id="260"/>
            <p14:sldId id="293"/>
            <p14:sldId id="294"/>
            <p14:sldId id="292"/>
          </p14:sldIdLst>
        </p14:section>
        <p14:section name="Mechanism" id="{B268B48E-8B6B-47D4-A44C-8A174C768FF5}">
          <p14:sldIdLst>
            <p14:sldId id="268"/>
            <p14:sldId id="269"/>
            <p14:sldId id="270"/>
            <p14:sldId id="271"/>
            <p14:sldId id="272"/>
            <p14:sldId id="273"/>
            <p14:sldId id="276"/>
            <p14:sldId id="287"/>
            <p14:sldId id="289"/>
            <p14:sldId id="288"/>
            <p14:sldId id="290"/>
            <p14:sldId id="291"/>
          </p14:sldIdLst>
        </p14:section>
        <p14:section name="Advantages and Disadvantages" id="{EC86F2E2-4931-41ED-B5A9-A9D301975B7E}">
          <p14:sldIdLst>
            <p14:sldId id="280"/>
          </p14:sldIdLst>
        </p14:section>
        <p14:section name="Conclusion" id="{1B0AC99C-86F9-4CF2-B1AC-69324608B088}">
          <p14:sldIdLst>
            <p14:sldId id="283"/>
            <p14:sldId id="285"/>
            <p14:sldId id="286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GB" sz="1100" b="0" i="0" u="none" strike="noStrike" cap="all" baseline="0" dirty="0">
                <a:effectLst/>
              </a:rPr>
              <a:t>Source: :National Commission for Women and Census</a:t>
            </a:r>
            <a:endParaRPr lang="en-GB" sz="1100" dirty="0"/>
          </a:p>
        </c:rich>
      </c:tx>
      <c:layout>
        <c:manualLayout>
          <c:xMode val="edge"/>
          <c:yMode val="edge"/>
          <c:x val="0.30791111767297985"/>
          <c:y val="0.890825831055670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782117855565841"/>
          <c:y val="2.5315323629089407E-3"/>
          <c:w val="0.69419051239504892"/>
          <c:h val="0.93202060736171977"/>
        </c:manualLayout>
      </c:layout>
      <c:bar3DChart>
        <c:barDir val="col"/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Percentage of cultivators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1951</c:v>
                </c:pt>
                <c:pt idx="1">
                  <c:v>1961</c:v>
                </c:pt>
                <c:pt idx="2">
                  <c:v>1981</c:v>
                </c:pt>
                <c:pt idx="3">
                  <c:v>1991</c:v>
                </c:pt>
                <c:pt idx="4">
                  <c:v>2001</c:v>
                </c:pt>
                <c:pt idx="5">
                  <c:v>2011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49.9</c:v>
                </c:pt>
                <c:pt idx="1">
                  <c:v>52.8</c:v>
                </c:pt>
                <c:pt idx="2">
                  <c:v>37.799999999999997</c:v>
                </c:pt>
                <c:pt idx="3">
                  <c:v>35.200000000000003</c:v>
                </c:pt>
                <c:pt idx="4">
                  <c:v>31.7</c:v>
                </c:pt>
                <c:pt idx="5">
                  <c:v>24.6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46-4054-BADE-A132C076E63D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Cultivators (in million)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1951</c:v>
                </c:pt>
                <c:pt idx="1">
                  <c:v>1961</c:v>
                </c:pt>
                <c:pt idx="2">
                  <c:v>1981</c:v>
                </c:pt>
                <c:pt idx="3">
                  <c:v>1991</c:v>
                </c:pt>
                <c:pt idx="4">
                  <c:v>2001</c:v>
                </c:pt>
                <c:pt idx="5">
                  <c:v>2011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69.900000000000006</c:v>
                </c:pt>
                <c:pt idx="1">
                  <c:v>99.6</c:v>
                </c:pt>
                <c:pt idx="2">
                  <c:v>92.5</c:v>
                </c:pt>
                <c:pt idx="3">
                  <c:v>110.7</c:v>
                </c:pt>
                <c:pt idx="4">
                  <c:v>127.6</c:v>
                </c:pt>
                <c:pt idx="5">
                  <c:v>118.6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46-4054-BADE-A132C076E6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303812912"/>
        <c:axId val="303810952"/>
        <c:axId val="306504200"/>
      </c:bar3DChart>
      <c:valAx>
        <c:axId val="303810952"/>
        <c:scaling>
          <c:orientation val="minMax"/>
        </c:scaling>
        <c:delete val="1"/>
        <c:axPos val="r"/>
        <c:majorGridlines>
          <c:spPr>
            <a:ln w="9525">
              <a:solidFill>
                <a:schemeClr val="lt1">
                  <a:lumMod val="50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03812912"/>
        <c:crosses val="max"/>
        <c:crossBetween val="between"/>
      </c:valAx>
      <c:catAx>
        <c:axId val="30381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810952"/>
        <c:crosses val="autoZero"/>
        <c:auto val="1"/>
        <c:lblAlgn val="ctr"/>
        <c:lblOffset val="100"/>
        <c:noMultiLvlLbl val="0"/>
      </c:catAx>
      <c:serAx>
        <c:axId val="306504200"/>
        <c:scaling>
          <c:orientation val="minMax"/>
        </c:scaling>
        <c:delete val="1"/>
        <c:axPos val="b"/>
        <c:majorTickMark val="none"/>
        <c:minorTickMark val="none"/>
        <c:tickLblPos val="nextTo"/>
        <c:crossAx val="303810952"/>
        <c:crosses val="autoZero"/>
      </c:ser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489586924481547"/>
          <c:y val="7.4182512764521452E-2"/>
          <c:w val="0.67774960241782001"/>
          <c:h val="5.60034405517333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23FDA-87EC-46BA-9A92-25B92ED2E9E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256612-8B74-4F72-AEAB-A01C4216D954}">
      <dgm:prSet phldrT="[Text]"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</a:t>
          </a:r>
          <a:r>
            <a:rPr lang="en-US" dirty="0" err="1"/>
            <a:t>Seg</a:t>
          </a:r>
          <a:endParaRPr lang="en-US" dirty="0"/>
        </a:p>
      </dgm:t>
    </dgm:pt>
    <dgm:pt modelId="{014B5B87-B017-4890-8422-5A48AA9285A1}" type="parTrans" cxnId="{B18719D2-DC9A-42BF-BE5F-45B87B151F8E}">
      <dgm:prSet/>
      <dgm:spPr/>
      <dgm:t>
        <a:bodyPr/>
        <a:lstStyle/>
        <a:p>
          <a:endParaRPr lang="en-US"/>
        </a:p>
      </dgm:t>
    </dgm:pt>
    <dgm:pt modelId="{8B3DA10D-A988-4125-B719-BA462C0FBB0F}" type="sibTrans" cxnId="{B18719D2-DC9A-42BF-BE5F-45B87B151F8E}">
      <dgm:prSet/>
      <dgm:spPr/>
      <dgm:t>
        <a:bodyPr/>
        <a:lstStyle/>
        <a:p>
          <a:endParaRPr lang="en-US"/>
        </a:p>
      </dgm:t>
    </dgm:pt>
    <dgm:pt modelId="{632C2B57-C371-42D9-8B98-F43109D74039}">
      <dgm:prSet phldrT="[Text]"/>
      <dgm:spPr/>
      <dgm:t>
        <a:bodyPr/>
        <a:lstStyle/>
        <a:p>
          <a:r>
            <a:rPr lang="en-US" dirty="0"/>
            <a:t>Body</a:t>
          </a:r>
        </a:p>
      </dgm:t>
    </dgm:pt>
    <dgm:pt modelId="{08D73A8B-22B9-4318-A418-B1C415C5EB57}" type="parTrans" cxnId="{163B174F-4FA0-4F07-AD36-943AE75C7399}">
      <dgm:prSet/>
      <dgm:spPr/>
      <dgm:t>
        <a:bodyPr/>
        <a:lstStyle/>
        <a:p>
          <a:endParaRPr lang="en-US"/>
        </a:p>
      </dgm:t>
    </dgm:pt>
    <dgm:pt modelId="{9E59E96D-7DC7-4DDB-BF9E-4D5E21F3770D}" type="sibTrans" cxnId="{163B174F-4FA0-4F07-AD36-943AE75C7399}">
      <dgm:prSet/>
      <dgm:spPr/>
      <dgm:t>
        <a:bodyPr/>
        <a:lstStyle/>
        <a:p>
          <a:endParaRPr lang="en-US"/>
        </a:p>
      </dgm:t>
    </dgm:pt>
    <dgm:pt modelId="{7F2085EB-DFDA-43D4-B9F4-21A4FB37AA5B}">
      <dgm:prSet phldrT="[Text]"/>
      <dgm:spPr/>
      <dgm:t>
        <a:bodyPr/>
        <a:lstStyle/>
        <a:p>
          <a:r>
            <a:rPr lang="en-US" dirty="0"/>
            <a:t>Electronics Segment</a:t>
          </a:r>
        </a:p>
      </dgm:t>
    </dgm:pt>
    <dgm:pt modelId="{82AB3421-470B-4B3C-A2D9-35D51E16F672}" type="parTrans" cxnId="{7AD261F7-71BF-482D-8E0A-CE58E9A648ED}">
      <dgm:prSet/>
      <dgm:spPr/>
      <dgm:t>
        <a:bodyPr/>
        <a:lstStyle/>
        <a:p>
          <a:endParaRPr lang="en-US"/>
        </a:p>
      </dgm:t>
    </dgm:pt>
    <dgm:pt modelId="{B3FBE585-F63A-447F-AFBF-D651AB74B5BE}" type="sibTrans" cxnId="{7AD261F7-71BF-482D-8E0A-CE58E9A648ED}">
      <dgm:prSet/>
      <dgm:spPr/>
      <dgm:t>
        <a:bodyPr/>
        <a:lstStyle/>
        <a:p>
          <a:endParaRPr lang="en-US"/>
        </a:p>
      </dgm:t>
    </dgm:pt>
    <dgm:pt modelId="{986F2BE8-00ED-43BC-A621-9902A981D765}">
      <dgm:prSet phldrT="[Text]"/>
      <dgm:spPr/>
      <dgm:t>
        <a:bodyPr/>
        <a:lstStyle/>
        <a:p>
          <a:r>
            <a:rPr lang="en-US" dirty="0"/>
            <a:t>Fertilizer/Irrigation Segment</a:t>
          </a:r>
        </a:p>
      </dgm:t>
    </dgm:pt>
    <dgm:pt modelId="{D5DD0588-DE54-4B39-977B-5CA0BE33DCE1}" type="parTrans" cxnId="{1265F2D0-2BBB-42D8-88FA-026F8E8FBFA6}">
      <dgm:prSet/>
      <dgm:spPr/>
      <dgm:t>
        <a:bodyPr/>
        <a:lstStyle/>
        <a:p>
          <a:endParaRPr lang="en-US"/>
        </a:p>
      </dgm:t>
    </dgm:pt>
    <dgm:pt modelId="{E805613B-5C65-4107-9EB4-3137B12C3097}" type="sibTrans" cxnId="{1265F2D0-2BBB-42D8-88FA-026F8E8FBFA6}">
      <dgm:prSet/>
      <dgm:spPr/>
      <dgm:t>
        <a:bodyPr/>
        <a:lstStyle/>
        <a:p>
          <a:endParaRPr lang="en-US"/>
        </a:p>
      </dgm:t>
    </dgm:pt>
    <dgm:pt modelId="{305E1832-D72A-4426-8A74-508DA6307090}" type="pres">
      <dgm:prSet presAssocID="{4BA23FDA-87EC-46BA-9A92-25B92ED2E9E0}" presName="Name0" presStyleCnt="0">
        <dgm:presLayoutVars>
          <dgm:dir/>
          <dgm:resizeHandles val="exact"/>
        </dgm:presLayoutVars>
      </dgm:prSet>
      <dgm:spPr/>
    </dgm:pt>
    <dgm:pt modelId="{392FF5FE-403F-4B01-92F4-0DE394A1B91D}" type="pres">
      <dgm:prSet presAssocID="{44256612-8B74-4F72-AEAB-A01C4216D954}" presName="compNode" presStyleCnt="0"/>
      <dgm:spPr/>
    </dgm:pt>
    <dgm:pt modelId="{491538DB-5512-4D15-BDB4-7839C8E1CDFA}" type="pres">
      <dgm:prSet presAssocID="{44256612-8B74-4F72-AEAB-A01C4216D954}" presName="pictRect" presStyleLbl="node1" presStyleIdx="0" presStyleCnt="4" custScaleX="96986" custScaleY="109976" custLinFactNeighborX="-450" custLinFactNeighborY="78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D7014E3F-723E-4ACA-9F64-059213F1B691}" type="pres">
      <dgm:prSet presAssocID="{44256612-8B74-4F72-AEAB-A01C4216D954}" presName="textRect" presStyleLbl="revTx" presStyleIdx="0" presStyleCnt="4" custScaleX="71238" custScaleY="45736" custLinFactNeighborX="1348" custLinFactNeighborY="13328">
        <dgm:presLayoutVars>
          <dgm:bulletEnabled val="1"/>
        </dgm:presLayoutVars>
      </dgm:prSet>
      <dgm:spPr/>
    </dgm:pt>
    <dgm:pt modelId="{0C58FCD0-4EFA-4856-A91A-9B897DB6FEA1}" type="pres">
      <dgm:prSet presAssocID="{8B3DA10D-A988-4125-B719-BA462C0FBB0F}" presName="sibTrans" presStyleLbl="sibTrans2D1" presStyleIdx="0" presStyleCnt="0"/>
      <dgm:spPr/>
    </dgm:pt>
    <dgm:pt modelId="{EB6A22C4-29A1-420C-8A22-995E602DB21A}" type="pres">
      <dgm:prSet presAssocID="{632C2B57-C371-42D9-8B98-F43109D74039}" presName="compNode" presStyleCnt="0"/>
      <dgm:spPr/>
    </dgm:pt>
    <dgm:pt modelId="{84AE5277-1834-4E9C-98A8-0501EE928284}" type="pres">
      <dgm:prSet presAssocID="{632C2B57-C371-42D9-8B98-F43109D74039}" presName="pictRect" presStyleLbl="node1" presStyleIdx="1" presStyleCnt="4" custScaleX="106702" custScaleY="113174" custLinFactNeighborY="782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7CDA07F3-C7BF-4D91-A6D5-BDC25824BCE8}" type="pres">
      <dgm:prSet presAssocID="{632C2B57-C371-42D9-8B98-F43109D74039}" presName="textRect" presStyleLbl="revTx" presStyleIdx="1" presStyleCnt="4" custScaleX="70672" custScaleY="54528" custLinFactNeighborX="899" custLinFactNeighborY="20598">
        <dgm:presLayoutVars>
          <dgm:bulletEnabled val="1"/>
        </dgm:presLayoutVars>
      </dgm:prSet>
      <dgm:spPr/>
    </dgm:pt>
    <dgm:pt modelId="{9A676486-6917-4D0D-91A8-404E0158B5C4}" type="pres">
      <dgm:prSet presAssocID="{9E59E96D-7DC7-4DDB-BF9E-4D5E21F3770D}" presName="sibTrans" presStyleLbl="sibTrans2D1" presStyleIdx="0" presStyleCnt="0"/>
      <dgm:spPr/>
    </dgm:pt>
    <dgm:pt modelId="{76481009-3698-4A3C-A476-EFBC35AEC283}" type="pres">
      <dgm:prSet presAssocID="{7F2085EB-DFDA-43D4-B9F4-21A4FB37AA5B}" presName="compNode" presStyleCnt="0"/>
      <dgm:spPr/>
    </dgm:pt>
    <dgm:pt modelId="{74788525-D685-495A-ABBC-12EDEB4F6326}" type="pres">
      <dgm:prSet presAssocID="{7F2085EB-DFDA-43D4-B9F4-21A4FB37AA5B}" presName="pictRect" presStyleLbl="node1" presStyleIdx="2" presStyleCnt="4" custScaleX="106295" custScaleY="113073" custLinFactNeighborX="449" custLinFactNeighborY="717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2DEF7D1B-9A1D-424D-86AC-D1D87D40132D}" type="pres">
      <dgm:prSet presAssocID="{7F2085EB-DFDA-43D4-B9F4-21A4FB37AA5B}" presName="textRect" presStyleLbl="revTx" presStyleIdx="2" presStyleCnt="4" custScaleX="72706" custScaleY="49660" custLinFactNeighborY="12116">
        <dgm:presLayoutVars>
          <dgm:bulletEnabled val="1"/>
        </dgm:presLayoutVars>
      </dgm:prSet>
      <dgm:spPr/>
    </dgm:pt>
    <dgm:pt modelId="{35F36A1F-8CB7-4081-BD50-003DBF96FAE8}" type="pres">
      <dgm:prSet presAssocID="{B3FBE585-F63A-447F-AFBF-D651AB74B5BE}" presName="sibTrans" presStyleLbl="sibTrans2D1" presStyleIdx="0" presStyleCnt="0"/>
      <dgm:spPr/>
    </dgm:pt>
    <dgm:pt modelId="{8A28A77B-AB29-45B6-B47F-F24DA6082814}" type="pres">
      <dgm:prSet presAssocID="{986F2BE8-00ED-43BC-A621-9902A981D765}" presName="compNode" presStyleCnt="0"/>
      <dgm:spPr/>
    </dgm:pt>
    <dgm:pt modelId="{B355AAD2-19FD-476B-B822-BBC4F3BEA731}" type="pres">
      <dgm:prSet presAssocID="{986F2BE8-00ED-43BC-A621-9902A981D765}" presName="pictRect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A02FE80F-CE7D-4D35-AA67-1ACE5FF7913F}" type="pres">
      <dgm:prSet presAssocID="{986F2BE8-00ED-43BC-A621-9902A981D765}" presName="textRect" presStyleLbl="revTx" presStyleIdx="3" presStyleCnt="4" custScaleX="85329" custScaleY="46464" custLinFactNeighborY="26689">
        <dgm:presLayoutVars>
          <dgm:bulletEnabled val="1"/>
        </dgm:presLayoutVars>
      </dgm:prSet>
      <dgm:spPr/>
    </dgm:pt>
  </dgm:ptLst>
  <dgm:cxnLst>
    <dgm:cxn modelId="{7EA6718D-C1F3-4F65-9133-CF2CF1DF33B0}" type="presOf" srcId="{8B3DA10D-A988-4125-B719-BA462C0FBB0F}" destId="{0C58FCD0-4EFA-4856-A91A-9B897DB6FEA1}" srcOrd="0" destOrd="0" presId="urn:microsoft.com/office/officeart/2005/8/layout/pList1"/>
    <dgm:cxn modelId="{7AD261F7-71BF-482D-8E0A-CE58E9A648ED}" srcId="{4BA23FDA-87EC-46BA-9A92-25B92ED2E9E0}" destId="{7F2085EB-DFDA-43D4-B9F4-21A4FB37AA5B}" srcOrd="2" destOrd="0" parTransId="{82AB3421-470B-4B3C-A2D9-35D51E16F672}" sibTransId="{B3FBE585-F63A-447F-AFBF-D651AB74B5BE}"/>
    <dgm:cxn modelId="{132BB9E3-5693-4647-B914-9E94068B7BEF}" type="presOf" srcId="{9E59E96D-7DC7-4DDB-BF9E-4D5E21F3770D}" destId="{9A676486-6917-4D0D-91A8-404E0158B5C4}" srcOrd="0" destOrd="0" presId="urn:microsoft.com/office/officeart/2005/8/layout/pList1"/>
    <dgm:cxn modelId="{163B174F-4FA0-4F07-AD36-943AE75C7399}" srcId="{4BA23FDA-87EC-46BA-9A92-25B92ED2E9E0}" destId="{632C2B57-C371-42D9-8B98-F43109D74039}" srcOrd="1" destOrd="0" parTransId="{08D73A8B-22B9-4318-A418-B1C415C5EB57}" sibTransId="{9E59E96D-7DC7-4DDB-BF9E-4D5E21F3770D}"/>
    <dgm:cxn modelId="{5EA6CED1-B996-4B95-9D86-75F1D1C9F9D4}" type="presOf" srcId="{44256612-8B74-4F72-AEAB-A01C4216D954}" destId="{D7014E3F-723E-4ACA-9F64-059213F1B691}" srcOrd="0" destOrd="0" presId="urn:microsoft.com/office/officeart/2005/8/layout/pList1"/>
    <dgm:cxn modelId="{B18719D2-DC9A-42BF-BE5F-45B87B151F8E}" srcId="{4BA23FDA-87EC-46BA-9A92-25B92ED2E9E0}" destId="{44256612-8B74-4F72-AEAB-A01C4216D954}" srcOrd="0" destOrd="0" parTransId="{014B5B87-B017-4890-8422-5A48AA9285A1}" sibTransId="{8B3DA10D-A988-4125-B719-BA462C0FBB0F}"/>
    <dgm:cxn modelId="{D07F2BBE-80A7-4D9E-A611-E48670D626F3}" type="presOf" srcId="{986F2BE8-00ED-43BC-A621-9902A981D765}" destId="{A02FE80F-CE7D-4D35-AA67-1ACE5FF7913F}" srcOrd="0" destOrd="0" presId="urn:microsoft.com/office/officeart/2005/8/layout/pList1"/>
    <dgm:cxn modelId="{B60F6096-F9C0-4A83-86CB-0CA0186990EE}" type="presOf" srcId="{7F2085EB-DFDA-43D4-B9F4-21A4FB37AA5B}" destId="{2DEF7D1B-9A1D-424D-86AC-D1D87D40132D}" srcOrd="0" destOrd="0" presId="urn:microsoft.com/office/officeart/2005/8/layout/pList1"/>
    <dgm:cxn modelId="{1265F2D0-2BBB-42D8-88FA-026F8E8FBFA6}" srcId="{4BA23FDA-87EC-46BA-9A92-25B92ED2E9E0}" destId="{986F2BE8-00ED-43BC-A621-9902A981D765}" srcOrd="3" destOrd="0" parTransId="{D5DD0588-DE54-4B39-977B-5CA0BE33DCE1}" sibTransId="{E805613B-5C65-4107-9EB4-3137B12C3097}"/>
    <dgm:cxn modelId="{E729BECE-085E-43A6-AFD3-28ED49A8523E}" type="presOf" srcId="{B3FBE585-F63A-447F-AFBF-D651AB74B5BE}" destId="{35F36A1F-8CB7-4081-BD50-003DBF96FAE8}" srcOrd="0" destOrd="0" presId="urn:microsoft.com/office/officeart/2005/8/layout/pList1"/>
    <dgm:cxn modelId="{E40171E7-60EA-4580-A6C7-7DC1855E1F2F}" type="presOf" srcId="{632C2B57-C371-42D9-8B98-F43109D74039}" destId="{7CDA07F3-C7BF-4D91-A6D5-BDC25824BCE8}" srcOrd="0" destOrd="0" presId="urn:microsoft.com/office/officeart/2005/8/layout/pList1"/>
    <dgm:cxn modelId="{653564E6-B514-4EF9-8C63-16F428677A35}" type="presOf" srcId="{4BA23FDA-87EC-46BA-9A92-25B92ED2E9E0}" destId="{305E1832-D72A-4426-8A74-508DA6307090}" srcOrd="0" destOrd="0" presId="urn:microsoft.com/office/officeart/2005/8/layout/pList1"/>
    <dgm:cxn modelId="{5438C955-247E-4186-8536-9C188AD034ED}" type="presParOf" srcId="{305E1832-D72A-4426-8A74-508DA6307090}" destId="{392FF5FE-403F-4B01-92F4-0DE394A1B91D}" srcOrd="0" destOrd="0" presId="urn:microsoft.com/office/officeart/2005/8/layout/pList1"/>
    <dgm:cxn modelId="{1FCBA5EC-1EF7-441F-899C-D206EE227091}" type="presParOf" srcId="{392FF5FE-403F-4B01-92F4-0DE394A1B91D}" destId="{491538DB-5512-4D15-BDB4-7839C8E1CDFA}" srcOrd="0" destOrd="0" presId="urn:microsoft.com/office/officeart/2005/8/layout/pList1"/>
    <dgm:cxn modelId="{61675AC2-510D-40DB-9A3E-CB1722600C41}" type="presParOf" srcId="{392FF5FE-403F-4B01-92F4-0DE394A1B91D}" destId="{D7014E3F-723E-4ACA-9F64-059213F1B691}" srcOrd="1" destOrd="0" presId="urn:microsoft.com/office/officeart/2005/8/layout/pList1"/>
    <dgm:cxn modelId="{0D35EEC4-3BC1-45B9-8426-8111C69ECEB3}" type="presParOf" srcId="{305E1832-D72A-4426-8A74-508DA6307090}" destId="{0C58FCD0-4EFA-4856-A91A-9B897DB6FEA1}" srcOrd="1" destOrd="0" presId="urn:microsoft.com/office/officeart/2005/8/layout/pList1"/>
    <dgm:cxn modelId="{D2323499-7A45-4D94-B684-54B1D8EA7BEF}" type="presParOf" srcId="{305E1832-D72A-4426-8A74-508DA6307090}" destId="{EB6A22C4-29A1-420C-8A22-995E602DB21A}" srcOrd="2" destOrd="0" presId="urn:microsoft.com/office/officeart/2005/8/layout/pList1"/>
    <dgm:cxn modelId="{0125C6A2-795B-4018-8225-DFF4678A7686}" type="presParOf" srcId="{EB6A22C4-29A1-420C-8A22-995E602DB21A}" destId="{84AE5277-1834-4E9C-98A8-0501EE928284}" srcOrd="0" destOrd="0" presId="urn:microsoft.com/office/officeart/2005/8/layout/pList1"/>
    <dgm:cxn modelId="{B37DE5CB-6A3E-4342-803A-60556CF08209}" type="presParOf" srcId="{EB6A22C4-29A1-420C-8A22-995E602DB21A}" destId="{7CDA07F3-C7BF-4D91-A6D5-BDC25824BCE8}" srcOrd="1" destOrd="0" presId="urn:microsoft.com/office/officeart/2005/8/layout/pList1"/>
    <dgm:cxn modelId="{82F31605-58B6-4120-806B-E9D8ABA99206}" type="presParOf" srcId="{305E1832-D72A-4426-8A74-508DA6307090}" destId="{9A676486-6917-4D0D-91A8-404E0158B5C4}" srcOrd="3" destOrd="0" presId="urn:microsoft.com/office/officeart/2005/8/layout/pList1"/>
    <dgm:cxn modelId="{755AB5BB-52FA-47E4-909C-E9C382B463E1}" type="presParOf" srcId="{305E1832-D72A-4426-8A74-508DA6307090}" destId="{76481009-3698-4A3C-A476-EFBC35AEC283}" srcOrd="4" destOrd="0" presId="urn:microsoft.com/office/officeart/2005/8/layout/pList1"/>
    <dgm:cxn modelId="{34BFDBB1-0C72-41F4-983E-D645F7CFC1BC}" type="presParOf" srcId="{76481009-3698-4A3C-A476-EFBC35AEC283}" destId="{74788525-D685-495A-ABBC-12EDEB4F6326}" srcOrd="0" destOrd="0" presId="urn:microsoft.com/office/officeart/2005/8/layout/pList1"/>
    <dgm:cxn modelId="{4129075A-CAC7-40C1-8AAA-F316DA66CC0F}" type="presParOf" srcId="{76481009-3698-4A3C-A476-EFBC35AEC283}" destId="{2DEF7D1B-9A1D-424D-86AC-D1D87D40132D}" srcOrd="1" destOrd="0" presId="urn:microsoft.com/office/officeart/2005/8/layout/pList1"/>
    <dgm:cxn modelId="{6903CCDF-3348-4086-9038-C03356E0CCFD}" type="presParOf" srcId="{305E1832-D72A-4426-8A74-508DA6307090}" destId="{35F36A1F-8CB7-4081-BD50-003DBF96FAE8}" srcOrd="5" destOrd="0" presId="urn:microsoft.com/office/officeart/2005/8/layout/pList1"/>
    <dgm:cxn modelId="{830060DC-8C52-4B8B-821A-5DB9AD21F28C}" type="presParOf" srcId="{305E1832-D72A-4426-8A74-508DA6307090}" destId="{8A28A77B-AB29-45B6-B47F-F24DA6082814}" srcOrd="6" destOrd="0" presId="urn:microsoft.com/office/officeart/2005/8/layout/pList1"/>
    <dgm:cxn modelId="{B9D94F9D-DF1A-40DF-BCB9-1FE12EA3EC9B}" type="presParOf" srcId="{8A28A77B-AB29-45B6-B47F-F24DA6082814}" destId="{B355AAD2-19FD-476B-B822-BBC4F3BEA731}" srcOrd="0" destOrd="0" presId="urn:microsoft.com/office/officeart/2005/8/layout/pList1"/>
    <dgm:cxn modelId="{336139CE-B9E5-4927-B433-BDF2F7287175}" type="presParOf" srcId="{8A28A77B-AB29-45B6-B47F-F24DA6082814}" destId="{A02FE80F-CE7D-4D35-AA67-1ACE5FF7913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ABFE7-B9F7-4962-ACED-75AF2429761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54EB6-6FA2-48E0-8839-7D916A2CF7DF}">
      <dgm:prSet phldrT="[Text]"/>
      <dgm:spPr/>
      <dgm:t>
        <a:bodyPr/>
        <a:lstStyle/>
        <a:p>
          <a:r>
            <a:rPr lang="en-US" dirty="0"/>
            <a:t>Battery Segment</a:t>
          </a:r>
        </a:p>
      </dgm:t>
    </dgm:pt>
    <dgm:pt modelId="{841CE68B-EEB1-41C6-98AE-B25CA7AE9886}" type="parTrans" cxnId="{A19DAB99-145F-4C9C-BE54-ADE45CF8DFE8}">
      <dgm:prSet/>
      <dgm:spPr/>
      <dgm:t>
        <a:bodyPr/>
        <a:lstStyle/>
        <a:p>
          <a:endParaRPr lang="en-US"/>
        </a:p>
      </dgm:t>
    </dgm:pt>
    <dgm:pt modelId="{F71682E8-BB6B-485D-805A-FA9E7EA79F6F}" type="sibTrans" cxnId="{A19DAB99-145F-4C9C-BE54-ADE45CF8DFE8}">
      <dgm:prSet/>
      <dgm:spPr/>
      <dgm:t>
        <a:bodyPr/>
        <a:lstStyle/>
        <a:p>
          <a:endParaRPr lang="en-US"/>
        </a:p>
      </dgm:t>
    </dgm:pt>
    <dgm:pt modelId="{F35DCEBB-7591-4940-9EC4-D124E9A74FD3}">
      <dgm:prSet phldrT="[Text]"/>
      <dgm:spPr/>
      <dgm:t>
        <a:bodyPr/>
        <a:lstStyle/>
        <a:p>
          <a:r>
            <a:rPr lang="en-US" dirty="0"/>
            <a:t>Drive</a:t>
          </a:r>
        </a:p>
      </dgm:t>
    </dgm:pt>
    <dgm:pt modelId="{62DA5640-D227-4517-8B2D-1072AD722EB1}" type="parTrans" cxnId="{25E1B0AB-DADD-403C-B4CB-CA3260891097}">
      <dgm:prSet/>
      <dgm:spPr/>
      <dgm:t>
        <a:bodyPr/>
        <a:lstStyle/>
        <a:p>
          <a:endParaRPr lang="en-US"/>
        </a:p>
      </dgm:t>
    </dgm:pt>
    <dgm:pt modelId="{58EF6D4F-EE88-4AA0-A8F9-36510A6E96C7}" type="sibTrans" cxnId="{25E1B0AB-DADD-403C-B4CB-CA3260891097}">
      <dgm:prSet/>
      <dgm:spPr/>
      <dgm:t>
        <a:bodyPr/>
        <a:lstStyle/>
        <a:p>
          <a:endParaRPr lang="en-US"/>
        </a:p>
      </dgm:t>
    </dgm:pt>
    <dgm:pt modelId="{C768F206-A458-4AC7-B236-22B7746F85C2}">
      <dgm:prSet phldrT="[Text]"/>
      <dgm:spPr/>
      <dgm:t>
        <a:bodyPr/>
        <a:lstStyle/>
        <a:p>
          <a:r>
            <a:rPr lang="en-US" dirty="0"/>
            <a:t>Bellows</a:t>
          </a:r>
        </a:p>
      </dgm:t>
    </dgm:pt>
    <dgm:pt modelId="{1A7F1D67-6598-403E-985A-E60876C0F17E}" type="parTrans" cxnId="{68CD8DDC-B4E5-46B3-B85C-DBB082AC2F32}">
      <dgm:prSet/>
      <dgm:spPr/>
      <dgm:t>
        <a:bodyPr/>
        <a:lstStyle/>
        <a:p>
          <a:endParaRPr lang="en-US"/>
        </a:p>
      </dgm:t>
    </dgm:pt>
    <dgm:pt modelId="{5DC67B43-061F-4AFC-81BA-C86334C1AAAE}" type="sibTrans" cxnId="{68CD8DDC-B4E5-46B3-B85C-DBB082AC2F32}">
      <dgm:prSet/>
      <dgm:spPr/>
      <dgm:t>
        <a:bodyPr/>
        <a:lstStyle/>
        <a:p>
          <a:endParaRPr lang="en-US"/>
        </a:p>
      </dgm:t>
    </dgm:pt>
    <dgm:pt modelId="{23A8935E-F13E-41C5-AA52-17A8BEF00233}">
      <dgm:prSet phldrT="[Text]"/>
      <dgm:spPr/>
      <dgm:t>
        <a:bodyPr/>
        <a:lstStyle/>
        <a:p>
          <a:r>
            <a:rPr lang="en-US" dirty="0"/>
            <a:t>Electronic Connector</a:t>
          </a:r>
        </a:p>
      </dgm:t>
    </dgm:pt>
    <dgm:pt modelId="{69E00134-0BDB-4727-802C-5AAB806EF614}" type="parTrans" cxnId="{8BA5A8D5-65EF-4603-8B38-ED70A93B2BA0}">
      <dgm:prSet/>
      <dgm:spPr/>
      <dgm:t>
        <a:bodyPr/>
        <a:lstStyle/>
        <a:p>
          <a:endParaRPr lang="en-US"/>
        </a:p>
      </dgm:t>
    </dgm:pt>
    <dgm:pt modelId="{596FBA9D-E78D-420F-A4EF-20E0E636594B}" type="sibTrans" cxnId="{8BA5A8D5-65EF-4603-8B38-ED70A93B2BA0}">
      <dgm:prSet/>
      <dgm:spPr/>
      <dgm:t>
        <a:bodyPr/>
        <a:lstStyle/>
        <a:p>
          <a:endParaRPr lang="en-US"/>
        </a:p>
      </dgm:t>
    </dgm:pt>
    <dgm:pt modelId="{58D0A2D4-2AA4-4B78-808B-3DAACCCF6824}" type="pres">
      <dgm:prSet presAssocID="{351ABFE7-B9F7-4962-ACED-75AF24297613}" presName="Name0" presStyleCnt="0">
        <dgm:presLayoutVars>
          <dgm:dir/>
          <dgm:resizeHandles val="exact"/>
        </dgm:presLayoutVars>
      </dgm:prSet>
      <dgm:spPr/>
    </dgm:pt>
    <dgm:pt modelId="{9F719840-F9A3-4024-859D-186C62DB2D5B}" type="pres">
      <dgm:prSet presAssocID="{2A354EB6-6FA2-48E0-8839-7D916A2CF7DF}" presName="compNode" presStyleCnt="0"/>
      <dgm:spPr/>
    </dgm:pt>
    <dgm:pt modelId="{4B7A7844-C41E-4107-95C7-280B74A075D1}" type="pres">
      <dgm:prSet presAssocID="{2A354EB6-6FA2-48E0-8839-7D916A2CF7DF}" presName="pictRect" presStyleLbl="node1" presStyleIdx="0" presStyleCnt="4" custScaleX="88708" custScaleY="100261" custLinFactNeighborX="-16010" custLinFactNeighborY="182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7797041-0181-4BC8-87CF-F09CFE10D0B9}" type="pres">
      <dgm:prSet presAssocID="{2A354EB6-6FA2-48E0-8839-7D916A2CF7DF}" presName="textRect" presStyleLbl="revTx" presStyleIdx="0" presStyleCnt="4" custScaleX="88634" custScaleY="50975" custLinFactNeighborX="-13290" custLinFactNeighborY="27935">
        <dgm:presLayoutVars>
          <dgm:bulletEnabled val="1"/>
        </dgm:presLayoutVars>
      </dgm:prSet>
      <dgm:spPr/>
    </dgm:pt>
    <dgm:pt modelId="{596B7D50-32C4-4E68-B0E7-52C9E4212997}" type="pres">
      <dgm:prSet presAssocID="{F71682E8-BB6B-485D-805A-FA9E7EA79F6F}" presName="sibTrans" presStyleLbl="sibTrans2D1" presStyleIdx="0" presStyleCnt="0"/>
      <dgm:spPr/>
    </dgm:pt>
    <dgm:pt modelId="{E86EDFA5-F53F-4541-B670-76A8AACA4070}" type="pres">
      <dgm:prSet presAssocID="{F35DCEBB-7591-4940-9EC4-D124E9A74FD3}" presName="compNode" presStyleCnt="0"/>
      <dgm:spPr/>
    </dgm:pt>
    <dgm:pt modelId="{85464B42-8537-4B9A-BC78-04B76E3A52E5}" type="pres">
      <dgm:prSet presAssocID="{F35DCEBB-7591-4940-9EC4-D124E9A74FD3}" presName="pictRect" presStyleLbl="node1" presStyleIdx="1" presStyleCnt="4" custScaleX="105476" custScaleY="105973" custLinFactNeighborX="-1313" custLinFactNeighborY="1622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0832007-CD3D-4AF6-84E8-8F5479E09694}" type="pres">
      <dgm:prSet presAssocID="{F35DCEBB-7591-4940-9EC4-D124E9A74FD3}" presName="textRect" presStyleLbl="revTx" presStyleIdx="1" presStyleCnt="4" custScaleX="80458" custScaleY="48044">
        <dgm:presLayoutVars>
          <dgm:bulletEnabled val="1"/>
        </dgm:presLayoutVars>
      </dgm:prSet>
      <dgm:spPr/>
    </dgm:pt>
    <dgm:pt modelId="{E0B2DFA3-A89C-4353-AB53-93CCE979A79B}" type="pres">
      <dgm:prSet presAssocID="{58EF6D4F-EE88-4AA0-A8F9-36510A6E96C7}" presName="sibTrans" presStyleLbl="sibTrans2D1" presStyleIdx="0" presStyleCnt="0"/>
      <dgm:spPr/>
    </dgm:pt>
    <dgm:pt modelId="{5A6DBCAA-0033-42F9-B353-05C87B8EE6AD}" type="pres">
      <dgm:prSet presAssocID="{C768F206-A458-4AC7-B236-22B7746F85C2}" presName="compNode" presStyleCnt="0"/>
      <dgm:spPr/>
    </dgm:pt>
    <dgm:pt modelId="{CC01023C-C74B-4A37-82A6-896101BD6730}" type="pres">
      <dgm:prSet presAssocID="{C768F206-A458-4AC7-B236-22B7746F85C2}" presName="pictRect" presStyleLbl="node1" presStyleIdx="2" presStyleCnt="4" custLinFactNeighborX="4769" custLinFactNeighborY="1950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DEF33FEC-2E02-4704-A39C-BC59A7DE6580}" type="pres">
      <dgm:prSet presAssocID="{C768F206-A458-4AC7-B236-22B7746F85C2}" presName="textRect" presStyleLbl="revTx" presStyleIdx="2" presStyleCnt="4" custScaleX="75608" custScaleY="43284">
        <dgm:presLayoutVars>
          <dgm:bulletEnabled val="1"/>
        </dgm:presLayoutVars>
      </dgm:prSet>
      <dgm:spPr/>
    </dgm:pt>
    <dgm:pt modelId="{DC3B6685-5D3A-462C-897E-22C134022CBD}" type="pres">
      <dgm:prSet presAssocID="{5DC67B43-061F-4AFC-81BA-C86334C1AAAE}" presName="sibTrans" presStyleLbl="sibTrans2D1" presStyleIdx="0" presStyleCnt="0"/>
      <dgm:spPr/>
    </dgm:pt>
    <dgm:pt modelId="{3DEB4188-33E2-4CA1-9C60-3AE33D1B2A89}" type="pres">
      <dgm:prSet presAssocID="{23A8935E-F13E-41C5-AA52-17A8BEF00233}" presName="compNode" presStyleCnt="0"/>
      <dgm:spPr/>
    </dgm:pt>
    <dgm:pt modelId="{3B26AD00-199A-408D-8456-4CC3D7835999}" type="pres">
      <dgm:prSet presAssocID="{23A8935E-F13E-41C5-AA52-17A8BEF00233}" presName="pictRect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DF16187-3F83-42D2-948E-A4F7F2A96FBF}" type="pres">
      <dgm:prSet presAssocID="{23A8935E-F13E-41C5-AA52-17A8BEF00233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CE1A63C3-1090-40D2-892A-8564B6235544}" type="presOf" srcId="{C768F206-A458-4AC7-B236-22B7746F85C2}" destId="{DEF33FEC-2E02-4704-A39C-BC59A7DE6580}" srcOrd="0" destOrd="0" presId="urn:microsoft.com/office/officeart/2005/8/layout/pList1"/>
    <dgm:cxn modelId="{F3A58BBE-43E5-49AA-A0AC-2FB09A7F87B0}" type="presOf" srcId="{58EF6D4F-EE88-4AA0-A8F9-36510A6E96C7}" destId="{E0B2DFA3-A89C-4353-AB53-93CCE979A79B}" srcOrd="0" destOrd="0" presId="urn:microsoft.com/office/officeart/2005/8/layout/pList1"/>
    <dgm:cxn modelId="{A68DFF4A-2B14-418C-A2AC-382CDED821FD}" type="presOf" srcId="{351ABFE7-B9F7-4962-ACED-75AF24297613}" destId="{58D0A2D4-2AA4-4B78-808B-3DAACCCF6824}" srcOrd="0" destOrd="0" presId="urn:microsoft.com/office/officeart/2005/8/layout/pList1"/>
    <dgm:cxn modelId="{4F2737F7-FF08-43EE-BAE3-2D96ABB6B23B}" type="presOf" srcId="{23A8935E-F13E-41C5-AA52-17A8BEF00233}" destId="{6DF16187-3F83-42D2-948E-A4F7F2A96FBF}" srcOrd="0" destOrd="0" presId="urn:microsoft.com/office/officeart/2005/8/layout/pList1"/>
    <dgm:cxn modelId="{2589A600-2629-443B-8A29-82CB90D4C4AE}" type="presOf" srcId="{F71682E8-BB6B-485D-805A-FA9E7EA79F6F}" destId="{596B7D50-32C4-4E68-B0E7-52C9E4212997}" srcOrd="0" destOrd="0" presId="urn:microsoft.com/office/officeart/2005/8/layout/pList1"/>
    <dgm:cxn modelId="{A19DAB99-145F-4C9C-BE54-ADE45CF8DFE8}" srcId="{351ABFE7-B9F7-4962-ACED-75AF24297613}" destId="{2A354EB6-6FA2-48E0-8839-7D916A2CF7DF}" srcOrd="0" destOrd="0" parTransId="{841CE68B-EEB1-41C6-98AE-B25CA7AE9886}" sibTransId="{F71682E8-BB6B-485D-805A-FA9E7EA79F6F}"/>
    <dgm:cxn modelId="{68CD8DDC-B4E5-46B3-B85C-DBB082AC2F32}" srcId="{351ABFE7-B9F7-4962-ACED-75AF24297613}" destId="{C768F206-A458-4AC7-B236-22B7746F85C2}" srcOrd="2" destOrd="0" parTransId="{1A7F1D67-6598-403E-985A-E60876C0F17E}" sibTransId="{5DC67B43-061F-4AFC-81BA-C86334C1AAAE}"/>
    <dgm:cxn modelId="{EEE3B8E5-2B1C-4AF9-B01F-C13CB316ED5D}" type="presOf" srcId="{F35DCEBB-7591-4940-9EC4-D124E9A74FD3}" destId="{00832007-CD3D-4AF6-84E8-8F5479E09694}" srcOrd="0" destOrd="0" presId="urn:microsoft.com/office/officeart/2005/8/layout/pList1"/>
    <dgm:cxn modelId="{8BA5A8D5-65EF-4603-8B38-ED70A93B2BA0}" srcId="{351ABFE7-B9F7-4962-ACED-75AF24297613}" destId="{23A8935E-F13E-41C5-AA52-17A8BEF00233}" srcOrd="3" destOrd="0" parTransId="{69E00134-0BDB-4727-802C-5AAB806EF614}" sibTransId="{596FBA9D-E78D-420F-A4EF-20E0E636594B}"/>
    <dgm:cxn modelId="{25E1B0AB-DADD-403C-B4CB-CA3260891097}" srcId="{351ABFE7-B9F7-4962-ACED-75AF24297613}" destId="{F35DCEBB-7591-4940-9EC4-D124E9A74FD3}" srcOrd="1" destOrd="0" parTransId="{62DA5640-D227-4517-8B2D-1072AD722EB1}" sibTransId="{58EF6D4F-EE88-4AA0-A8F9-36510A6E96C7}"/>
    <dgm:cxn modelId="{FD7751C6-4176-451A-A90E-149C78987042}" type="presOf" srcId="{2A354EB6-6FA2-48E0-8839-7D916A2CF7DF}" destId="{37797041-0181-4BC8-87CF-F09CFE10D0B9}" srcOrd="0" destOrd="0" presId="urn:microsoft.com/office/officeart/2005/8/layout/pList1"/>
    <dgm:cxn modelId="{1920B72E-FD6E-46B1-841C-4C2103B23752}" type="presOf" srcId="{5DC67B43-061F-4AFC-81BA-C86334C1AAAE}" destId="{DC3B6685-5D3A-462C-897E-22C134022CBD}" srcOrd="0" destOrd="0" presId="urn:microsoft.com/office/officeart/2005/8/layout/pList1"/>
    <dgm:cxn modelId="{382F24A9-F4BB-4F6C-AD23-4A288D35D155}" type="presParOf" srcId="{58D0A2D4-2AA4-4B78-808B-3DAACCCF6824}" destId="{9F719840-F9A3-4024-859D-186C62DB2D5B}" srcOrd="0" destOrd="0" presId="urn:microsoft.com/office/officeart/2005/8/layout/pList1"/>
    <dgm:cxn modelId="{27D674DF-DE9D-4BA5-ADD3-0BF72E0A8558}" type="presParOf" srcId="{9F719840-F9A3-4024-859D-186C62DB2D5B}" destId="{4B7A7844-C41E-4107-95C7-280B74A075D1}" srcOrd="0" destOrd="0" presId="urn:microsoft.com/office/officeart/2005/8/layout/pList1"/>
    <dgm:cxn modelId="{056C0B33-8E3A-43A3-9F2D-EA8C34C2E309}" type="presParOf" srcId="{9F719840-F9A3-4024-859D-186C62DB2D5B}" destId="{37797041-0181-4BC8-87CF-F09CFE10D0B9}" srcOrd="1" destOrd="0" presId="urn:microsoft.com/office/officeart/2005/8/layout/pList1"/>
    <dgm:cxn modelId="{159B0673-1345-4D0F-A2C5-EDD40CB3596D}" type="presParOf" srcId="{58D0A2D4-2AA4-4B78-808B-3DAACCCF6824}" destId="{596B7D50-32C4-4E68-B0E7-52C9E4212997}" srcOrd="1" destOrd="0" presId="urn:microsoft.com/office/officeart/2005/8/layout/pList1"/>
    <dgm:cxn modelId="{8193910C-41A6-4F46-B53D-7351EFF27D83}" type="presParOf" srcId="{58D0A2D4-2AA4-4B78-808B-3DAACCCF6824}" destId="{E86EDFA5-F53F-4541-B670-76A8AACA4070}" srcOrd="2" destOrd="0" presId="urn:microsoft.com/office/officeart/2005/8/layout/pList1"/>
    <dgm:cxn modelId="{53FC85FF-9FCC-4209-9AD3-DC673EFD8CA1}" type="presParOf" srcId="{E86EDFA5-F53F-4541-B670-76A8AACA4070}" destId="{85464B42-8537-4B9A-BC78-04B76E3A52E5}" srcOrd="0" destOrd="0" presId="urn:microsoft.com/office/officeart/2005/8/layout/pList1"/>
    <dgm:cxn modelId="{D2632BAD-CF52-45D3-8671-2EEAE974D488}" type="presParOf" srcId="{E86EDFA5-F53F-4541-B670-76A8AACA4070}" destId="{00832007-CD3D-4AF6-84E8-8F5479E09694}" srcOrd="1" destOrd="0" presId="urn:microsoft.com/office/officeart/2005/8/layout/pList1"/>
    <dgm:cxn modelId="{42D239B1-6FBC-408C-AC5E-09E931A775F7}" type="presParOf" srcId="{58D0A2D4-2AA4-4B78-808B-3DAACCCF6824}" destId="{E0B2DFA3-A89C-4353-AB53-93CCE979A79B}" srcOrd="3" destOrd="0" presId="urn:microsoft.com/office/officeart/2005/8/layout/pList1"/>
    <dgm:cxn modelId="{F66C5101-69F4-45AE-B446-9E320A9CDD99}" type="presParOf" srcId="{58D0A2D4-2AA4-4B78-808B-3DAACCCF6824}" destId="{5A6DBCAA-0033-42F9-B353-05C87B8EE6AD}" srcOrd="4" destOrd="0" presId="urn:microsoft.com/office/officeart/2005/8/layout/pList1"/>
    <dgm:cxn modelId="{CE0E00B0-9FD6-486C-8CF6-678AFF4DDB1B}" type="presParOf" srcId="{5A6DBCAA-0033-42F9-B353-05C87B8EE6AD}" destId="{CC01023C-C74B-4A37-82A6-896101BD6730}" srcOrd="0" destOrd="0" presId="urn:microsoft.com/office/officeart/2005/8/layout/pList1"/>
    <dgm:cxn modelId="{B80ECBA7-5899-452B-8E5E-98CF965FF290}" type="presParOf" srcId="{5A6DBCAA-0033-42F9-B353-05C87B8EE6AD}" destId="{DEF33FEC-2E02-4704-A39C-BC59A7DE6580}" srcOrd="1" destOrd="0" presId="urn:microsoft.com/office/officeart/2005/8/layout/pList1"/>
    <dgm:cxn modelId="{0133D07A-1393-46FD-9F97-E4EDABBF0449}" type="presParOf" srcId="{58D0A2D4-2AA4-4B78-808B-3DAACCCF6824}" destId="{DC3B6685-5D3A-462C-897E-22C134022CBD}" srcOrd="5" destOrd="0" presId="urn:microsoft.com/office/officeart/2005/8/layout/pList1"/>
    <dgm:cxn modelId="{F4FCF109-C5A0-4794-A464-36531F99B976}" type="presParOf" srcId="{58D0A2D4-2AA4-4B78-808B-3DAACCCF6824}" destId="{3DEB4188-33E2-4CA1-9C60-3AE33D1B2A89}" srcOrd="6" destOrd="0" presId="urn:microsoft.com/office/officeart/2005/8/layout/pList1"/>
    <dgm:cxn modelId="{61A04141-CFE4-4734-976C-92CF1C694B9B}" type="presParOf" srcId="{3DEB4188-33E2-4CA1-9C60-3AE33D1B2A89}" destId="{3B26AD00-199A-408D-8456-4CC3D7835999}" srcOrd="0" destOrd="0" presId="urn:microsoft.com/office/officeart/2005/8/layout/pList1"/>
    <dgm:cxn modelId="{984C506E-E210-4D65-BBF9-F2A20C3E6055}" type="presParOf" srcId="{3DEB4188-33E2-4CA1-9C60-3AE33D1B2A89}" destId="{6DF16187-3F83-42D2-948E-A4F7F2A96FB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538DB-5512-4D15-BDB4-7839C8E1CDFA}">
      <dsp:nvSpPr>
        <dsp:cNvPr id="0" name=""/>
        <dsp:cNvSpPr/>
      </dsp:nvSpPr>
      <dsp:spPr>
        <a:xfrm>
          <a:off x="607646" y="227685"/>
          <a:ext cx="3190139" cy="249240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14E3F-723E-4ACA-9F64-059213F1B691}">
      <dsp:nvSpPr>
        <dsp:cNvPr id="0" name=""/>
        <dsp:cNvSpPr/>
      </dsp:nvSpPr>
      <dsp:spPr>
        <a:xfrm>
          <a:off x="1090249" y="2923354"/>
          <a:ext cx="2343216" cy="558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600" kern="1200" baseline="30000" dirty="0"/>
            <a:t>st</a:t>
          </a:r>
          <a:r>
            <a:rPr lang="en-US" sz="1600" kern="1200" dirty="0"/>
            <a:t> </a:t>
          </a:r>
          <a:r>
            <a:rPr lang="en-US" sz="1600" kern="1200" dirty="0" err="1"/>
            <a:t>Seg</a:t>
          </a:r>
          <a:endParaRPr lang="en-US" sz="1600" kern="1200" dirty="0"/>
        </a:p>
      </dsp:txBody>
      <dsp:txXfrm>
        <a:off x="1090249" y="2923354"/>
        <a:ext cx="2343216" cy="558126"/>
      </dsp:txXfrm>
    </dsp:sp>
    <dsp:sp modelId="{84AE5277-1834-4E9C-98A8-0501EE928284}">
      <dsp:nvSpPr>
        <dsp:cNvPr id="0" name=""/>
        <dsp:cNvSpPr/>
      </dsp:nvSpPr>
      <dsp:spPr>
        <a:xfrm>
          <a:off x="4141654" y="182743"/>
          <a:ext cx="3509726" cy="2564877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A07F3-C7BF-4D91-A6D5-BDC25824BCE8}">
      <dsp:nvSpPr>
        <dsp:cNvPr id="0" name=""/>
        <dsp:cNvSpPr/>
      </dsp:nvSpPr>
      <dsp:spPr>
        <a:xfrm>
          <a:off x="4763788" y="2949723"/>
          <a:ext cx="2324599" cy="66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Body</a:t>
          </a:r>
        </a:p>
      </dsp:txBody>
      <dsp:txXfrm>
        <a:off x="4763788" y="2949723"/>
        <a:ext cx="2324599" cy="665417"/>
      </dsp:txXfrm>
    </dsp:sp>
    <dsp:sp modelId="{74788525-D685-495A-ABBC-12EDEB4F6326}">
      <dsp:nvSpPr>
        <dsp:cNvPr id="0" name=""/>
        <dsp:cNvSpPr/>
      </dsp:nvSpPr>
      <dsp:spPr>
        <a:xfrm>
          <a:off x="7995215" y="183390"/>
          <a:ext cx="3496338" cy="2562588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F7D1B-9A1D-424D-86AC-D1D87D40132D}">
      <dsp:nvSpPr>
        <dsp:cNvPr id="0" name=""/>
        <dsp:cNvSpPr/>
      </dsp:nvSpPr>
      <dsp:spPr>
        <a:xfrm>
          <a:off x="8532864" y="2890197"/>
          <a:ext cx="2391502" cy="60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Electronics Segment</a:t>
          </a:r>
        </a:p>
      </dsp:txBody>
      <dsp:txXfrm>
        <a:off x="8532864" y="2890197"/>
        <a:ext cx="2391502" cy="606012"/>
      </dsp:txXfrm>
    </dsp:sp>
    <dsp:sp modelId="{B355AAD2-19FD-476B-B822-BBC4F3BEA731}">
      <dsp:nvSpPr>
        <dsp:cNvPr id="0" name=""/>
        <dsp:cNvSpPr/>
      </dsp:nvSpPr>
      <dsp:spPr>
        <a:xfrm>
          <a:off x="4404977" y="3692706"/>
          <a:ext cx="3289278" cy="2266313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FE80F-CE7D-4D35-AA67-1ACE5FF7913F}">
      <dsp:nvSpPr>
        <dsp:cNvPr id="0" name=""/>
        <dsp:cNvSpPr/>
      </dsp:nvSpPr>
      <dsp:spPr>
        <a:xfrm>
          <a:off x="4646262" y="6290989"/>
          <a:ext cx="2806708" cy="56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Fertilizer/Irrigation Segment</a:t>
          </a:r>
        </a:p>
      </dsp:txBody>
      <dsp:txXfrm>
        <a:off x="4646262" y="6290989"/>
        <a:ext cx="2806708" cy="567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A7844-C41E-4107-95C7-280B74A075D1}">
      <dsp:nvSpPr>
        <dsp:cNvPr id="0" name=""/>
        <dsp:cNvSpPr/>
      </dsp:nvSpPr>
      <dsp:spPr>
        <a:xfrm>
          <a:off x="646823" y="422418"/>
          <a:ext cx="2792421" cy="217455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97041-0181-4BC8-87CF-F09CFE10D0B9}">
      <dsp:nvSpPr>
        <dsp:cNvPr id="0" name=""/>
        <dsp:cNvSpPr/>
      </dsp:nvSpPr>
      <dsp:spPr>
        <a:xfrm>
          <a:off x="733610" y="2811113"/>
          <a:ext cx="2790092" cy="595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Battery Segment</a:t>
          </a:r>
        </a:p>
      </dsp:txBody>
      <dsp:txXfrm>
        <a:off x="733610" y="2811113"/>
        <a:ext cx="2790092" cy="595318"/>
      </dsp:txXfrm>
    </dsp:sp>
    <dsp:sp modelId="{85464B42-8537-4B9A-BC78-04B76E3A52E5}">
      <dsp:nvSpPr>
        <dsp:cNvPr id="0" name=""/>
        <dsp:cNvSpPr/>
      </dsp:nvSpPr>
      <dsp:spPr>
        <a:xfrm>
          <a:off x="4216809" y="356366"/>
          <a:ext cx="3320258" cy="2298437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32007-CD3D-4AF6-84E8-8F5479E09694}">
      <dsp:nvSpPr>
        <dsp:cNvPr id="0" name=""/>
        <dsp:cNvSpPr/>
      </dsp:nvSpPr>
      <dsp:spPr>
        <a:xfrm>
          <a:off x="4651909" y="2541515"/>
          <a:ext cx="2532721" cy="561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Drive</a:t>
          </a:r>
        </a:p>
      </dsp:txBody>
      <dsp:txXfrm>
        <a:off x="4651909" y="2541515"/>
        <a:ext cx="2532721" cy="561088"/>
      </dsp:txXfrm>
    </dsp:sp>
    <dsp:sp modelId="{CC01023C-C74B-4A37-82A6-896101BD6730}">
      <dsp:nvSpPr>
        <dsp:cNvPr id="0" name=""/>
        <dsp:cNvSpPr/>
      </dsp:nvSpPr>
      <dsp:spPr>
        <a:xfrm>
          <a:off x="8043442" y="473833"/>
          <a:ext cx="3147880" cy="2168889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33FEC-2E02-4704-A39C-BC59A7DE6580}">
      <dsp:nvSpPr>
        <dsp:cNvPr id="0" name=""/>
        <dsp:cNvSpPr/>
      </dsp:nvSpPr>
      <dsp:spPr>
        <a:xfrm>
          <a:off x="8277235" y="2550820"/>
          <a:ext cx="2380049" cy="505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Bellows</a:t>
          </a:r>
        </a:p>
      </dsp:txBody>
      <dsp:txXfrm>
        <a:off x="8277235" y="2550820"/>
        <a:ext cx="2380049" cy="505498"/>
      </dsp:txXfrm>
    </dsp:sp>
    <dsp:sp modelId="{3B26AD00-199A-408D-8456-4CC3D7835999}">
      <dsp:nvSpPr>
        <dsp:cNvPr id="0" name=""/>
        <dsp:cNvSpPr/>
      </dsp:nvSpPr>
      <dsp:spPr>
        <a:xfrm>
          <a:off x="4522059" y="3417391"/>
          <a:ext cx="3147880" cy="2168889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16187-3F83-42D2-948E-A4F7F2A96FBF}">
      <dsp:nvSpPr>
        <dsp:cNvPr id="0" name=""/>
        <dsp:cNvSpPr/>
      </dsp:nvSpPr>
      <dsp:spPr>
        <a:xfrm>
          <a:off x="4522059" y="5586281"/>
          <a:ext cx="3147880" cy="1167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Electronic Connector</a:t>
          </a:r>
        </a:p>
      </dsp:txBody>
      <dsp:txXfrm>
        <a:off x="4522059" y="5586281"/>
        <a:ext cx="3147880" cy="116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7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10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33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28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55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24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27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62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24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5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x-robotics.com/products/motors-and-accessories/dc-motors/60-rpm-side-shaft-37mm-diameter-high-performance-dc-gear-motor.html" TargetMode="External"/><Relationship Id="rId2" Type="http://schemas.openxmlformats.org/officeDocument/2006/relationships/hyperlink" Target="http://rarecomponents.com/store/MTR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bay.in/itm/152225865741?aff_source=Sok-Goog" TargetMode="External"/><Relationship Id="rId5" Type="http://schemas.openxmlformats.org/officeDocument/2006/relationships/hyperlink" Target="https://www.alibaba.com/product-detail/Good-Quality-12-volt-Rechargeable-Battery_60411448999.html?spm=a2700.7724857.0.0.vZ8WR2" TargetMode="External"/><Relationship Id="rId4" Type="http://schemas.openxmlformats.org/officeDocument/2006/relationships/hyperlink" Target="http://www.globalsources.com/gsol/I/Magnetic-connector/p/sm/1124702712.htm#112470271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Mechanical Earthworm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4209152" cy="1984029"/>
          </a:xfrm>
        </p:spPr>
        <p:txBody>
          <a:bodyPr>
            <a:normAutofit/>
          </a:bodyPr>
          <a:lstStyle/>
          <a:p>
            <a:r>
              <a:rPr lang="en-IN" dirty="0"/>
              <a:t>Mustafa </a:t>
            </a:r>
            <a:r>
              <a:rPr lang="en-IN" dirty="0" err="1"/>
              <a:t>Bhadsorawala</a:t>
            </a:r>
            <a:endParaRPr lang="en-IN" dirty="0"/>
          </a:p>
          <a:p>
            <a:r>
              <a:rPr lang="en-IN" dirty="0"/>
              <a:t>Raja Panchal					</a:t>
            </a:r>
          </a:p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Nandkumar</a:t>
            </a:r>
            <a:r>
              <a:rPr lang="en-IN" dirty="0"/>
              <a:t> </a:t>
            </a:r>
            <a:r>
              <a:rPr lang="en-IN" dirty="0" err="1"/>
              <a:t>Gilke</a:t>
            </a:r>
            <a:endParaRPr lang="en-IN" dirty="0"/>
          </a:p>
          <a:p>
            <a:r>
              <a:rPr lang="en-IN" dirty="0"/>
              <a:t>K.J </a:t>
            </a:r>
            <a:r>
              <a:rPr lang="en-IN" dirty="0" err="1"/>
              <a:t>Somaiya</a:t>
            </a:r>
            <a:r>
              <a:rPr lang="en-IN" dirty="0"/>
              <a:t> College of Engineering							 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303164" y="4777379"/>
            <a:ext cx="2201448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Team </a:t>
            </a:r>
            <a:r>
              <a:rPr lang="en-IN" dirty="0" err="1"/>
              <a:t>Bheet</a:t>
            </a:r>
            <a:endParaRPr lang="en-IN" dirty="0"/>
          </a:p>
          <a:p>
            <a:r>
              <a:rPr lang="en-IN" dirty="0"/>
              <a:t>ID- </a:t>
            </a:r>
            <a:r>
              <a:rPr lang="en-IN" b="1" dirty="0"/>
              <a:t>4941406713</a:t>
            </a:r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66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First Segment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Four drives are used to help change the direction of the earthworm.</a:t>
            </a:r>
          </a:p>
          <a:p>
            <a:r>
              <a:rPr lang="en-IN" dirty="0"/>
              <a:t>To turn right the two motors on the side and opposite to one another work together, one slowing down the other speeding up and therefore causing the turn.</a:t>
            </a:r>
          </a:p>
          <a:p>
            <a:r>
              <a:rPr lang="en-IN" dirty="0"/>
              <a:t>These calculations can be preprogramed into the microcontroller while manufacturing.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7" r="1291"/>
          <a:stretch/>
        </p:blipFill>
        <p:spPr>
          <a:xfrm>
            <a:off x="6188765" y="934244"/>
            <a:ext cx="5459897" cy="4433302"/>
          </a:xfrm>
        </p:spPr>
      </p:pic>
    </p:spTree>
    <p:extLst>
      <p:ext uri="{BB962C8B-B14F-4D97-AF65-F5344CB8AC3E}">
        <p14:creationId xmlns:p14="http://schemas.microsoft.com/office/powerpoint/2010/main" val="26141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Drive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wheels are connected through continuous silicon rubber tracks to provide grip in different types of soils.</a:t>
            </a:r>
          </a:p>
          <a:p>
            <a:r>
              <a:rPr lang="en-IN" dirty="0"/>
              <a:t>Parallel drives work together to provide more power.</a:t>
            </a:r>
          </a:p>
          <a:p>
            <a:r>
              <a:rPr lang="en-IN" dirty="0"/>
              <a:t>It can also work in reverse.</a:t>
            </a:r>
          </a:p>
          <a:p>
            <a:endParaRPr lang="en-IN" dirty="0"/>
          </a:p>
          <a:p>
            <a:r>
              <a:rPr lang="en-IN" dirty="0"/>
              <a:t>Each drive has a wheelbase of 50mm and wheels of 20mm diameter.</a:t>
            </a:r>
          </a:p>
          <a:p>
            <a:r>
              <a:rPr lang="en-IN" dirty="0"/>
              <a:t>It has a motor of specification- 12V 5Kg-cm 30RPM</a:t>
            </a:r>
          </a:p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43"/>
          <a:stretch/>
        </p:blipFill>
        <p:spPr>
          <a:xfrm>
            <a:off x="6094412" y="1084159"/>
            <a:ext cx="5739780" cy="4296223"/>
          </a:xfrm>
        </p:spPr>
      </p:pic>
    </p:spTree>
    <p:extLst>
      <p:ext uri="{BB962C8B-B14F-4D97-AF65-F5344CB8AC3E}">
        <p14:creationId xmlns:p14="http://schemas.microsoft.com/office/powerpoint/2010/main" val="13738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Sensors and Microcontroller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the instructions are programmed into the micro controller.</a:t>
            </a:r>
          </a:p>
          <a:p>
            <a:r>
              <a:rPr lang="en-IN" dirty="0"/>
              <a:t>A magnetic sensor is added to provide information about the physical location in 3D space.</a:t>
            </a:r>
          </a:p>
          <a:p>
            <a:r>
              <a:rPr lang="en-IN" dirty="0"/>
              <a:t>A communication chip to communicate with the main computer and other earthworms.</a:t>
            </a:r>
          </a:p>
          <a:p>
            <a:r>
              <a:rPr lang="en-IN" dirty="0"/>
              <a:t>Other Sensors like Humidity sensor and pH sensor can be added.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828226"/>
            <a:ext cx="5755851" cy="4552156"/>
          </a:xfrm>
        </p:spPr>
      </p:pic>
    </p:spTree>
    <p:extLst>
      <p:ext uri="{BB962C8B-B14F-4D97-AF65-F5344CB8AC3E}">
        <p14:creationId xmlns:p14="http://schemas.microsoft.com/office/powerpoint/2010/main" val="12792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Irrigation/Fertilizer Segment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This segment is a general design and can be used for both purposes. </a:t>
            </a:r>
          </a:p>
          <a:p>
            <a:r>
              <a:rPr lang="en-IN" dirty="0"/>
              <a:t>An aluminium tank is used to store the contents.</a:t>
            </a:r>
          </a:p>
          <a:p>
            <a:r>
              <a:rPr lang="en-IN" dirty="0"/>
              <a:t>A hole at the top to fill and empty the contents of the tank.</a:t>
            </a:r>
          </a:p>
          <a:p>
            <a:r>
              <a:rPr lang="en-IN" dirty="0"/>
              <a:t>A stopper is provided at the top to block the hole once the tank is refilled.</a:t>
            </a:r>
          </a:p>
          <a:p>
            <a:r>
              <a:rPr lang="en-IN" dirty="0"/>
              <a:t>Nozzles are attached at the rear which release the liquid.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1119775"/>
            <a:ext cx="5645083" cy="4473056"/>
          </a:xfrm>
        </p:spPr>
      </p:pic>
    </p:spTree>
    <p:extLst>
      <p:ext uri="{BB962C8B-B14F-4D97-AF65-F5344CB8AC3E}">
        <p14:creationId xmlns:p14="http://schemas.microsoft.com/office/powerpoint/2010/main" val="8130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Linkage	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Plastic frames are attached at the ends of each segment.</a:t>
            </a:r>
          </a:p>
          <a:p>
            <a:r>
              <a:rPr lang="en-IN" dirty="0"/>
              <a:t>They are snap fit and therefore can be easily attached and detached.</a:t>
            </a:r>
          </a:p>
          <a:p>
            <a:r>
              <a:rPr lang="en-IN" dirty="0"/>
              <a:t>The spokes that radiate from the centre act as suspension.</a:t>
            </a:r>
          </a:p>
          <a:p>
            <a:r>
              <a:rPr lang="en-IN" dirty="0"/>
              <a:t>A ball and socket joint provides a large degree of rotation that allows a small radius of turning.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1" y="934244"/>
            <a:ext cx="5736950" cy="4737686"/>
          </a:xfrm>
        </p:spPr>
      </p:pic>
    </p:spTree>
    <p:extLst>
      <p:ext uri="{BB962C8B-B14F-4D97-AF65-F5344CB8AC3E}">
        <p14:creationId xmlns:p14="http://schemas.microsoft.com/office/powerpoint/2010/main" val="40459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Additional Features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charging of the earthworms Solar charging docks can be placed at various location on the farm. After reaching a certain battery level the </a:t>
            </a:r>
            <a:r>
              <a:rPr lang="en-IN" dirty="0" err="1"/>
              <a:t>Mech</a:t>
            </a:r>
            <a:r>
              <a:rPr lang="en-IN" dirty="0"/>
              <a:t> earthworms can go there and refill their charge.</a:t>
            </a:r>
          </a:p>
          <a:p>
            <a:r>
              <a:rPr lang="en-IN" dirty="0"/>
              <a:t>A visual programming software will be provided to the farmers. The software will have a simple user interface and will not need knowledge of any programming language.</a:t>
            </a:r>
          </a:p>
          <a:p>
            <a:r>
              <a:rPr lang="en-IN" dirty="0"/>
              <a:t>A red LED light will be placed on the electronic segment so as to send SOS signals in case of getting trapped or battery dying down.</a:t>
            </a:r>
          </a:p>
          <a:p>
            <a:r>
              <a:rPr lang="en-IN" dirty="0"/>
              <a:t>As it is a modular design 3rd party manufacturers can come up with newer segments.</a:t>
            </a:r>
          </a:p>
        </p:txBody>
      </p:sp>
    </p:spTree>
    <p:extLst>
      <p:ext uri="{BB962C8B-B14F-4D97-AF65-F5344CB8AC3E}">
        <p14:creationId xmlns:p14="http://schemas.microsoft.com/office/powerpoint/2010/main" val="242527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Design Considerations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33011"/>
            <a:ext cx="4924747" cy="421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1" y="2259081"/>
            <a:ext cx="4943415" cy="42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0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93679" y="2298363"/>
            <a:ext cx="8911687" cy="1280890"/>
          </a:xfrm>
        </p:spPr>
        <p:txBody>
          <a:bodyPr>
            <a:normAutofit/>
          </a:bodyPr>
          <a:lstStyle/>
          <a:p>
            <a:r>
              <a:rPr lang="en-GB" sz="4400" dirty="0"/>
              <a:t>Costing </a:t>
            </a:r>
            <a:r>
              <a:rPr lang="en-GB" sz="4800" dirty="0"/>
              <a:t>of</a:t>
            </a:r>
            <a:r>
              <a:rPr lang="en-GB" sz="4400" dirty="0"/>
              <a:t> Mech Earthworm</a:t>
            </a:r>
          </a:p>
        </p:txBody>
      </p:sp>
    </p:spTree>
    <p:extLst>
      <p:ext uri="{BB962C8B-B14F-4D97-AF65-F5344CB8AC3E}">
        <p14:creationId xmlns:p14="http://schemas.microsoft.com/office/powerpoint/2010/main" val="242707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72953568"/>
              </p:ext>
            </p:extLst>
          </p:nvPr>
        </p:nvGraphicFramePr>
        <p:xfrm>
          <a:off x="1171976" y="30480"/>
          <a:ext cx="9762186" cy="6827520"/>
        </p:xfrm>
        <a:graphic>
          <a:graphicData uri="http://schemas.openxmlformats.org/drawingml/2006/table">
            <a:tbl>
              <a:tblPr/>
              <a:tblGrid>
                <a:gridCol w="2183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 Parts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HDPE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3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45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Drill 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AISI 321 SS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500-1000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effectLst/>
                        </a:rPr>
                        <a:t>500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HDPE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6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30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Plate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HDPE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effectLst/>
                        </a:rPr>
                        <a:t>6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12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Shafts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HDPE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12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48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HDPE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24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192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Rubber tracks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Rubber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12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60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PVC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12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Links(joints)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PVC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3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6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Sensors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MPU 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200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Gyroscope + Accelerometer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260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Magnetic 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120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Magnetic Connectors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effectLst/>
                        </a:rPr>
                        <a:t>6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42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>
                          <a:effectLst/>
                        </a:rPr>
                        <a:t>2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1200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50-100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50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Drill motor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1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500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 motor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6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900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Belows</a:t>
                      </a:r>
                      <a:endParaRPr lang="en-GB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3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dirty="0">
                          <a:effectLst/>
                        </a:rPr>
                        <a:t>30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16276"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GB" sz="1600" dirty="0">
                        <a:effectLst/>
                      </a:endParaRP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600" b="1" dirty="0">
                          <a:effectLst/>
                        </a:rPr>
                        <a:t>4207</a:t>
                      </a:r>
                    </a:p>
                  </a:txBody>
                  <a:tcPr marL="12299" marR="12299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8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Availability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319" y="1511272"/>
            <a:ext cx="6382669" cy="50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227" y="1404984"/>
            <a:ext cx="6836142" cy="5453015"/>
          </a:xfrm>
        </p:spPr>
        <p:txBody>
          <a:bodyPr>
            <a:normAutofit/>
          </a:bodyPr>
          <a:lstStyle/>
          <a:p>
            <a:r>
              <a:rPr lang="en-IN" dirty="0"/>
              <a:t>In India the state of a farmer is pitiful to say the least.</a:t>
            </a:r>
          </a:p>
          <a:p>
            <a:r>
              <a:rPr lang="en-IN" dirty="0"/>
              <a:t>They work for hours on end performing manual labour for  very scant returns in the end.</a:t>
            </a:r>
          </a:p>
          <a:p>
            <a:r>
              <a:rPr lang="en-IN" dirty="0"/>
              <a:t>A lot of farmers are abandoning their profession to take up better paying jobs. If this continues there won’t be a enough farmers left.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Hence, The Mechanical Earthworm.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4292906386"/>
              </p:ext>
            </p:extLst>
          </p:nvPr>
        </p:nvGraphicFramePr>
        <p:xfrm>
          <a:off x="2913006" y="1264555"/>
          <a:ext cx="6610583" cy="456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949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1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43" y="340171"/>
            <a:ext cx="8016530" cy="63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Mech</a:t>
            </a:r>
            <a:r>
              <a:rPr lang="en-IN" dirty="0"/>
              <a:t> Earthworm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Mech</a:t>
            </a:r>
            <a:r>
              <a:rPr lang="en-IN" dirty="0"/>
              <a:t> Earthworm automated the process of ploughing, irrigating and fertilizing.</a:t>
            </a:r>
          </a:p>
          <a:p>
            <a:r>
              <a:rPr lang="en-IN" dirty="0"/>
              <a:t>Due to less weight it does not cause soil compaction.</a:t>
            </a:r>
          </a:p>
          <a:p>
            <a:r>
              <a:rPr lang="en-IN" dirty="0"/>
              <a:t>Can go deeper inside the soil rather than only ploughing on the surface, hence aerating the soil deep below.</a:t>
            </a:r>
          </a:p>
          <a:p>
            <a:r>
              <a:rPr lang="en-IN" dirty="0"/>
              <a:t>Can be customized and made to work for specific tasks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Disadvantage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It is time consuming</a:t>
            </a:r>
          </a:p>
          <a:p>
            <a:r>
              <a:rPr lang="en-IN" dirty="0"/>
              <a:t>Not as powerful as a tractor</a:t>
            </a:r>
          </a:p>
          <a:p>
            <a:r>
              <a:rPr lang="en-IN" dirty="0"/>
              <a:t>High initial investment</a:t>
            </a:r>
          </a:p>
          <a:p>
            <a:r>
              <a:rPr lang="en-IN" dirty="0"/>
              <a:t>Battery Life</a:t>
            </a:r>
          </a:p>
        </p:txBody>
      </p:sp>
    </p:spTree>
    <p:extLst>
      <p:ext uri="{BB962C8B-B14F-4D97-AF65-F5344CB8AC3E}">
        <p14:creationId xmlns:p14="http://schemas.microsoft.com/office/powerpoint/2010/main" val="14157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Soil compaction processes and their effects on the structure of arable soils and the environment-</a:t>
            </a:r>
            <a:r>
              <a:rPr lang="en-IN" dirty="0"/>
              <a:t>R. Horn, H. </a:t>
            </a:r>
            <a:r>
              <a:rPr lang="en-IN" dirty="0" err="1"/>
              <a:t>Domżżał</a:t>
            </a:r>
            <a:r>
              <a:rPr lang="en-IN" dirty="0"/>
              <a:t>, Anna </a:t>
            </a:r>
            <a:r>
              <a:rPr lang="en-IN" dirty="0" err="1"/>
              <a:t>Słowińska-Jurkiewicz</a:t>
            </a:r>
            <a:r>
              <a:rPr lang="en-IN" dirty="0"/>
              <a:t>, C. van </a:t>
            </a:r>
            <a:r>
              <a:rPr lang="en-IN" dirty="0" err="1"/>
              <a:t>Ouwerkerk</a:t>
            </a:r>
            <a:r>
              <a:rPr lang="en-IN" dirty="0"/>
              <a:t> - 1995</a:t>
            </a:r>
          </a:p>
          <a:p>
            <a:r>
              <a:rPr lang="en-IN" b="1" dirty="0"/>
              <a:t>RELATIVE EFFECTS OF TRACTOR WEIGHT AND WHEEL-SLIP IN CAUSING SOIL COMPACTION- </a:t>
            </a:r>
            <a:r>
              <a:rPr lang="en-IN" dirty="0"/>
              <a:t>D.B. Davies, J.B. Finney, S.J. Richardson - 1973</a:t>
            </a:r>
            <a:endParaRPr lang="en-IN" b="1" dirty="0"/>
          </a:p>
          <a:p>
            <a:r>
              <a:rPr lang="en-IN" b="1" dirty="0"/>
              <a:t>Risks, Farmers’ Suicides and Agrarian Crisis in India: Is There a Way Out?- </a:t>
            </a:r>
            <a:r>
              <a:rPr lang="en-IN" dirty="0" err="1"/>
              <a:t>Srijit</a:t>
            </a:r>
            <a:r>
              <a:rPr lang="en-IN" dirty="0"/>
              <a:t> Mishra-</a:t>
            </a:r>
            <a:r>
              <a:rPr lang="en-IN" b="1" dirty="0"/>
              <a:t> </a:t>
            </a:r>
            <a:r>
              <a:rPr lang="en-IN" dirty="0"/>
              <a:t>Indian Journal of Agricultural Economics (2008) </a:t>
            </a:r>
            <a:endParaRPr lang="en-IN" b="1" dirty="0"/>
          </a:p>
          <a:p>
            <a:r>
              <a:rPr lang="en-IN" dirty="0"/>
              <a:t>Ministry of agriculture , </a:t>
            </a:r>
            <a:r>
              <a:rPr lang="en-IN" dirty="0" err="1"/>
              <a:t>TechSci</a:t>
            </a:r>
            <a:r>
              <a:rPr lang="en-IN" dirty="0"/>
              <a:t> research , IBEF</a:t>
            </a:r>
          </a:p>
        </p:txBody>
      </p:sp>
    </p:spTree>
    <p:extLst>
      <p:ext uri="{BB962C8B-B14F-4D97-AF65-F5344CB8AC3E}">
        <p14:creationId xmlns:p14="http://schemas.microsoft.com/office/powerpoint/2010/main" val="1060266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Drilling Torque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Assume soil is a solid object</a:t>
                </a:r>
              </a:p>
              <a:p>
                <a:r>
                  <a:rPr lang="en-GB" dirty="0"/>
                  <a:t>Assume soil to have isotropic property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>
                    <a:solidFill>
                      <a:srgbClr val="FF0000"/>
                    </a:solidFill>
                  </a:rPr>
                  <a:t>Feed per tooth </a:t>
                </a:r>
                <a:r>
                  <a:rPr lang="en-GB" dirty="0"/>
                  <a:t>f</a:t>
                </a:r>
                <a:r>
                  <a:rPr lang="en-GB" baseline="-25000" dirty="0"/>
                  <a:t>z</a:t>
                </a:r>
                <a:r>
                  <a:rPr lang="en-GB" dirty="0"/>
                  <a:t>= 2mm				Feed rate Vf = 30mm/s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>
                    <a:solidFill>
                      <a:srgbClr val="FF0000"/>
                    </a:solidFill>
                  </a:rPr>
                  <a:t>Number of teeth </a:t>
                </a:r>
                <a:r>
                  <a:rPr lang="en-GB" dirty="0"/>
                  <a:t>z = 1							 = 1800mm/min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>
                    <a:solidFill>
                      <a:srgbClr val="FF0000"/>
                    </a:solidFill>
                  </a:rPr>
                  <a:t>Feed per revolution </a:t>
                </a:r>
                <a:r>
                  <a:rPr lang="en-GB" dirty="0"/>
                  <a:t>f = f</a:t>
                </a:r>
                <a:r>
                  <a:rPr lang="en-GB" baseline="-25000" dirty="0"/>
                  <a:t>z </a:t>
                </a:r>
                <a:r>
                  <a:rPr lang="en-GB" dirty="0"/>
                  <a:t>x z	</a:t>
                </a:r>
              </a:p>
              <a:p>
                <a:pPr marL="0" indent="0">
                  <a:buNone/>
                </a:pPr>
                <a:r>
                  <a:rPr lang="en-GB" dirty="0"/>
                  <a:t>					        = 2mm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>
                    <a:solidFill>
                      <a:srgbClr val="FF0000"/>
                    </a:solidFill>
                  </a:rPr>
                  <a:t>Speed (rpm) </a:t>
                </a:r>
                <a:r>
                  <a:rPr lang="en-GB" dirty="0"/>
                  <a:t>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baseline="-25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Vf</m:t>
                        </m:r>
                      </m:num>
                      <m:den>
                        <m:r>
                          <a:rPr lang="en-GB" i="1" baseline="-2500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GB" baseline="-25000" dirty="0"/>
                  <a:t>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aseline="-25000" dirty="0"/>
                  <a:t>	 </a:t>
                </a:r>
                <a:r>
                  <a:rPr lang="en-GB" dirty="0"/>
                  <a:t>       		     = 900 rpm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/>
          <p:cNvSpPr/>
          <p:nvPr/>
        </p:nvSpPr>
        <p:spPr>
          <a:xfrm rot="5400000">
            <a:off x="7699513" y="3886953"/>
            <a:ext cx="2319130" cy="21866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/>
          <p:cNvCxnSpPr>
            <a:endCxn id="3" idx="4"/>
          </p:cNvCxnSpPr>
          <p:nvPr/>
        </p:nvCxnSpPr>
        <p:spPr>
          <a:xfrm flipH="1">
            <a:off x="7765774" y="4022411"/>
            <a:ext cx="430696" cy="2117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150087" y="4240696"/>
            <a:ext cx="437322" cy="1670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8680174" y="4465983"/>
            <a:ext cx="291549" cy="1165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163879" y="4651513"/>
            <a:ext cx="152400" cy="755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548192" y="4810539"/>
            <a:ext cx="80375" cy="39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1304" y="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308573" y="4980257"/>
            <a:ext cx="2895601" cy="95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 rot="14516514">
            <a:off x="9366995" y="4552120"/>
            <a:ext cx="914400" cy="914400"/>
          </a:xfrm>
          <a:prstGeom prst="arc">
            <a:avLst>
              <a:gd name="adj1" fmla="val 17787279"/>
              <a:gd name="adj2" fmla="val 201616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316279" y="5911222"/>
            <a:ext cx="6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70327" y="6047575"/>
            <a:ext cx="6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Vf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243930" y="4022411"/>
                <a:ext cx="1671499" cy="773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 = tan</a:t>
                </a:r>
                <a:r>
                  <a:rPr lang="en-IN" baseline="30000" dirty="0"/>
                  <a:t>-1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</m:oMath>
                </a14:m>
                <a:r>
                  <a:rPr lang="en-IN" dirty="0"/>
                  <a:t>)</a:t>
                </a:r>
              </a:p>
              <a:p>
                <a:r>
                  <a:rPr lang="en-IN" dirty="0"/>
                  <a:t> =	30˚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930" y="4022411"/>
                <a:ext cx="1671499" cy="773545"/>
              </a:xfrm>
              <a:prstGeom prst="rect">
                <a:avLst/>
              </a:prstGeom>
              <a:blipFill>
                <a:blip r:embed="rId3"/>
                <a:stretch>
                  <a:fillRect l="-2909" b="-11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35" grpId="0" animBg="1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15617"/>
            <a:ext cx="8915400" cy="519560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Specific Cutting force </a:t>
            </a:r>
            <a:r>
              <a:rPr lang="en-IN" dirty="0"/>
              <a:t>k</a:t>
            </a:r>
            <a:r>
              <a:rPr lang="en-IN" baseline="-25000" dirty="0"/>
              <a:t>c1.1 </a:t>
            </a:r>
            <a:r>
              <a:rPr lang="en-IN" dirty="0"/>
              <a:t>= 400 </a:t>
            </a:r>
            <a:r>
              <a:rPr lang="en-IN" dirty="0" err="1"/>
              <a:t>kN</a:t>
            </a:r>
            <a:r>
              <a:rPr lang="en-IN" dirty="0"/>
              <a:t>/m</a:t>
            </a:r>
            <a:r>
              <a:rPr lang="en-IN" baseline="30000" dirty="0"/>
              <a:t>2    </a:t>
            </a:r>
            <a:r>
              <a:rPr lang="en-IN" sz="1400" dirty="0"/>
              <a:t>(Value from Mechanics of Machine Drilling)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						 = 0.40 N/mm</a:t>
            </a:r>
            <a:r>
              <a:rPr lang="en-IN" baseline="30000" dirty="0"/>
              <a:t>2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Cut thickness </a:t>
            </a:r>
            <a:r>
              <a:rPr lang="en-IN" dirty="0"/>
              <a:t>h = </a:t>
            </a:r>
            <a:r>
              <a:rPr lang="en-GB" dirty="0" err="1"/>
              <a:t>f</a:t>
            </a:r>
            <a:r>
              <a:rPr lang="en-GB" baseline="-25000" dirty="0" err="1"/>
              <a:t>z</a:t>
            </a:r>
            <a:r>
              <a:rPr lang="en-GB" baseline="-25000" dirty="0"/>
              <a:t> </a:t>
            </a:r>
            <a:r>
              <a:rPr lang="en-IN" dirty="0">
                <a:solidFill>
                  <a:schemeClr val="tx1"/>
                </a:solidFill>
              </a:rPr>
              <a:t>x sin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				    = 0.97128 mm</a:t>
            </a:r>
          </a:p>
          <a:p>
            <a:r>
              <a:rPr lang="en-IN" dirty="0"/>
              <a:t>K</a:t>
            </a:r>
            <a:r>
              <a:rPr lang="en-IN" baseline="-25000" dirty="0"/>
              <a:t>c</a:t>
            </a:r>
            <a:r>
              <a:rPr lang="en-IN" dirty="0"/>
              <a:t> = k</a:t>
            </a:r>
            <a:r>
              <a:rPr lang="en-IN" baseline="-25000" dirty="0"/>
              <a:t>c1.1</a:t>
            </a:r>
            <a:r>
              <a:rPr lang="en-IN" dirty="0"/>
              <a:t>/ </a:t>
            </a:r>
            <a:r>
              <a:rPr lang="en-IN" dirty="0" err="1"/>
              <a:t>h</a:t>
            </a:r>
            <a:r>
              <a:rPr lang="en-IN" baseline="30000" dirty="0" err="1"/>
              <a:t>mc</a:t>
            </a:r>
            <a:r>
              <a:rPr lang="en-IN" baseline="30000" dirty="0"/>
              <a:t>  </a:t>
            </a:r>
            <a:r>
              <a:rPr lang="en-IN" dirty="0">
                <a:solidFill>
                  <a:schemeClr val="tx1"/>
                </a:solidFill>
              </a:rPr>
              <a:t> where mc = 0.25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= 0.4029 </a:t>
            </a:r>
            <a:r>
              <a:rPr lang="en-IN" dirty="0"/>
              <a:t>N/mm</a:t>
            </a:r>
            <a:r>
              <a:rPr lang="en-IN" baseline="30000" dirty="0"/>
              <a:t>2</a:t>
            </a: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Torque</a:t>
            </a:r>
            <a:r>
              <a:rPr lang="en-IN" dirty="0">
                <a:solidFill>
                  <a:schemeClr val="tx1"/>
                </a:solidFill>
              </a:rPr>
              <a:t> T = (</a:t>
            </a:r>
            <a:r>
              <a:rPr lang="en-IN" dirty="0"/>
              <a:t>D</a:t>
            </a:r>
            <a:r>
              <a:rPr lang="en-IN" baseline="-25000" dirty="0"/>
              <a:t>c</a:t>
            </a:r>
            <a:r>
              <a:rPr lang="en-IN" baseline="30000" dirty="0"/>
              <a:t>2 </a:t>
            </a:r>
            <a:r>
              <a:rPr lang="en-IN" dirty="0"/>
              <a:t>x k</a:t>
            </a:r>
            <a:r>
              <a:rPr lang="en-IN" baseline="-25000" dirty="0"/>
              <a:t>c </a:t>
            </a:r>
            <a:r>
              <a:rPr lang="en-IN" dirty="0"/>
              <a:t>x f)/8000        where D</a:t>
            </a:r>
            <a:r>
              <a:rPr lang="en-IN" baseline="-25000" dirty="0"/>
              <a:t>c</a:t>
            </a:r>
            <a:r>
              <a:rPr lang="en-IN" dirty="0"/>
              <a:t> = 100mm</a:t>
            </a:r>
          </a:p>
          <a:p>
            <a:pPr marL="0" indent="0">
              <a:buNone/>
            </a:pPr>
            <a:r>
              <a:rPr lang="en-IN" dirty="0"/>
              <a:t>		      = 1.0073 Nm</a:t>
            </a:r>
          </a:p>
          <a:p>
            <a:pPr marL="0" indent="0">
              <a:buNone/>
            </a:pPr>
            <a:r>
              <a:rPr lang="en-IN" dirty="0"/>
              <a:t>				or</a:t>
            </a:r>
          </a:p>
          <a:p>
            <a:pPr marL="0" indent="0">
              <a:buNone/>
            </a:pPr>
            <a:r>
              <a:rPr lang="en-IN" dirty="0"/>
              <a:t>		      = 10.073 </a:t>
            </a:r>
            <a:r>
              <a:rPr lang="en-IN" dirty="0" err="1"/>
              <a:t>kgcm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6670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lang="en-IN" dirty="0"/>
              <a:t>The motors and magnetic connectors used are selected by what is available in the market. The links of these are provided below.</a:t>
            </a:r>
          </a:p>
          <a:p>
            <a:r>
              <a:rPr lang="en-IN" dirty="0">
                <a:hlinkClick r:id="rId2"/>
              </a:rPr>
              <a:t>http://rarecomponents.com/store/MTR002</a:t>
            </a:r>
            <a:endParaRPr lang="en-IN" dirty="0"/>
          </a:p>
          <a:p>
            <a:r>
              <a:rPr lang="en-IN" dirty="0">
                <a:hlinkClick r:id="rId3"/>
              </a:rPr>
              <a:t>http://www.nex-robotics.com/products/motors-and-accessories/dc-motors/60-rpm-side-shaft-37mm-diameter-high-performance-dc-gear-motor.html</a:t>
            </a:r>
            <a:endParaRPr lang="en-IN" dirty="0"/>
          </a:p>
          <a:p>
            <a:r>
              <a:rPr lang="en-IN" dirty="0">
                <a:hlinkClick r:id="rId4"/>
              </a:rPr>
              <a:t>httpwww.globalsources.com/</a:t>
            </a:r>
            <a:r>
              <a:rPr lang="en-IN" dirty="0" err="1">
                <a:hlinkClick r:id="rId4"/>
              </a:rPr>
              <a:t>gsol</a:t>
            </a:r>
            <a:r>
              <a:rPr lang="en-IN" dirty="0">
                <a:hlinkClick r:id="rId4"/>
              </a:rPr>
              <a:t>/I/Magnetic-connector/p/</a:t>
            </a:r>
            <a:r>
              <a:rPr lang="en-IN" dirty="0" err="1">
                <a:hlinkClick r:id="rId4"/>
              </a:rPr>
              <a:t>sm</a:t>
            </a:r>
            <a:r>
              <a:rPr lang="en-IN" dirty="0">
                <a:hlinkClick r:id="rId4"/>
              </a:rPr>
              <a:t>/1124702712.htm#1124702712://</a:t>
            </a:r>
            <a:endParaRPr lang="en-IN" dirty="0"/>
          </a:p>
          <a:p>
            <a:r>
              <a:rPr lang="en-IN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https://www.alibaba.com/product-detail/Good-Quality-12-volt-Rechargeable-Battery_60411448999.html?spm=a2700.7724857.0.0.vZ8WR2</a:t>
            </a:r>
            <a:endParaRPr lang="en-IN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u="sng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/>
              </a:rPr>
              <a:t>http://www.ebay.in/itm/152225865741?aff_source=Sok-Goog</a:t>
            </a:r>
            <a:endParaRPr lang="en-IN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http://www.ebay.in/itm/172219939324?aff_source=Sok-Goog</a:t>
            </a:r>
          </a:p>
        </p:txBody>
      </p:sp>
    </p:spTree>
    <p:extLst>
      <p:ext uri="{BB962C8B-B14F-4D97-AF65-F5344CB8AC3E}">
        <p14:creationId xmlns:p14="http://schemas.microsoft.com/office/powerpoint/2010/main" val="1667218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28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Mechanical Earthworm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605162" cy="3555274"/>
          </a:xfrm>
        </p:spPr>
        <p:txBody>
          <a:bodyPr/>
          <a:lstStyle/>
          <a:p>
            <a:r>
              <a:rPr lang="en-IN" dirty="0"/>
              <a:t>It is a tiny robot that works harmoniously with dozens of its kind.</a:t>
            </a:r>
          </a:p>
          <a:p>
            <a:r>
              <a:rPr lang="en-IN" dirty="0"/>
              <a:t>It can be used individually or in a whole group collectively to accomplish a task like ploughing, irrigating, fertilizing the field.</a:t>
            </a:r>
          </a:p>
          <a:p>
            <a:r>
              <a:rPr lang="en-IN" dirty="0"/>
              <a:t>The goal of our designing was to keep it </a:t>
            </a:r>
            <a:r>
              <a:rPr lang="en-IN" b="1" dirty="0"/>
              <a:t>modular. </a:t>
            </a:r>
            <a:endParaRPr lang="en-IN" dirty="0"/>
          </a:p>
          <a:p>
            <a:r>
              <a:rPr lang="en-IN" dirty="0"/>
              <a:t>Easy replacement, repairing, servicing and maintenance.</a:t>
            </a:r>
          </a:p>
          <a:p>
            <a:r>
              <a:rPr lang="en-IN" dirty="0"/>
              <a:t>A modular design will also allow different manufacturers to come up with new segments and new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042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7" y="114386"/>
            <a:ext cx="8419632" cy="6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2615179" cy="1280890"/>
          </a:xfrm>
        </p:spPr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050127" cy="3498574"/>
          </a:xfrm>
        </p:spPr>
        <p:txBody>
          <a:bodyPr/>
          <a:lstStyle/>
          <a:p>
            <a:r>
              <a:rPr lang="en-IN" dirty="0"/>
              <a:t>While conceptualizing we designed the earthworm to be completely </a:t>
            </a:r>
            <a:r>
              <a:rPr lang="en-IN" b="1" dirty="0"/>
              <a:t>modular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dirty="0" err="1"/>
              <a:t>Mech</a:t>
            </a:r>
            <a:r>
              <a:rPr lang="en-IN" dirty="0"/>
              <a:t> Earthworm, just like an earthworm, is made up of segments.</a:t>
            </a:r>
          </a:p>
          <a:p>
            <a:r>
              <a:rPr lang="en-IN" dirty="0"/>
              <a:t>Each segment contributes towards a certain operation.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39339" y="2133600"/>
            <a:ext cx="5261113" cy="433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Drill </a:t>
            </a:r>
            <a:r>
              <a:rPr lang="en-IN" sz="1600" i="1" dirty="0"/>
              <a:t>(Mandatory)</a:t>
            </a:r>
            <a:endParaRPr lang="en-IN" sz="2000" i="1" dirty="0"/>
          </a:p>
          <a:p>
            <a:r>
              <a:rPr lang="en-IN" sz="2000" b="1" dirty="0"/>
              <a:t>Motor Segment </a:t>
            </a:r>
            <a:r>
              <a:rPr lang="en-IN" sz="1600" i="1" dirty="0">
                <a:solidFill>
                  <a:prstClr val="black"/>
                </a:solidFill>
              </a:rPr>
              <a:t>(Mandatory)</a:t>
            </a:r>
            <a:endParaRPr lang="en-IN" sz="2000" dirty="0"/>
          </a:p>
          <a:p>
            <a:r>
              <a:rPr lang="en-IN" sz="2000" b="1" dirty="0"/>
              <a:t>Electronic/Sensor</a:t>
            </a:r>
            <a:r>
              <a:rPr lang="en-IN" sz="2000" dirty="0"/>
              <a:t> </a:t>
            </a:r>
            <a:r>
              <a:rPr lang="en-IN" sz="2000" b="1" dirty="0"/>
              <a:t>Segment</a:t>
            </a:r>
            <a:r>
              <a:rPr lang="en-IN" sz="2000" dirty="0"/>
              <a:t> </a:t>
            </a:r>
            <a:r>
              <a:rPr lang="en-IN" sz="1600" i="1" dirty="0">
                <a:solidFill>
                  <a:prstClr val="black"/>
                </a:solidFill>
              </a:rPr>
              <a:t>(Mandatory)</a:t>
            </a:r>
          </a:p>
          <a:p>
            <a:r>
              <a:rPr lang="en-IN" sz="2000" b="1" dirty="0"/>
              <a:t>Fertilizer Segment </a:t>
            </a:r>
            <a:r>
              <a:rPr lang="en-IN" sz="1600" i="1" dirty="0">
                <a:solidFill>
                  <a:prstClr val="black"/>
                </a:solidFill>
              </a:rPr>
              <a:t>(Optional)</a:t>
            </a:r>
            <a:endParaRPr lang="en-IN" sz="2000" dirty="0"/>
          </a:p>
          <a:p>
            <a:r>
              <a:rPr lang="en-IN" sz="2000" b="1" dirty="0"/>
              <a:t>Irrigation Segment </a:t>
            </a:r>
            <a:r>
              <a:rPr lang="en-IN" sz="1600" i="1" dirty="0">
                <a:solidFill>
                  <a:prstClr val="black"/>
                </a:solidFill>
              </a:rPr>
              <a:t>(Optional)</a:t>
            </a:r>
            <a:endParaRPr lang="en-IN" sz="2000" dirty="0"/>
          </a:p>
          <a:p>
            <a:r>
              <a:rPr lang="en-IN" sz="2000" b="1" dirty="0"/>
              <a:t>Battery Segment </a:t>
            </a:r>
            <a:r>
              <a:rPr lang="en-IN" sz="1600" i="1" dirty="0">
                <a:solidFill>
                  <a:prstClr val="black"/>
                </a:solidFill>
              </a:rPr>
              <a:t>(Mandatory)</a:t>
            </a:r>
            <a:endParaRPr lang="en-IN" sz="2000" dirty="0">
              <a:solidFill>
                <a:prstClr val="black"/>
              </a:solidFill>
            </a:endParaRPr>
          </a:p>
          <a:p>
            <a:r>
              <a:rPr lang="en-IN" sz="2000" b="1" dirty="0"/>
              <a:t>Drive Segment </a:t>
            </a:r>
            <a:r>
              <a:rPr lang="en-IN" sz="1600" i="1" dirty="0">
                <a:solidFill>
                  <a:prstClr val="black"/>
                </a:solidFill>
              </a:rPr>
              <a:t>(Mandatory)</a:t>
            </a:r>
          </a:p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75134" y="1493155"/>
            <a:ext cx="261517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dirty="0"/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162495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4620654"/>
              </p:ext>
            </p:extLst>
          </p:nvPr>
        </p:nvGraphicFramePr>
        <p:xfrm>
          <a:off x="1" y="0"/>
          <a:ext cx="1209923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46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058908"/>
              </p:ext>
            </p:extLst>
          </p:nvPr>
        </p:nvGraphicFramePr>
        <p:xfrm>
          <a:off x="0" y="0"/>
          <a:ext cx="12192000" cy="675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4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7393" y="2585432"/>
            <a:ext cx="8911687" cy="1280890"/>
          </a:xfrm>
        </p:spPr>
        <p:txBody>
          <a:bodyPr/>
          <a:lstStyle/>
          <a:p>
            <a:r>
              <a:rPr lang="en-IN" dirty="0"/>
              <a:t>This slide is intentionally left empty. Video content to be inserted.</a:t>
            </a:r>
          </a:p>
        </p:txBody>
      </p:sp>
    </p:spTree>
    <p:extLst>
      <p:ext uri="{BB962C8B-B14F-4D97-AF65-F5344CB8AC3E}">
        <p14:creationId xmlns:p14="http://schemas.microsoft.com/office/powerpoint/2010/main" val="234288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Mechanism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Segment of the </a:t>
            </a:r>
            <a:r>
              <a:rPr lang="en-IN" dirty="0" err="1"/>
              <a:t>Mech</a:t>
            </a:r>
            <a:r>
              <a:rPr lang="en-IN" dirty="0"/>
              <a:t> Earthworm performs a particular task.</a:t>
            </a:r>
          </a:p>
          <a:p>
            <a:r>
              <a:rPr lang="en-IN" dirty="0"/>
              <a:t>The First Segment is responsible for steering the earthworm in 3D space.</a:t>
            </a:r>
          </a:p>
          <a:p>
            <a:r>
              <a:rPr lang="en-IN" dirty="0"/>
              <a:t>Each alternative segment is provided with a drive with motors so as to provide forward and reverse motion as well as providing the feed to the drill.</a:t>
            </a:r>
          </a:p>
          <a:p>
            <a:r>
              <a:rPr lang="en-IN" dirty="0"/>
              <a:t>The Segments are connected to each other using rigid links that enable turning in small radius.</a:t>
            </a:r>
          </a:p>
          <a:p>
            <a:r>
              <a:rPr lang="en-IN" dirty="0"/>
              <a:t>The worm can travel up till a depth of 12 inches below ground, which is the more than the maximum ploughing done by tractors.</a:t>
            </a:r>
          </a:p>
        </p:txBody>
      </p:sp>
    </p:spTree>
    <p:extLst>
      <p:ext uri="{BB962C8B-B14F-4D97-AF65-F5344CB8AC3E}">
        <p14:creationId xmlns:p14="http://schemas.microsoft.com/office/powerpoint/2010/main" val="167157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1106</Words>
  <Application>Microsoft Office PowerPoint</Application>
  <PresentationFormat>Widescreen</PresentationFormat>
  <Paragraphs>227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Century Gothic</vt:lpstr>
      <vt:lpstr>Wingdings 3</vt:lpstr>
      <vt:lpstr>Wisp</vt:lpstr>
      <vt:lpstr>Office Theme</vt:lpstr>
      <vt:lpstr>Mechanical Earthworm </vt:lpstr>
      <vt:lpstr>Farmers</vt:lpstr>
      <vt:lpstr>Mechanical Earthworm</vt:lpstr>
      <vt:lpstr>PowerPoint Presentation</vt:lpstr>
      <vt:lpstr>Structure</vt:lpstr>
      <vt:lpstr>PowerPoint Presentation</vt:lpstr>
      <vt:lpstr>PowerPoint Presentation</vt:lpstr>
      <vt:lpstr>This slide is intentionally left empty. Video content to be inserted.</vt:lpstr>
      <vt:lpstr>Mechanism</vt:lpstr>
      <vt:lpstr>First Segment</vt:lpstr>
      <vt:lpstr>Drive</vt:lpstr>
      <vt:lpstr>Sensors and Microcontroller</vt:lpstr>
      <vt:lpstr>Irrigation/Fertilizer Segment</vt:lpstr>
      <vt:lpstr>Linkage </vt:lpstr>
      <vt:lpstr>Additional Features</vt:lpstr>
      <vt:lpstr>Alternative Design Considerations</vt:lpstr>
      <vt:lpstr>Costing of Mech Earthworm</vt:lpstr>
      <vt:lpstr>PowerPoint Presentation</vt:lpstr>
      <vt:lpstr>Market Availability</vt:lpstr>
      <vt:lpstr>PowerPoint Presentation</vt:lpstr>
      <vt:lpstr>Mech Earthworm</vt:lpstr>
      <vt:lpstr>References</vt:lpstr>
      <vt:lpstr>Drilling Torque Calculation</vt:lpstr>
      <vt:lpstr>PowerPoint Presentation</vt:lpstr>
      <vt:lpstr>Components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Earthworm</dc:title>
  <dc:creator>Mustafa</dc:creator>
  <cp:lastModifiedBy>Mustafa</cp:lastModifiedBy>
  <cp:revision>101</cp:revision>
  <dcterms:created xsi:type="dcterms:W3CDTF">2016-09-14T17:06:55Z</dcterms:created>
  <dcterms:modified xsi:type="dcterms:W3CDTF">2016-10-01T16:45:34Z</dcterms:modified>
</cp:coreProperties>
</file>