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70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1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30CC-F71F-4C6B-8FFD-3BAF3B21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8096-116E-4AC2-B021-2948BB64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Urdu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14 members:</a:t>
            </a:r>
          </a:p>
          <a:p>
            <a:r>
              <a:rPr lang="en-US" dirty="0" smtClean="0"/>
              <a:t>Mustafa bawani (19k-1252)</a:t>
            </a:r>
          </a:p>
          <a:p>
            <a:r>
              <a:rPr lang="en-US" dirty="0" smtClean="0"/>
              <a:t>Haris ganny (19k-1370)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flow chart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1447800" y="2362200"/>
            <a:ext cx="1905000" cy="990600"/>
          </a:xfrm>
          <a:prstGeom prst="flowChartInputOutp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enters option</a:t>
            </a:r>
            <a:endParaRPr lang="en-US" sz="1600" dirty="0"/>
          </a:p>
        </p:txBody>
      </p:sp>
      <p:sp>
        <p:nvSpPr>
          <p:cNvPr id="5" name="Flowchart: Decision 4"/>
          <p:cNvSpPr/>
          <p:nvPr/>
        </p:nvSpPr>
        <p:spPr>
          <a:xfrm>
            <a:off x="4572000" y="2286000"/>
            <a:ext cx="1828800" cy="11512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user enters 1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4" idx="5"/>
            <a:endCxn id="5" idx="1"/>
          </p:cNvCxnSpPr>
          <p:nvPr/>
        </p:nvCxnSpPr>
        <p:spPr>
          <a:xfrm>
            <a:off x="3162300" y="2857500"/>
            <a:ext cx="1409700" cy="41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4572000" y="5401958"/>
            <a:ext cx="1828800" cy="11512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user enters 0</a:t>
            </a:r>
            <a:endParaRPr lang="en-US" sz="1600" dirty="0"/>
          </a:p>
        </p:txBody>
      </p:sp>
      <p:sp>
        <p:nvSpPr>
          <p:cNvPr id="32" name="Flowchart: Decision 31"/>
          <p:cNvSpPr/>
          <p:nvPr/>
        </p:nvSpPr>
        <p:spPr>
          <a:xfrm>
            <a:off x="4572000" y="3886200"/>
            <a:ext cx="1828800" cy="11512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user enters 2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" idx="2"/>
            <a:endCxn id="32" idx="0"/>
          </p:cNvCxnSpPr>
          <p:nvPr/>
        </p:nvCxnSpPr>
        <p:spPr>
          <a:xfrm>
            <a:off x="5486400" y="3437242"/>
            <a:ext cx="0" cy="4489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1" idx="0"/>
          </p:cNvCxnSpPr>
          <p:nvPr/>
        </p:nvCxnSpPr>
        <p:spPr>
          <a:xfrm>
            <a:off x="5486400" y="5037442"/>
            <a:ext cx="0" cy="364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924800" y="2286000"/>
            <a:ext cx="1600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encryption proc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24800" y="3886200"/>
            <a:ext cx="1600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decryption proc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01000" y="5410200"/>
            <a:ext cx="16002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program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" idx="3"/>
            <a:endCxn id="39" idx="1"/>
          </p:cNvCxnSpPr>
          <p:nvPr/>
        </p:nvCxnSpPr>
        <p:spPr>
          <a:xfrm flipV="1">
            <a:off x="6400800" y="2857500"/>
            <a:ext cx="1524000" cy="41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40" idx="1"/>
          </p:cNvCxnSpPr>
          <p:nvPr/>
        </p:nvCxnSpPr>
        <p:spPr>
          <a:xfrm flipV="1">
            <a:off x="6400800" y="4457700"/>
            <a:ext cx="1524000" cy="41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  <a:endCxn id="41" idx="1"/>
          </p:cNvCxnSpPr>
          <p:nvPr/>
        </p:nvCxnSpPr>
        <p:spPr>
          <a:xfrm>
            <a:off x="6400800" y="5977579"/>
            <a:ext cx="1600200" cy="41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35336" y="25570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5336" y="41572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35336" y="56812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5108" y="35052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6400" y="50292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1" name="Elbow Connector 60"/>
          <p:cNvCxnSpPr>
            <a:stCxn id="39" idx="3"/>
            <a:endCxn id="4" idx="0"/>
          </p:cNvCxnSpPr>
          <p:nvPr/>
        </p:nvCxnSpPr>
        <p:spPr>
          <a:xfrm flipH="1" flipV="1">
            <a:off x="2590800" y="2362200"/>
            <a:ext cx="6934200" cy="495300"/>
          </a:xfrm>
          <a:prstGeom prst="bentConnector4">
            <a:avLst>
              <a:gd name="adj1" fmla="val -3297"/>
              <a:gd name="adj2" fmla="val 161538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0" idx="3"/>
            <a:endCxn id="4" idx="0"/>
          </p:cNvCxnSpPr>
          <p:nvPr/>
        </p:nvCxnSpPr>
        <p:spPr>
          <a:xfrm flipH="1" flipV="1">
            <a:off x="2590800" y="2362200"/>
            <a:ext cx="6934200" cy="2095500"/>
          </a:xfrm>
          <a:prstGeom prst="bentConnector4">
            <a:avLst>
              <a:gd name="adj1" fmla="val -3297"/>
              <a:gd name="adj2" fmla="val 11410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Terminator 68"/>
          <p:cNvSpPr/>
          <p:nvPr/>
        </p:nvSpPr>
        <p:spPr>
          <a:xfrm>
            <a:off x="10210800" y="5715000"/>
            <a:ext cx="15240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1" idx="3"/>
            <a:endCxn id="69" idx="1"/>
          </p:cNvCxnSpPr>
          <p:nvPr/>
        </p:nvCxnSpPr>
        <p:spPr>
          <a:xfrm>
            <a:off x="9601200" y="5981700"/>
            <a:ext cx="6096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flowchart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1447800" y="2438400"/>
            <a:ext cx="1905000" cy="990600"/>
          </a:xfrm>
          <a:prstGeom prst="flowChartInputOutp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inputs file name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5"/>
            <a:endCxn id="6" idx="1"/>
          </p:cNvCxnSpPr>
          <p:nvPr/>
        </p:nvCxnSpPr>
        <p:spPr>
          <a:xfrm>
            <a:off x="3162300" y="2933700"/>
            <a:ext cx="11049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67200" y="24384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text file</a:t>
            </a:r>
            <a:endParaRPr lang="en-US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6858000" y="2362200"/>
            <a:ext cx="1676400" cy="1075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letters are encrypt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6" idx="3"/>
            <a:endCxn id="15" idx="1"/>
          </p:cNvCxnSpPr>
          <p:nvPr/>
        </p:nvCxnSpPr>
        <p:spPr>
          <a:xfrm flipV="1">
            <a:off x="5867400" y="2899721"/>
            <a:ext cx="990600" cy="339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72600" y="39624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encryption function to encrypt the letter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372600" y="2362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table to search the index of the letter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5" idx="3"/>
            <a:endCxn id="25" idx="1"/>
          </p:cNvCxnSpPr>
          <p:nvPr/>
        </p:nvCxnSpPr>
        <p:spPr>
          <a:xfrm flipV="1">
            <a:off x="8534400" y="2857500"/>
            <a:ext cx="838200" cy="422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4" idx="0"/>
          </p:cNvCxnSpPr>
          <p:nvPr/>
        </p:nvCxnSpPr>
        <p:spPr>
          <a:xfrm>
            <a:off x="10172700" y="3352800"/>
            <a:ext cx="0" cy="6096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372600" y="5410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Replace the letter from the array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>
            <a:off x="10172700" y="4953000"/>
            <a:ext cx="0" cy="4572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3" idx="2"/>
            <a:endCxn id="15" idx="2"/>
          </p:cNvCxnSpPr>
          <p:nvPr/>
        </p:nvCxnSpPr>
        <p:spPr>
          <a:xfrm rot="5400000" flipH="1">
            <a:off x="7452671" y="3680771"/>
            <a:ext cx="2963558" cy="2476500"/>
          </a:xfrm>
          <a:prstGeom prst="bentConnector3">
            <a:avLst>
              <a:gd name="adj1" fmla="val -7714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86800" y="2590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43434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loop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4400" y="4267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the encrypted array in file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5" idx="2"/>
            <a:endCxn id="49" idx="0"/>
          </p:cNvCxnSpPr>
          <p:nvPr/>
        </p:nvCxnSpPr>
        <p:spPr>
          <a:xfrm flipH="1">
            <a:off x="5524500" y="3437242"/>
            <a:ext cx="2171700" cy="8299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24600" y="350520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4724400" y="5867400"/>
            <a:ext cx="16002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2"/>
            <a:endCxn id="57" idx="0"/>
          </p:cNvCxnSpPr>
          <p:nvPr/>
        </p:nvCxnSpPr>
        <p:spPr>
          <a:xfrm>
            <a:off x="5524500" y="5257800"/>
            <a:ext cx="0" cy="6096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flowchart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762000" y="2438400"/>
            <a:ext cx="1905000" cy="990600"/>
          </a:xfrm>
          <a:prstGeom prst="flowChartInputOutp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inputs file name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5"/>
            <a:endCxn id="6" idx="1"/>
          </p:cNvCxnSpPr>
          <p:nvPr/>
        </p:nvCxnSpPr>
        <p:spPr>
          <a:xfrm>
            <a:off x="2476500" y="2933700"/>
            <a:ext cx="4953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71800" y="24384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text file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6858000" y="2362200"/>
            <a:ext cx="1676400" cy="1075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letters are decrypt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372600" y="39624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decrytion function to decrypt the letter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372600" y="2362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table to search the index of the letter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10" idx="1"/>
          </p:cNvCxnSpPr>
          <p:nvPr/>
        </p:nvCxnSpPr>
        <p:spPr>
          <a:xfrm flipV="1">
            <a:off x="8534400" y="2857500"/>
            <a:ext cx="838200" cy="4222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>
            <a:off x="10172700" y="3352800"/>
            <a:ext cx="0" cy="6096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72600" y="5410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Replace the letter from the array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9" idx="2"/>
            <a:endCxn id="13" idx="0"/>
          </p:cNvCxnSpPr>
          <p:nvPr/>
        </p:nvCxnSpPr>
        <p:spPr>
          <a:xfrm>
            <a:off x="10172700" y="4953000"/>
            <a:ext cx="0" cy="4572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  <a:endCxn id="7" idx="2"/>
          </p:cNvCxnSpPr>
          <p:nvPr/>
        </p:nvCxnSpPr>
        <p:spPr>
          <a:xfrm rot="5400000" flipH="1">
            <a:off x="7452671" y="3680771"/>
            <a:ext cx="2963558" cy="2476500"/>
          </a:xfrm>
          <a:prstGeom prst="bentConnector3">
            <a:avLst>
              <a:gd name="adj1" fmla="val -7714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86800" y="2590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3434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loop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4267200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the decrypted array in file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7" idx="2"/>
            <a:endCxn id="18" idx="0"/>
          </p:cNvCxnSpPr>
          <p:nvPr/>
        </p:nvCxnSpPr>
        <p:spPr>
          <a:xfrm flipH="1">
            <a:off x="5524500" y="3437242"/>
            <a:ext cx="2171700" cy="8299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350520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4724400" y="5867400"/>
            <a:ext cx="1600200" cy="533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  <a:endCxn id="21" idx="0"/>
          </p:cNvCxnSpPr>
          <p:nvPr/>
        </p:nvCxnSpPr>
        <p:spPr>
          <a:xfrm>
            <a:off x="5524500" y="5257800"/>
            <a:ext cx="0" cy="6096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27" idx="1"/>
          </p:cNvCxnSpPr>
          <p:nvPr/>
        </p:nvCxnSpPr>
        <p:spPr>
          <a:xfrm>
            <a:off x="4572000" y="2933700"/>
            <a:ext cx="4572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29200" y="2438400"/>
            <a:ext cx="1447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modular inverse of a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3"/>
            <a:endCxn id="7" idx="1"/>
          </p:cNvCxnSpPr>
          <p:nvPr/>
        </p:nvCxnSpPr>
        <p:spPr>
          <a:xfrm flipV="1">
            <a:off x="6477000" y="2899721"/>
            <a:ext cx="381000" cy="339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3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Mustafa Bawani</a:t>
            </a:r>
          </a:p>
          <a:p>
            <a:pPr lvl="1"/>
            <a:r>
              <a:rPr lang="en-US" dirty="0" smtClean="0"/>
              <a:t>Filing</a:t>
            </a:r>
          </a:p>
          <a:p>
            <a:pPr lvl="1"/>
            <a:r>
              <a:rPr lang="en-US" dirty="0" smtClean="0"/>
              <a:t>Encryption </a:t>
            </a:r>
          </a:p>
          <a:p>
            <a:pPr lvl="1"/>
            <a:r>
              <a:rPr lang="en-US" dirty="0" smtClean="0"/>
              <a:t>Decryption</a:t>
            </a:r>
          </a:p>
          <a:p>
            <a:r>
              <a:rPr lang="en-US" dirty="0" smtClean="0"/>
              <a:t>Haris Ganny</a:t>
            </a:r>
          </a:p>
          <a:p>
            <a:pPr lvl="1"/>
            <a:r>
              <a:rPr lang="en-US" dirty="0" smtClean="0"/>
              <a:t>Compute variables</a:t>
            </a:r>
          </a:p>
          <a:p>
            <a:pPr lvl="1"/>
            <a:r>
              <a:rPr lang="en-US" dirty="0" smtClean="0"/>
              <a:t>Gcd recursion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696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aims to demonstrate how urdu files can be securely transferred over the network</a:t>
            </a:r>
          </a:p>
          <a:p>
            <a:r>
              <a:rPr lang="en-US" dirty="0" smtClean="0"/>
              <a:t>The solution uses Affine Cipher to encrypt and decrypt 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urdu cryptography available in the market</a:t>
            </a:r>
          </a:p>
          <a:p>
            <a:r>
              <a:rPr lang="en-US" dirty="0" smtClean="0"/>
              <a:t>Need of urdu cryptography algorthm</a:t>
            </a:r>
          </a:p>
          <a:p>
            <a:r>
              <a:rPr lang="en-US" dirty="0" smtClean="0"/>
              <a:t>Innovatory and unique experience to work with UTF-8 (urdu codes)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 cipher is a monoalphabetic substitution cipher</a:t>
            </a:r>
          </a:p>
          <a:p>
            <a:r>
              <a:rPr lang="en-US" dirty="0" smtClean="0"/>
              <a:t>Each letter is mapped to its numeric equivalent using a simple mathematical functon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15" y="709173"/>
            <a:ext cx="7957370" cy="54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letter is replaced by looking up to the table </a:t>
            </a:r>
            <a:r>
              <a:rPr lang="en-US" dirty="0" smtClean="0"/>
              <a:t>by </a:t>
            </a:r>
            <a:r>
              <a:rPr lang="en-US" dirty="0"/>
              <a:t>the numeric value obtained </a:t>
            </a:r>
            <a:r>
              <a:rPr lang="en-US" dirty="0" smtClean="0"/>
              <a:t>from the function</a:t>
            </a:r>
          </a:p>
          <a:p>
            <a:r>
              <a:rPr lang="en-US" dirty="0" smtClean="0"/>
              <a:t>The mathematical function to encrypt a letter is</a:t>
            </a:r>
          </a:p>
          <a:p>
            <a:r>
              <a:rPr lang="en-US" dirty="0" smtClean="0"/>
              <a:t>E=(aX+b) mod m</a:t>
            </a:r>
          </a:p>
        </p:txBody>
      </p:sp>
    </p:spTree>
    <p:extLst>
      <p:ext uri="{BB962C8B-B14F-4D97-AF65-F5344CB8AC3E}">
        <p14:creationId xmlns:p14="http://schemas.microsoft.com/office/powerpoint/2010/main" val="37584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we have to encrypt the alphabet </a:t>
            </a:r>
            <a:r>
              <a:rPr lang="ur-PK" sz="2800" b="1" dirty="0"/>
              <a:t>پ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E=(5x+3)mod 37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E=(5(2)+3)mod 37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E=13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13" y="4840704"/>
            <a:ext cx="794801" cy="13025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82510" y="5492000"/>
            <a:ext cx="1828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4" y="4840704"/>
            <a:ext cx="793242" cy="13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encrypted cipher can be decrypted by inversing the encryption formula</a:t>
            </a:r>
          </a:p>
          <a:p>
            <a:r>
              <a:rPr lang="en-US" dirty="0"/>
              <a:t>The mathematical function to encrypt a letter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D=a</a:t>
            </a:r>
            <a:r>
              <a:rPr lang="en-US" dirty="0" smtClean="0">
                <a:cs typeface="Times New Roman" panose="02020603050405020304" pitchFamily="18" charset="0"/>
              </a:rPr>
              <a:t>­­­­­</a:t>
            </a:r>
            <a:r>
              <a:rPr lang="he-IL" dirty="0" smtClean="0">
                <a:cs typeface="Times New Roman" panose="02020603050405020304" pitchFamily="18" charset="0"/>
              </a:rPr>
              <a:t>־</a:t>
            </a:r>
            <a:r>
              <a:rPr lang="en-US" dirty="0" smtClean="0">
                <a:cs typeface="Times New Roman" panose="02020603050405020304" pitchFamily="18" charset="0"/>
              </a:rPr>
              <a:t>¹(E-b) mod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1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we have to decrypt </a:t>
            </a:r>
            <a:r>
              <a:rPr lang="ur-PK" dirty="0" smtClean="0"/>
              <a:t>ر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D=5</a:t>
            </a:r>
            <a:r>
              <a:rPr lang="en-US" sz="2400" dirty="0" smtClean="0">
                <a:cs typeface="Times New Roman" panose="02020603050405020304" pitchFamily="18" charset="0"/>
              </a:rPr>
              <a:t>­­­­</a:t>
            </a:r>
            <a:r>
              <a:rPr lang="he-IL" sz="2400" dirty="0" smtClean="0">
                <a:cs typeface="Times New Roman" panose="02020603050405020304" pitchFamily="18" charset="0"/>
              </a:rPr>
              <a:t>־</a:t>
            </a:r>
            <a:r>
              <a:rPr lang="en-US" sz="2400" dirty="0" smtClean="0">
                <a:cs typeface="Times New Roman" panose="02020603050405020304" pitchFamily="18" charset="0"/>
              </a:rPr>
              <a:t>¹(E-3) </a:t>
            </a:r>
            <a:r>
              <a:rPr lang="en-US" sz="2400" dirty="0">
                <a:cs typeface="Times New Roman" panose="02020603050405020304" pitchFamily="18" charset="0"/>
              </a:rPr>
              <a:t>mod </a:t>
            </a:r>
            <a:r>
              <a:rPr lang="en-US" sz="2400" dirty="0" smtClean="0">
                <a:cs typeface="Times New Roman" panose="02020603050405020304" pitchFamily="18" charset="0"/>
              </a:rPr>
              <a:t>37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D=23(13-3)mod 37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13" y="4703543"/>
            <a:ext cx="794801" cy="130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36" y="4691916"/>
            <a:ext cx="793242" cy="13258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99951" y="5326149"/>
            <a:ext cx="1828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s" id="{57DA68F6-2601-44F6-A454-57098F1FCAD9}" vid="{BCF1BA7A-FD6E-4330-AE8D-AA2669F0B1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circuits</Template>
  <TotalTime>171</TotalTime>
  <Words>336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circuits</vt:lpstr>
      <vt:lpstr>Urdu cryptography</vt:lpstr>
      <vt:lpstr>Introduction</vt:lpstr>
      <vt:lpstr>Motivation</vt:lpstr>
      <vt:lpstr>Affine cipher</vt:lpstr>
      <vt:lpstr>PowerPoint Presentation</vt:lpstr>
      <vt:lpstr>Encryption</vt:lpstr>
      <vt:lpstr>Encryption (CONTINUED)</vt:lpstr>
      <vt:lpstr>decryption</vt:lpstr>
      <vt:lpstr>decryption (CONTINUED)</vt:lpstr>
      <vt:lpstr>Menu flow chart</vt:lpstr>
      <vt:lpstr>Encryption flowchart</vt:lpstr>
      <vt:lpstr>Decryption flowchart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Urdu text cryptography</dc:title>
  <dc:creator>User</dc:creator>
  <cp:lastModifiedBy>User</cp:lastModifiedBy>
  <cp:revision>16</cp:revision>
  <dcterms:created xsi:type="dcterms:W3CDTF">2021-01-18T18:44:25Z</dcterms:created>
  <dcterms:modified xsi:type="dcterms:W3CDTF">2021-01-18T21:36:02Z</dcterms:modified>
</cp:coreProperties>
</file>