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layfair Display Regular"/>
      <p:bold r:id="rId20"/>
      <p:boldItalic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g8FuhB/BQeV7/Y+Y9kNfCMy4cL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Regular-bold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PlayfairDisplayRegular-boldItalic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f081949b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e0f081949b_5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f081949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e0f081949b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0f081949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e0f081949b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f081949b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0f081949b_2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0786fe4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0786fe4b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0f081949b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e0f081949b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0f081949b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0f081949b_2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 rot="5400000">
            <a:off x="2874962" y="-1217613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s://youtu.be/k1PLXjiyjf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508000" y="2651125"/>
            <a:ext cx="4193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None/>
            </a:pPr>
            <a:r>
              <a:rPr lang="en-US"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Tumor Detection with Deep Learning</a:t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1. 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Fatih Karaman</a:t>
            </a: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– 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fatih.karaman</a:t>
            </a: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@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std.izu.edu.tr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2. 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Hamza Üzülmez </a:t>
            </a: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– 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hamza.uzulmez</a:t>
            </a: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@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std.izu.edu.tr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3. 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Hatice Yazıcı</a:t>
            </a: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– 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yazici.hatice</a:t>
            </a: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@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std.izu.edu.tr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4. 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Mustafa Aru</a:t>
            </a: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– 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mustafa.aru</a:t>
            </a: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@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std.izu.edu.tr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Light"/>
              <a:buNone/>
            </a:pP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5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Y. Sümeyye Varlık– varlik.yuksel@std.izu.edu.tr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Danışman: </a:t>
            </a:r>
            <a:r>
              <a:rPr lang="en-US"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Dr. Öğr. Üyesi Akhtar Jamil</a:t>
            </a:r>
            <a:endParaRPr b="1" sz="1350" u="sng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Light"/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08000" y="1284287"/>
            <a:ext cx="73629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İSTANBUL SABAHATTİN ZAİM ÜNİVERSİTESİ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BİLGİSAYAR MÜHENDİSLİĞİ BÖLÜMÜ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fair Display Regular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Bitirme Çalışması Sunumu</a:t>
            </a:r>
            <a:endParaRPr/>
          </a:p>
        </p:txBody>
      </p:sp>
      <p:cxnSp>
        <p:nvCxnSpPr>
          <p:cNvPr id="87" name="Google Shape;87;p1"/>
          <p:cNvCxnSpPr/>
          <p:nvPr/>
        </p:nvCxnSpPr>
        <p:spPr>
          <a:xfrm>
            <a:off x="449262" y="2571750"/>
            <a:ext cx="53022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3187" y="3738562"/>
            <a:ext cx="1165225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e0f081949b_5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e0f081949b_5_10"/>
          <p:cNvSpPr txBox="1"/>
          <p:nvPr/>
        </p:nvSpPr>
        <p:spPr>
          <a:xfrm>
            <a:off x="890587" y="192087"/>
            <a:ext cx="736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Tumor Detection with Deep Learning</a:t>
            </a:r>
            <a:endParaRPr/>
          </a:p>
        </p:txBody>
      </p:sp>
      <p:sp>
        <p:nvSpPr>
          <p:cNvPr id="171" name="Google Shape;171;ge0f081949b_5_10"/>
          <p:cNvSpPr txBox="1"/>
          <p:nvPr/>
        </p:nvSpPr>
        <p:spPr>
          <a:xfrm>
            <a:off x="890587" y="2105025"/>
            <a:ext cx="73629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sz="3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en-US" sz="3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https://youtu.be/k1PLXjiyjfE</a:t>
            </a:r>
            <a:endParaRPr sz="3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0" y="19207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Tumor Detection with Deep Learning Tanıtımı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890550" y="998988"/>
            <a:ext cx="7362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Bir beyin tümörü, beyin hücresinin rejenerasyonu sırasında replikasyonda meydana gelen anormal hücrelerin büyümesidir. 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Projemizde, biyomedikal görüntü segmentasyonu için geliştirilen yapay sinir ağının beyin MR görüntülerini okuyarak tümör varlığını tespit ettiği U-net derin öğrenme mimarisi, tümörlerin nekroz, ödem ve genişleyen tümörler olarak sınıflandırılmasını sağlar. Sonuç olarak MR görüntüsünü ve hastanın beynindeki tümör durumunu gösteren bir sistem geliştirilmiştir. 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550" y="2719425"/>
            <a:ext cx="5444900" cy="21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e0f081949b_2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e0f081949b_2_5"/>
          <p:cNvSpPr txBox="1"/>
          <p:nvPr/>
        </p:nvSpPr>
        <p:spPr>
          <a:xfrm>
            <a:off x="0" y="19207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Proje Aşamaları</a:t>
            </a:r>
            <a:endParaRPr/>
          </a:p>
        </p:txBody>
      </p:sp>
      <p:pic>
        <p:nvPicPr>
          <p:cNvPr id="103" name="Google Shape;103;ge0f081949b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26" y="793325"/>
            <a:ext cx="7848349" cy="371704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e0f081949b_2_5"/>
          <p:cNvSpPr txBox="1"/>
          <p:nvPr/>
        </p:nvSpPr>
        <p:spPr>
          <a:xfrm>
            <a:off x="346425" y="793325"/>
            <a:ext cx="307500" cy="37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-125" y="19207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Veri Ön İşleme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050" y="3039400"/>
            <a:ext cx="3269540" cy="158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0" y="2718575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ümörün orjinal ve segmente halinin görselleştirilmesi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300" y="3026375"/>
            <a:ext cx="4111225" cy="16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16525" y="773938"/>
            <a:ext cx="911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Tümörün 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farklı sekanstaki görüntüleri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0038" y="1177125"/>
            <a:ext cx="4643916" cy="139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e0f081949b_2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e0f081949b_2_30"/>
          <p:cNvSpPr txBox="1"/>
          <p:nvPr/>
        </p:nvSpPr>
        <p:spPr>
          <a:xfrm>
            <a:off x="-125" y="19207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Veri Ön İşleme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ge0f081949b_2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763" y="1676400"/>
            <a:ext cx="572452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e0f081949b_2_30"/>
          <p:cNvSpPr txBox="1"/>
          <p:nvPr/>
        </p:nvSpPr>
        <p:spPr>
          <a:xfrm>
            <a:off x="0" y="121735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Tümörün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kırpılması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e0f081949b_2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e0f081949b_2_22"/>
          <p:cNvSpPr txBox="1"/>
          <p:nvPr/>
        </p:nvSpPr>
        <p:spPr>
          <a:xfrm>
            <a:off x="0" y="1840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Veri Ön İşleme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ge0f081949b_2_22"/>
          <p:cNvSpPr txBox="1"/>
          <p:nvPr/>
        </p:nvSpPr>
        <p:spPr>
          <a:xfrm>
            <a:off x="20850" y="1015225"/>
            <a:ext cx="455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Kırpılmış tümör örneği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ge0f081949b_2_22"/>
          <p:cNvSpPr txBox="1"/>
          <p:nvPr/>
        </p:nvSpPr>
        <p:spPr>
          <a:xfrm>
            <a:off x="4592801" y="1015225"/>
            <a:ext cx="455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Veri artırmada kullanılan yöntemler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2" name="Google Shape;132;ge0f081949b_2_22"/>
          <p:cNvGrpSpPr/>
          <p:nvPr/>
        </p:nvGrpSpPr>
        <p:grpSpPr>
          <a:xfrm>
            <a:off x="5600225" y="2200025"/>
            <a:ext cx="2536426" cy="2089650"/>
            <a:chOff x="5090113" y="2401250"/>
            <a:chExt cx="2536426" cy="2089650"/>
          </a:xfrm>
        </p:grpSpPr>
        <p:pic>
          <p:nvPicPr>
            <p:cNvPr id="133" name="Google Shape;133;ge0f081949b_2_22"/>
            <p:cNvPicPr preferRelativeResize="0"/>
            <p:nvPr/>
          </p:nvPicPr>
          <p:blipFill rotWithShape="1">
            <a:blip r:embed="rId4">
              <a:alphaModFix/>
            </a:blip>
            <a:srcRect b="0" l="0" r="43342" t="0"/>
            <a:stretch/>
          </p:blipFill>
          <p:spPr>
            <a:xfrm>
              <a:off x="5090113" y="2401250"/>
              <a:ext cx="2536426" cy="104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ge0f081949b_2_22"/>
            <p:cNvPicPr preferRelativeResize="0"/>
            <p:nvPr/>
          </p:nvPicPr>
          <p:blipFill rotWithShape="1">
            <a:blip r:embed="rId4">
              <a:alphaModFix/>
            </a:blip>
            <a:srcRect b="0" l="56136" r="0" t="0"/>
            <a:stretch/>
          </p:blipFill>
          <p:spPr>
            <a:xfrm>
              <a:off x="5663038" y="3443000"/>
              <a:ext cx="1963500" cy="104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ge0f081949b_2_22"/>
            <p:cNvSpPr txBox="1"/>
            <p:nvPr/>
          </p:nvSpPr>
          <p:spPr>
            <a:xfrm>
              <a:off x="5090125" y="3444000"/>
              <a:ext cx="633900" cy="104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                    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ge0f081949b_2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133" y="2011100"/>
            <a:ext cx="2524735" cy="24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e0786fe4be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e0786fe4be_2_0"/>
          <p:cNvSpPr txBox="1"/>
          <p:nvPr/>
        </p:nvSpPr>
        <p:spPr>
          <a:xfrm>
            <a:off x="0" y="1840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Kullanılan Modeller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ge0786fe4be_2_0"/>
          <p:cNvSpPr txBox="1"/>
          <p:nvPr/>
        </p:nvSpPr>
        <p:spPr>
          <a:xfrm>
            <a:off x="207150" y="985625"/>
            <a:ext cx="451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9 katmanlı U-Net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ge0786fe4be_2_0"/>
          <p:cNvSpPr txBox="1"/>
          <p:nvPr/>
        </p:nvSpPr>
        <p:spPr>
          <a:xfrm>
            <a:off x="3396925" y="3065225"/>
            <a:ext cx="563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7 katmanlı U-Net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ge0786fe4be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25" y="1502309"/>
            <a:ext cx="4513349" cy="15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e0786fe4be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6921" y="3560721"/>
            <a:ext cx="5632275" cy="1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e0f081949b_2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e0f081949b_2_37"/>
          <p:cNvSpPr txBox="1"/>
          <p:nvPr/>
        </p:nvSpPr>
        <p:spPr>
          <a:xfrm>
            <a:off x="0" y="19207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Sonuçlar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ge0f081949b_2_37"/>
          <p:cNvSpPr txBox="1"/>
          <p:nvPr/>
        </p:nvSpPr>
        <p:spPr>
          <a:xfrm>
            <a:off x="0" y="779475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Segmente Tümörler ve Modelin Tahmini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ge0f081949b_2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63" y="1166775"/>
            <a:ext cx="5497274" cy="366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e0f081949b_2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e0f081949b_2_47"/>
          <p:cNvSpPr txBox="1"/>
          <p:nvPr/>
        </p:nvSpPr>
        <p:spPr>
          <a:xfrm>
            <a:off x="0" y="19207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Yöntem ve Metot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ge0f081949b_2_47"/>
          <p:cNvSpPr txBox="1"/>
          <p:nvPr/>
        </p:nvSpPr>
        <p:spPr>
          <a:xfrm>
            <a:off x="-150" y="645975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Veri artırmalı ve artırmasız eğitimin sonuçları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2" name="Google Shape;162;ge0f081949b_2_47"/>
          <p:cNvGrpSpPr/>
          <p:nvPr/>
        </p:nvGrpSpPr>
        <p:grpSpPr>
          <a:xfrm>
            <a:off x="2028300" y="1029975"/>
            <a:ext cx="5087087" cy="3886100"/>
            <a:chOff x="2118563" y="1222575"/>
            <a:chExt cx="5087087" cy="3886100"/>
          </a:xfrm>
        </p:grpSpPr>
        <p:pic>
          <p:nvPicPr>
            <p:cNvPr id="163" name="Google Shape;163;ge0f081949b_2_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18575" y="1222575"/>
              <a:ext cx="5087075" cy="186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e0f081949b_2_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18563" y="3166175"/>
              <a:ext cx="5087085" cy="194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2017-05-03T03:07:24Z</dcterms:created>
  <dc:creator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