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66" r:id="rId5"/>
    <p:sldId id="265" r:id="rId6"/>
    <p:sldId id="267" r:id="rId7"/>
    <p:sldId id="268" r:id="rId8"/>
    <p:sldId id="258" r:id="rId9"/>
    <p:sldId id="259" r:id="rId10"/>
    <p:sldId id="269" r:id="rId11"/>
    <p:sldId id="260" r:id="rId12"/>
    <p:sldId id="263" r:id="rId13"/>
    <p:sldId id="261" r:id="rId14"/>
    <p:sldId id="264" r:id="rId15"/>
    <p:sldId id="262"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zar haspolat" initials="hh" lastIdx="1" clrIdx="0">
    <p:extLst>
      <p:ext uri="{19B8F6BF-5375-455C-9EA6-DF929625EA0E}">
        <p15:presenceInfo xmlns:p15="http://schemas.microsoft.com/office/powerpoint/2012/main" userId="9cfd528afda4c3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F5E37D-2F81-4424-BB8B-1E18ED68F347}"/>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A87CE78-F04E-4A14-8065-23ECD18BE5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191D86EE-C64E-4089-88A5-F436C93B2A99}"/>
              </a:ext>
            </a:extLst>
          </p:cNvPr>
          <p:cNvSpPr>
            <a:spLocks noGrp="1"/>
          </p:cNvSpPr>
          <p:nvPr>
            <p:ph type="dt" sz="half" idx="10"/>
          </p:nvPr>
        </p:nvSpPr>
        <p:spPr/>
        <p:txBody>
          <a:bodyPr/>
          <a:lstStyle/>
          <a:p>
            <a:fld id="{F8EB05AC-9D74-4431-98F8-3FE7266DFC9C}" type="datetimeFigureOut">
              <a:rPr lang="tr-TR" smtClean="0"/>
              <a:t>12.01.2020</a:t>
            </a:fld>
            <a:endParaRPr lang="tr-TR"/>
          </a:p>
        </p:txBody>
      </p:sp>
      <p:sp>
        <p:nvSpPr>
          <p:cNvPr id="5" name="Alt Bilgi Yer Tutucusu 4">
            <a:extLst>
              <a:ext uri="{FF2B5EF4-FFF2-40B4-BE49-F238E27FC236}">
                <a16:creationId xmlns:a16="http://schemas.microsoft.com/office/drawing/2014/main" id="{9F1373F4-0C95-4242-B0FB-DCF0A7128CB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D0006CE-DAED-43E6-99BF-ACDBE8BCD0D6}"/>
              </a:ext>
            </a:extLst>
          </p:cNvPr>
          <p:cNvSpPr>
            <a:spLocks noGrp="1"/>
          </p:cNvSpPr>
          <p:nvPr>
            <p:ph type="sldNum" sz="quarter" idx="12"/>
          </p:nvPr>
        </p:nvSpPr>
        <p:spPr/>
        <p:txBody>
          <a:bodyPr/>
          <a:lstStyle/>
          <a:p>
            <a:fld id="{BEA6433D-E376-4EDD-A413-0F876792FFFB}" type="slidenum">
              <a:rPr lang="tr-TR" smtClean="0"/>
              <a:t>‹#›</a:t>
            </a:fld>
            <a:endParaRPr lang="tr-TR"/>
          </a:p>
        </p:txBody>
      </p:sp>
    </p:spTree>
    <p:extLst>
      <p:ext uri="{BB962C8B-B14F-4D97-AF65-F5344CB8AC3E}">
        <p14:creationId xmlns:p14="http://schemas.microsoft.com/office/powerpoint/2010/main" val="3478769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3A8C82-5740-4E0D-B9E6-E087AA30BE91}"/>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BFD92903-FB3C-4045-936F-C216832103B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536DF1B-6BE0-4471-82AC-66357CD13395}"/>
              </a:ext>
            </a:extLst>
          </p:cNvPr>
          <p:cNvSpPr>
            <a:spLocks noGrp="1"/>
          </p:cNvSpPr>
          <p:nvPr>
            <p:ph type="dt" sz="half" idx="10"/>
          </p:nvPr>
        </p:nvSpPr>
        <p:spPr/>
        <p:txBody>
          <a:bodyPr/>
          <a:lstStyle/>
          <a:p>
            <a:fld id="{F8EB05AC-9D74-4431-98F8-3FE7266DFC9C}" type="datetimeFigureOut">
              <a:rPr lang="tr-TR" smtClean="0"/>
              <a:t>12.01.2020</a:t>
            </a:fld>
            <a:endParaRPr lang="tr-TR"/>
          </a:p>
        </p:txBody>
      </p:sp>
      <p:sp>
        <p:nvSpPr>
          <p:cNvPr id="5" name="Alt Bilgi Yer Tutucusu 4">
            <a:extLst>
              <a:ext uri="{FF2B5EF4-FFF2-40B4-BE49-F238E27FC236}">
                <a16:creationId xmlns:a16="http://schemas.microsoft.com/office/drawing/2014/main" id="{DCA5BE20-A7CB-4118-8872-FD1B4E24208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082312D-4E92-43EA-B8A7-117E454B23BF}"/>
              </a:ext>
            </a:extLst>
          </p:cNvPr>
          <p:cNvSpPr>
            <a:spLocks noGrp="1"/>
          </p:cNvSpPr>
          <p:nvPr>
            <p:ph type="sldNum" sz="quarter" idx="12"/>
          </p:nvPr>
        </p:nvSpPr>
        <p:spPr/>
        <p:txBody>
          <a:bodyPr/>
          <a:lstStyle/>
          <a:p>
            <a:fld id="{BEA6433D-E376-4EDD-A413-0F876792FFFB}" type="slidenum">
              <a:rPr lang="tr-TR" smtClean="0"/>
              <a:t>‹#›</a:t>
            </a:fld>
            <a:endParaRPr lang="tr-TR"/>
          </a:p>
        </p:txBody>
      </p:sp>
    </p:spTree>
    <p:extLst>
      <p:ext uri="{BB962C8B-B14F-4D97-AF65-F5344CB8AC3E}">
        <p14:creationId xmlns:p14="http://schemas.microsoft.com/office/powerpoint/2010/main" val="346865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85E9A9C6-B820-4E11-94CF-2ABDE923A51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ACB2C34-F6AA-4CD7-AF25-106F56A28C23}"/>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6155E84-71A3-43C5-86EC-9B32BD2A8EDA}"/>
              </a:ext>
            </a:extLst>
          </p:cNvPr>
          <p:cNvSpPr>
            <a:spLocks noGrp="1"/>
          </p:cNvSpPr>
          <p:nvPr>
            <p:ph type="dt" sz="half" idx="10"/>
          </p:nvPr>
        </p:nvSpPr>
        <p:spPr/>
        <p:txBody>
          <a:bodyPr/>
          <a:lstStyle/>
          <a:p>
            <a:fld id="{F8EB05AC-9D74-4431-98F8-3FE7266DFC9C}" type="datetimeFigureOut">
              <a:rPr lang="tr-TR" smtClean="0"/>
              <a:t>12.01.2020</a:t>
            </a:fld>
            <a:endParaRPr lang="tr-TR"/>
          </a:p>
        </p:txBody>
      </p:sp>
      <p:sp>
        <p:nvSpPr>
          <p:cNvPr id="5" name="Alt Bilgi Yer Tutucusu 4">
            <a:extLst>
              <a:ext uri="{FF2B5EF4-FFF2-40B4-BE49-F238E27FC236}">
                <a16:creationId xmlns:a16="http://schemas.microsoft.com/office/drawing/2014/main" id="{B0FA92EA-51BE-477A-9447-191062CD544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A33F35F-60D7-4B69-B72D-B5EDDC11761A}"/>
              </a:ext>
            </a:extLst>
          </p:cNvPr>
          <p:cNvSpPr>
            <a:spLocks noGrp="1"/>
          </p:cNvSpPr>
          <p:nvPr>
            <p:ph type="sldNum" sz="quarter" idx="12"/>
          </p:nvPr>
        </p:nvSpPr>
        <p:spPr/>
        <p:txBody>
          <a:bodyPr/>
          <a:lstStyle/>
          <a:p>
            <a:fld id="{BEA6433D-E376-4EDD-A413-0F876792FFFB}" type="slidenum">
              <a:rPr lang="tr-TR" smtClean="0"/>
              <a:t>‹#›</a:t>
            </a:fld>
            <a:endParaRPr lang="tr-TR"/>
          </a:p>
        </p:txBody>
      </p:sp>
    </p:spTree>
    <p:extLst>
      <p:ext uri="{BB962C8B-B14F-4D97-AF65-F5344CB8AC3E}">
        <p14:creationId xmlns:p14="http://schemas.microsoft.com/office/powerpoint/2010/main" val="322218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B83474-81BB-4B4A-A7A8-7C67C35FD6A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E0F9FE9-07C8-4FB4-B247-B1589C959DB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3A6ACC5-B4C7-44DF-8316-33DC401477BD}"/>
              </a:ext>
            </a:extLst>
          </p:cNvPr>
          <p:cNvSpPr>
            <a:spLocks noGrp="1"/>
          </p:cNvSpPr>
          <p:nvPr>
            <p:ph type="dt" sz="half" idx="10"/>
          </p:nvPr>
        </p:nvSpPr>
        <p:spPr/>
        <p:txBody>
          <a:bodyPr/>
          <a:lstStyle/>
          <a:p>
            <a:fld id="{F8EB05AC-9D74-4431-98F8-3FE7266DFC9C}" type="datetimeFigureOut">
              <a:rPr lang="tr-TR" smtClean="0"/>
              <a:t>12.01.2020</a:t>
            </a:fld>
            <a:endParaRPr lang="tr-TR"/>
          </a:p>
        </p:txBody>
      </p:sp>
      <p:sp>
        <p:nvSpPr>
          <p:cNvPr id="5" name="Alt Bilgi Yer Tutucusu 4">
            <a:extLst>
              <a:ext uri="{FF2B5EF4-FFF2-40B4-BE49-F238E27FC236}">
                <a16:creationId xmlns:a16="http://schemas.microsoft.com/office/drawing/2014/main" id="{E4E4A494-1C11-483D-987C-A657615974E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818EA35-A744-40E6-A138-BB559E6C4842}"/>
              </a:ext>
            </a:extLst>
          </p:cNvPr>
          <p:cNvSpPr>
            <a:spLocks noGrp="1"/>
          </p:cNvSpPr>
          <p:nvPr>
            <p:ph type="sldNum" sz="quarter" idx="12"/>
          </p:nvPr>
        </p:nvSpPr>
        <p:spPr/>
        <p:txBody>
          <a:bodyPr/>
          <a:lstStyle/>
          <a:p>
            <a:fld id="{BEA6433D-E376-4EDD-A413-0F876792FFFB}" type="slidenum">
              <a:rPr lang="tr-TR" smtClean="0"/>
              <a:t>‹#›</a:t>
            </a:fld>
            <a:endParaRPr lang="tr-TR"/>
          </a:p>
        </p:txBody>
      </p:sp>
    </p:spTree>
    <p:extLst>
      <p:ext uri="{BB962C8B-B14F-4D97-AF65-F5344CB8AC3E}">
        <p14:creationId xmlns:p14="http://schemas.microsoft.com/office/powerpoint/2010/main" val="2840282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EDEECF-1983-4D94-ACC8-2B950782C715}"/>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3BF4355-C277-4AC3-BD1E-1326F2B321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33EF65AC-BCFC-4FB8-9096-952B2CC24E31}"/>
              </a:ext>
            </a:extLst>
          </p:cNvPr>
          <p:cNvSpPr>
            <a:spLocks noGrp="1"/>
          </p:cNvSpPr>
          <p:nvPr>
            <p:ph type="dt" sz="half" idx="10"/>
          </p:nvPr>
        </p:nvSpPr>
        <p:spPr/>
        <p:txBody>
          <a:bodyPr/>
          <a:lstStyle/>
          <a:p>
            <a:fld id="{F8EB05AC-9D74-4431-98F8-3FE7266DFC9C}" type="datetimeFigureOut">
              <a:rPr lang="tr-TR" smtClean="0"/>
              <a:t>12.01.2020</a:t>
            </a:fld>
            <a:endParaRPr lang="tr-TR"/>
          </a:p>
        </p:txBody>
      </p:sp>
      <p:sp>
        <p:nvSpPr>
          <p:cNvPr id="5" name="Alt Bilgi Yer Tutucusu 4">
            <a:extLst>
              <a:ext uri="{FF2B5EF4-FFF2-40B4-BE49-F238E27FC236}">
                <a16:creationId xmlns:a16="http://schemas.microsoft.com/office/drawing/2014/main" id="{8772ED2D-FBBC-409D-8DA0-EE46113D880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1DCAD27-DC80-4507-B6AF-D5C0F75CFE24}"/>
              </a:ext>
            </a:extLst>
          </p:cNvPr>
          <p:cNvSpPr>
            <a:spLocks noGrp="1"/>
          </p:cNvSpPr>
          <p:nvPr>
            <p:ph type="sldNum" sz="quarter" idx="12"/>
          </p:nvPr>
        </p:nvSpPr>
        <p:spPr/>
        <p:txBody>
          <a:bodyPr/>
          <a:lstStyle/>
          <a:p>
            <a:fld id="{BEA6433D-E376-4EDD-A413-0F876792FFFB}" type="slidenum">
              <a:rPr lang="tr-TR" smtClean="0"/>
              <a:t>‹#›</a:t>
            </a:fld>
            <a:endParaRPr lang="tr-TR"/>
          </a:p>
        </p:txBody>
      </p:sp>
    </p:spTree>
    <p:extLst>
      <p:ext uri="{BB962C8B-B14F-4D97-AF65-F5344CB8AC3E}">
        <p14:creationId xmlns:p14="http://schemas.microsoft.com/office/powerpoint/2010/main" val="627787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D65514-E88D-4A5D-9823-24C2530F27D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2FBD26C-3DB7-4E19-BBDB-D1BCE4A5FEE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E822665D-38FF-4B01-A127-3905561EA97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48AC69F5-5A95-4BE2-A9B5-302C0548B35A}"/>
              </a:ext>
            </a:extLst>
          </p:cNvPr>
          <p:cNvSpPr>
            <a:spLocks noGrp="1"/>
          </p:cNvSpPr>
          <p:nvPr>
            <p:ph type="dt" sz="half" idx="10"/>
          </p:nvPr>
        </p:nvSpPr>
        <p:spPr/>
        <p:txBody>
          <a:bodyPr/>
          <a:lstStyle/>
          <a:p>
            <a:fld id="{F8EB05AC-9D74-4431-98F8-3FE7266DFC9C}" type="datetimeFigureOut">
              <a:rPr lang="tr-TR" smtClean="0"/>
              <a:t>12.01.2020</a:t>
            </a:fld>
            <a:endParaRPr lang="tr-TR"/>
          </a:p>
        </p:txBody>
      </p:sp>
      <p:sp>
        <p:nvSpPr>
          <p:cNvPr id="6" name="Alt Bilgi Yer Tutucusu 5">
            <a:extLst>
              <a:ext uri="{FF2B5EF4-FFF2-40B4-BE49-F238E27FC236}">
                <a16:creationId xmlns:a16="http://schemas.microsoft.com/office/drawing/2014/main" id="{2219F8AA-148D-434F-BED8-FDB6EFCC3B5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3B23766-936C-4AB6-870A-C34463C686A9}"/>
              </a:ext>
            </a:extLst>
          </p:cNvPr>
          <p:cNvSpPr>
            <a:spLocks noGrp="1"/>
          </p:cNvSpPr>
          <p:nvPr>
            <p:ph type="sldNum" sz="quarter" idx="12"/>
          </p:nvPr>
        </p:nvSpPr>
        <p:spPr/>
        <p:txBody>
          <a:bodyPr/>
          <a:lstStyle/>
          <a:p>
            <a:fld id="{BEA6433D-E376-4EDD-A413-0F876792FFFB}" type="slidenum">
              <a:rPr lang="tr-TR" smtClean="0"/>
              <a:t>‹#›</a:t>
            </a:fld>
            <a:endParaRPr lang="tr-TR"/>
          </a:p>
        </p:txBody>
      </p:sp>
    </p:spTree>
    <p:extLst>
      <p:ext uri="{BB962C8B-B14F-4D97-AF65-F5344CB8AC3E}">
        <p14:creationId xmlns:p14="http://schemas.microsoft.com/office/powerpoint/2010/main" val="2996079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EEC3DA-54B5-4F9C-9C1B-AD25F7AEFDAD}"/>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8E8AF1C-A3E3-450F-BBD0-688465B377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6523022-4EEB-4206-90A5-F951CE72D008}"/>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7E7BB13-A8C4-4E0E-BC55-0944E9410D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6BD76BA-7026-4630-86E1-C61AF82FC1D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E61352BA-4DAF-4144-B4BE-2E4FFC62AEEE}"/>
              </a:ext>
            </a:extLst>
          </p:cNvPr>
          <p:cNvSpPr>
            <a:spLocks noGrp="1"/>
          </p:cNvSpPr>
          <p:nvPr>
            <p:ph type="dt" sz="half" idx="10"/>
          </p:nvPr>
        </p:nvSpPr>
        <p:spPr/>
        <p:txBody>
          <a:bodyPr/>
          <a:lstStyle/>
          <a:p>
            <a:fld id="{F8EB05AC-9D74-4431-98F8-3FE7266DFC9C}" type="datetimeFigureOut">
              <a:rPr lang="tr-TR" smtClean="0"/>
              <a:t>12.01.2020</a:t>
            </a:fld>
            <a:endParaRPr lang="tr-TR"/>
          </a:p>
        </p:txBody>
      </p:sp>
      <p:sp>
        <p:nvSpPr>
          <p:cNvPr id="8" name="Alt Bilgi Yer Tutucusu 7">
            <a:extLst>
              <a:ext uri="{FF2B5EF4-FFF2-40B4-BE49-F238E27FC236}">
                <a16:creationId xmlns:a16="http://schemas.microsoft.com/office/drawing/2014/main" id="{BEFCABEA-1610-49A4-96D0-AD70C8934AFA}"/>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E4CDA55-9F76-47EF-BCCB-5DFDC507B7D7}"/>
              </a:ext>
            </a:extLst>
          </p:cNvPr>
          <p:cNvSpPr>
            <a:spLocks noGrp="1"/>
          </p:cNvSpPr>
          <p:nvPr>
            <p:ph type="sldNum" sz="quarter" idx="12"/>
          </p:nvPr>
        </p:nvSpPr>
        <p:spPr/>
        <p:txBody>
          <a:bodyPr/>
          <a:lstStyle/>
          <a:p>
            <a:fld id="{BEA6433D-E376-4EDD-A413-0F876792FFFB}" type="slidenum">
              <a:rPr lang="tr-TR" smtClean="0"/>
              <a:t>‹#›</a:t>
            </a:fld>
            <a:endParaRPr lang="tr-TR"/>
          </a:p>
        </p:txBody>
      </p:sp>
    </p:spTree>
    <p:extLst>
      <p:ext uri="{BB962C8B-B14F-4D97-AF65-F5344CB8AC3E}">
        <p14:creationId xmlns:p14="http://schemas.microsoft.com/office/powerpoint/2010/main" val="1156210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90B3D2-239C-43A4-819A-935BC3D4C604}"/>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1174630E-18FD-4EA0-84F1-E3752A27531E}"/>
              </a:ext>
            </a:extLst>
          </p:cNvPr>
          <p:cNvSpPr>
            <a:spLocks noGrp="1"/>
          </p:cNvSpPr>
          <p:nvPr>
            <p:ph type="dt" sz="half" idx="10"/>
          </p:nvPr>
        </p:nvSpPr>
        <p:spPr/>
        <p:txBody>
          <a:bodyPr/>
          <a:lstStyle/>
          <a:p>
            <a:fld id="{F8EB05AC-9D74-4431-98F8-3FE7266DFC9C}" type="datetimeFigureOut">
              <a:rPr lang="tr-TR" smtClean="0"/>
              <a:t>12.01.2020</a:t>
            </a:fld>
            <a:endParaRPr lang="tr-TR"/>
          </a:p>
        </p:txBody>
      </p:sp>
      <p:sp>
        <p:nvSpPr>
          <p:cNvPr id="4" name="Alt Bilgi Yer Tutucusu 3">
            <a:extLst>
              <a:ext uri="{FF2B5EF4-FFF2-40B4-BE49-F238E27FC236}">
                <a16:creationId xmlns:a16="http://schemas.microsoft.com/office/drawing/2014/main" id="{8D55FCAC-54B5-4BE2-9685-EF47FBC0B9E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ACC497CC-B15A-4A9C-85F3-B88A3C4C2B9B}"/>
              </a:ext>
            </a:extLst>
          </p:cNvPr>
          <p:cNvSpPr>
            <a:spLocks noGrp="1"/>
          </p:cNvSpPr>
          <p:nvPr>
            <p:ph type="sldNum" sz="quarter" idx="12"/>
          </p:nvPr>
        </p:nvSpPr>
        <p:spPr/>
        <p:txBody>
          <a:bodyPr/>
          <a:lstStyle/>
          <a:p>
            <a:fld id="{BEA6433D-E376-4EDD-A413-0F876792FFFB}" type="slidenum">
              <a:rPr lang="tr-TR" smtClean="0"/>
              <a:t>‹#›</a:t>
            </a:fld>
            <a:endParaRPr lang="tr-TR"/>
          </a:p>
        </p:txBody>
      </p:sp>
    </p:spTree>
    <p:extLst>
      <p:ext uri="{BB962C8B-B14F-4D97-AF65-F5344CB8AC3E}">
        <p14:creationId xmlns:p14="http://schemas.microsoft.com/office/powerpoint/2010/main" val="3351552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59C0940-4108-4589-8088-FCD863C36A22}"/>
              </a:ext>
            </a:extLst>
          </p:cNvPr>
          <p:cNvSpPr>
            <a:spLocks noGrp="1"/>
          </p:cNvSpPr>
          <p:nvPr>
            <p:ph type="dt" sz="half" idx="10"/>
          </p:nvPr>
        </p:nvSpPr>
        <p:spPr/>
        <p:txBody>
          <a:bodyPr/>
          <a:lstStyle/>
          <a:p>
            <a:fld id="{F8EB05AC-9D74-4431-98F8-3FE7266DFC9C}" type="datetimeFigureOut">
              <a:rPr lang="tr-TR" smtClean="0"/>
              <a:t>12.01.2020</a:t>
            </a:fld>
            <a:endParaRPr lang="tr-TR"/>
          </a:p>
        </p:txBody>
      </p:sp>
      <p:sp>
        <p:nvSpPr>
          <p:cNvPr id="3" name="Alt Bilgi Yer Tutucusu 2">
            <a:extLst>
              <a:ext uri="{FF2B5EF4-FFF2-40B4-BE49-F238E27FC236}">
                <a16:creationId xmlns:a16="http://schemas.microsoft.com/office/drawing/2014/main" id="{1A12DC72-B842-47AD-98D1-1ABA0B0246B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C74273B4-D71C-4FD6-BDF4-5A8289E537DC}"/>
              </a:ext>
            </a:extLst>
          </p:cNvPr>
          <p:cNvSpPr>
            <a:spLocks noGrp="1"/>
          </p:cNvSpPr>
          <p:nvPr>
            <p:ph type="sldNum" sz="quarter" idx="12"/>
          </p:nvPr>
        </p:nvSpPr>
        <p:spPr/>
        <p:txBody>
          <a:bodyPr/>
          <a:lstStyle/>
          <a:p>
            <a:fld id="{BEA6433D-E376-4EDD-A413-0F876792FFFB}" type="slidenum">
              <a:rPr lang="tr-TR" smtClean="0"/>
              <a:t>‹#›</a:t>
            </a:fld>
            <a:endParaRPr lang="tr-TR"/>
          </a:p>
        </p:txBody>
      </p:sp>
    </p:spTree>
    <p:extLst>
      <p:ext uri="{BB962C8B-B14F-4D97-AF65-F5344CB8AC3E}">
        <p14:creationId xmlns:p14="http://schemas.microsoft.com/office/powerpoint/2010/main" val="794821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2A1A49-BF92-49EB-959E-51EAEFD089F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0C27D59C-9909-42E4-9C9F-9F4BBD769C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D1EA8414-C6A0-4C5A-BC82-4D8269175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8E2F67E-6393-45DF-9285-A2314CED3086}"/>
              </a:ext>
            </a:extLst>
          </p:cNvPr>
          <p:cNvSpPr>
            <a:spLocks noGrp="1"/>
          </p:cNvSpPr>
          <p:nvPr>
            <p:ph type="dt" sz="half" idx="10"/>
          </p:nvPr>
        </p:nvSpPr>
        <p:spPr/>
        <p:txBody>
          <a:bodyPr/>
          <a:lstStyle/>
          <a:p>
            <a:fld id="{F8EB05AC-9D74-4431-98F8-3FE7266DFC9C}" type="datetimeFigureOut">
              <a:rPr lang="tr-TR" smtClean="0"/>
              <a:t>12.01.2020</a:t>
            </a:fld>
            <a:endParaRPr lang="tr-TR"/>
          </a:p>
        </p:txBody>
      </p:sp>
      <p:sp>
        <p:nvSpPr>
          <p:cNvPr id="6" name="Alt Bilgi Yer Tutucusu 5">
            <a:extLst>
              <a:ext uri="{FF2B5EF4-FFF2-40B4-BE49-F238E27FC236}">
                <a16:creationId xmlns:a16="http://schemas.microsoft.com/office/drawing/2014/main" id="{629AC7F8-2CC0-4445-8CE5-BB2E8CF60D6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B5EBB9B-427A-4EA7-8A35-35EC36106A59}"/>
              </a:ext>
            </a:extLst>
          </p:cNvPr>
          <p:cNvSpPr>
            <a:spLocks noGrp="1"/>
          </p:cNvSpPr>
          <p:nvPr>
            <p:ph type="sldNum" sz="quarter" idx="12"/>
          </p:nvPr>
        </p:nvSpPr>
        <p:spPr/>
        <p:txBody>
          <a:bodyPr/>
          <a:lstStyle/>
          <a:p>
            <a:fld id="{BEA6433D-E376-4EDD-A413-0F876792FFFB}" type="slidenum">
              <a:rPr lang="tr-TR" smtClean="0"/>
              <a:t>‹#›</a:t>
            </a:fld>
            <a:endParaRPr lang="tr-TR"/>
          </a:p>
        </p:txBody>
      </p:sp>
    </p:spTree>
    <p:extLst>
      <p:ext uri="{BB962C8B-B14F-4D97-AF65-F5344CB8AC3E}">
        <p14:creationId xmlns:p14="http://schemas.microsoft.com/office/powerpoint/2010/main" val="289302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0808A5-1FC7-42F3-BE6F-E795A6B546C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43BE18C1-59D1-441B-8A2B-ED9E1A5638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9EB77915-F697-4370-98A9-6B1028516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E84C2A6-8DBE-408D-A4DA-7EA57EA4BC14}"/>
              </a:ext>
            </a:extLst>
          </p:cNvPr>
          <p:cNvSpPr>
            <a:spLocks noGrp="1"/>
          </p:cNvSpPr>
          <p:nvPr>
            <p:ph type="dt" sz="half" idx="10"/>
          </p:nvPr>
        </p:nvSpPr>
        <p:spPr/>
        <p:txBody>
          <a:bodyPr/>
          <a:lstStyle/>
          <a:p>
            <a:fld id="{F8EB05AC-9D74-4431-98F8-3FE7266DFC9C}" type="datetimeFigureOut">
              <a:rPr lang="tr-TR" smtClean="0"/>
              <a:t>12.01.2020</a:t>
            </a:fld>
            <a:endParaRPr lang="tr-TR"/>
          </a:p>
        </p:txBody>
      </p:sp>
      <p:sp>
        <p:nvSpPr>
          <p:cNvPr id="6" name="Alt Bilgi Yer Tutucusu 5">
            <a:extLst>
              <a:ext uri="{FF2B5EF4-FFF2-40B4-BE49-F238E27FC236}">
                <a16:creationId xmlns:a16="http://schemas.microsoft.com/office/drawing/2014/main" id="{3E16D389-E411-4E47-902A-885981939A4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8A750CD-F5F9-477E-A576-D56461D21E08}"/>
              </a:ext>
            </a:extLst>
          </p:cNvPr>
          <p:cNvSpPr>
            <a:spLocks noGrp="1"/>
          </p:cNvSpPr>
          <p:nvPr>
            <p:ph type="sldNum" sz="quarter" idx="12"/>
          </p:nvPr>
        </p:nvSpPr>
        <p:spPr/>
        <p:txBody>
          <a:bodyPr/>
          <a:lstStyle/>
          <a:p>
            <a:fld id="{BEA6433D-E376-4EDD-A413-0F876792FFFB}" type="slidenum">
              <a:rPr lang="tr-TR" smtClean="0"/>
              <a:t>‹#›</a:t>
            </a:fld>
            <a:endParaRPr lang="tr-TR"/>
          </a:p>
        </p:txBody>
      </p:sp>
    </p:spTree>
    <p:extLst>
      <p:ext uri="{BB962C8B-B14F-4D97-AF65-F5344CB8AC3E}">
        <p14:creationId xmlns:p14="http://schemas.microsoft.com/office/powerpoint/2010/main" val="3481681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56A23FE-8A7F-4807-B0F5-C5A7F18962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2F85D3D-650A-4672-9C4C-FDC22FEB5E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96654F2-6990-4C34-883B-EACCDF6149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B05AC-9D74-4431-98F8-3FE7266DFC9C}" type="datetimeFigureOut">
              <a:rPr lang="tr-TR" smtClean="0"/>
              <a:t>12.01.2020</a:t>
            </a:fld>
            <a:endParaRPr lang="tr-TR"/>
          </a:p>
        </p:txBody>
      </p:sp>
      <p:sp>
        <p:nvSpPr>
          <p:cNvPr id="5" name="Alt Bilgi Yer Tutucusu 4">
            <a:extLst>
              <a:ext uri="{FF2B5EF4-FFF2-40B4-BE49-F238E27FC236}">
                <a16:creationId xmlns:a16="http://schemas.microsoft.com/office/drawing/2014/main" id="{C1D717D0-6B64-4965-BB5C-AE0D63C94E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3156D647-EE7C-49AC-8DF6-228DE00933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6433D-E376-4EDD-A413-0F876792FFFB}" type="slidenum">
              <a:rPr lang="tr-TR" smtClean="0"/>
              <a:t>‹#›</a:t>
            </a:fld>
            <a:endParaRPr lang="tr-TR"/>
          </a:p>
        </p:txBody>
      </p:sp>
    </p:spTree>
    <p:extLst>
      <p:ext uri="{BB962C8B-B14F-4D97-AF65-F5344CB8AC3E}">
        <p14:creationId xmlns:p14="http://schemas.microsoft.com/office/powerpoint/2010/main" val="1938374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fbuni/BLM10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65A7FB74-0FAA-4762-A7EC-B7F86A56A481}"/>
              </a:ext>
            </a:extLst>
          </p:cNvPr>
          <p:cNvPicPr>
            <a:picLocks noChangeAspect="1"/>
          </p:cNvPicPr>
          <p:nvPr/>
        </p:nvPicPr>
        <p:blipFill rotWithShape="1">
          <a:blip r:embed="rId2"/>
          <a:srcRect l="3129" t="11960" r="2851"/>
          <a:stretch/>
        </p:blipFill>
        <p:spPr>
          <a:xfrm>
            <a:off x="1639468" y="643467"/>
            <a:ext cx="5668474" cy="3543051"/>
          </a:xfrm>
          <a:prstGeom prst="rect">
            <a:avLst/>
          </a:prstGeom>
          <a:ln>
            <a:noFill/>
          </a:ln>
        </p:spPr>
      </p:pic>
      <p:sp>
        <p:nvSpPr>
          <p:cNvPr id="8" name="Metin kutusu 7">
            <a:extLst>
              <a:ext uri="{FF2B5EF4-FFF2-40B4-BE49-F238E27FC236}">
                <a16:creationId xmlns:a16="http://schemas.microsoft.com/office/drawing/2014/main" id="{B73EA130-ECA8-4F72-8BB1-FB18C70837A8}"/>
              </a:ext>
            </a:extLst>
          </p:cNvPr>
          <p:cNvSpPr txBox="1"/>
          <p:nvPr/>
        </p:nvSpPr>
        <p:spPr>
          <a:xfrm>
            <a:off x="8875057" y="1837625"/>
            <a:ext cx="2430033" cy="646331"/>
          </a:xfrm>
          <a:prstGeom prst="rect">
            <a:avLst/>
          </a:prstGeom>
          <a:noFill/>
        </p:spPr>
        <p:txBody>
          <a:bodyPr wrap="square" rtlCol="0">
            <a:spAutoFit/>
          </a:bodyPr>
          <a:lstStyle/>
          <a:p>
            <a:pPr algn="ctr"/>
            <a:r>
              <a:rPr lang="tr-TR" dirty="0"/>
              <a:t>Ahmet Hazar Haspolat</a:t>
            </a:r>
          </a:p>
          <a:p>
            <a:pPr algn="ctr"/>
            <a:r>
              <a:rPr lang="tr-TR" dirty="0"/>
              <a:t>190301012</a:t>
            </a:r>
          </a:p>
        </p:txBody>
      </p:sp>
      <p:sp>
        <p:nvSpPr>
          <p:cNvPr id="16" name="Metin kutusu 15">
            <a:extLst>
              <a:ext uri="{FF2B5EF4-FFF2-40B4-BE49-F238E27FC236}">
                <a16:creationId xmlns:a16="http://schemas.microsoft.com/office/drawing/2014/main" id="{7B970D94-5411-4B5D-A599-7A2CF1EF3CF5}"/>
              </a:ext>
            </a:extLst>
          </p:cNvPr>
          <p:cNvSpPr txBox="1"/>
          <p:nvPr/>
        </p:nvSpPr>
        <p:spPr>
          <a:xfrm>
            <a:off x="8875057" y="2822598"/>
            <a:ext cx="2430033" cy="646331"/>
          </a:xfrm>
          <a:prstGeom prst="rect">
            <a:avLst/>
          </a:prstGeom>
          <a:noFill/>
        </p:spPr>
        <p:txBody>
          <a:bodyPr wrap="square" rtlCol="0">
            <a:spAutoFit/>
          </a:bodyPr>
          <a:lstStyle/>
          <a:p>
            <a:pPr algn="ctr"/>
            <a:r>
              <a:rPr lang="tr-TR" dirty="0"/>
              <a:t>Ekrem Büyükkaya</a:t>
            </a:r>
          </a:p>
          <a:p>
            <a:pPr algn="ctr"/>
            <a:r>
              <a:rPr lang="tr-TR" dirty="0"/>
              <a:t>190301016</a:t>
            </a:r>
          </a:p>
        </p:txBody>
      </p:sp>
      <p:sp>
        <p:nvSpPr>
          <p:cNvPr id="18" name="Metin kutusu 17">
            <a:extLst>
              <a:ext uri="{FF2B5EF4-FFF2-40B4-BE49-F238E27FC236}">
                <a16:creationId xmlns:a16="http://schemas.microsoft.com/office/drawing/2014/main" id="{DED9B6D5-0577-46DA-8E80-33697F9CC2ED}"/>
              </a:ext>
            </a:extLst>
          </p:cNvPr>
          <p:cNvSpPr txBox="1"/>
          <p:nvPr/>
        </p:nvSpPr>
        <p:spPr>
          <a:xfrm>
            <a:off x="8875057" y="3803973"/>
            <a:ext cx="2430032" cy="646331"/>
          </a:xfrm>
          <a:prstGeom prst="rect">
            <a:avLst/>
          </a:prstGeom>
          <a:noFill/>
        </p:spPr>
        <p:txBody>
          <a:bodyPr wrap="square" rtlCol="0">
            <a:spAutoFit/>
          </a:bodyPr>
          <a:lstStyle/>
          <a:p>
            <a:pPr algn="ctr"/>
            <a:r>
              <a:rPr lang="tr-TR" dirty="0"/>
              <a:t>Mustafa Berk Taşkın</a:t>
            </a:r>
          </a:p>
          <a:p>
            <a:pPr algn="ctr"/>
            <a:r>
              <a:rPr lang="tr-TR" dirty="0"/>
              <a:t>190301021</a:t>
            </a:r>
          </a:p>
        </p:txBody>
      </p:sp>
      <p:sp>
        <p:nvSpPr>
          <p:cNvPr id="28" name="Metin kutusu 27">
            <a:extLst>
              <a:ext uri="{FF2B5EF4-FFF2-40B4-BE49-F238E27FC236}">
                <a16:creationId xmlns:a16="http://schemas.microsoft.com/office/drawing/2014/main" id="{EA6B2311-18C2-4D5E-8CFA-B8D73ED17511}"/>
              </a:ext>
            </a:extLst>
          </p:cNvPr>
          <p:cNvSpPr txBox="1"/>
          <p:nvPr/>
        </p:nvSpPr>
        <p:spPr>
          <a:xfrm>
            <a:off x="9014011" y="4885765"/>
            <a:ext cx="2152124" cy="646331"/>
          </a:xfrm>
          <a:prstGeom prst="rect">
            <a:avLst/>
          </a:prstGeom>
          <a:noFill/>
        </p:spPr>
        <p:txBody>
          <a:bodyPr wrap="square" rtlCol="0">
            <a:spAutoFit/>
          </a:bodyPr>
          <a:lstStyle/>
          <a:p>
            <a:pPr algn="ctr"/>
            <a:r>
              <a:rPr lang="tr-TR" dirty="0"/>
              <a:t>Ömer Sait Yorulmaz</a:t>
            </a:r>
          </a:p>
          <a:p>
            <a:pPr algn="ctr"/>
            <a:r>
              <a:rPr lang="tr-TR" dirty="0"/>
              <a:t>190301025</a:t>
            </a:r>
          </a:p>
        </p:txBody>
      </p:sp>
    </p:spTree>
    <p:extLst>
      <p:ext uri="{BB962C8B-B14F-4D97-AF65-F5344CB8AC3E}">
        <p14:creationId xmlns:p14="http://schemas.microsoft.com/office/powerpoint/2010/main" val="1669237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0D10C615-8431-4F1C-80C7-3A2C18D6B3B0}"/>
              </a:ext>
            </a:extLst>
          </p:cNvPr>
          <p:cNvPicPr>
            <a:picLocks noChangeAspect="1"/>
          </p:cNvPicPr>
          <p:nvPr/>
        </p:nvPicPr>
        <p:blipFill>
          <a:blip r:embed="rId2"/>
          <a:stretch>
            <a:fillRect/>
          </a:stretch>
        </p:blipFill>
        <p:spPr>
          <a:xfrm>
            <a:off x="3605401" y="443442"/>
            <a:ext cx="6259623" cy="5571065"/>
          </a:xfrm>
          <a:prstGeom prst="rect">
            <a:avLst/>
          </a:prstGeom>
          <a:ln>
            <a:noFill/>
          </a:ln>
        </p:spPr>
      </p:pic>
    </p:spTree>
    <p:extLst>
      <p:ext uri="{BB962C8B-B14F-4D97-AF65-F5344CB8AC3E}">
        <p14:creationId xmlns:p14="http://schemas.microsoft.com/office/powerpoint/2010/main" val="3807603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24E0A15D-4362-41AA-A5D7-9E856F1667E0}"/>
              </a:ext>
            </a:extLst>
          </p:cNvPr>
          <p:cNvPicPr>
            <a:picLocks noChangeAspect="1"/>
          </p:cNvPicPr>
          <p:nvPr/>
        </p:nvPicPr>
        <p:blipFill>
          <a:blip r:embed="rId2"/>
          <a:stretch>
            <a:fillRect/>
          </a:stretch>
        </p:blipFill>
        <p:spPr>
          <a:xfrm>
            <a:off x="731222" y="532320"/>
            <a:ext cx="6881456" cy="5793360"/>
          </a:xfrm>
          <a:prstGeom prst="rect">
            <a:avLst/>
          </a:prstGeom>
        </p:spPr>
      </p:pic>
      <p:pic>
        <p:nvPicPr>
          <p:cNvPr id="6" name="Resim 5">
            <a:extLst>
              <a:ext uri="{FF2B5EF4-FFF2-40B4-BE49-F238E27FC236}">
                <a16:creationId xmlns:a16="http://schemas.microsoft.com/office/drawing/2014/main" id="{4FF16C38-68F2-4268-BBE8-AE0066810B92}"/>
              </a:ext>
            </a:extLst>
          </p:cNvPr>
          <p:cNvPicPr>
            <a:picLocks noChangeAspect="1"/>
          </p:cNvPicPr>
          <p:nvPr/>
        </p:nvPicPr>
        <p:blipFill>
          <a:blip r:embed="rId3"/>
          <a:stretch>
            <a:fillRect/>
          </a:stretch>
        </p:blipFill>
        <p:spPr>
          <a:xfrm>
            <a:off x="7612678" y="532320"/>
            <a:ext cx="3848100" cy="5793360"/>
          </a:xfrm>
          <a:prstGeom prst="rect">
            <a:avLst/>
          </a:prstGeom>
        </p:spPr>
      </p:pic>
      <p:pic>
        <p:nvPicPr>
          <p:cNvPr id="3" name="Resim 2">
            <a:extLst>
              <a:ext uri="{FF2B5EF4-FFF2-40B4-BE49-F238E27FC236}">
                <a16:creationId xmlns:a16="http://schemas.microsoft.com/office/drawing/2014/main" id="{DAA3FFF2-E313-462F-B925-5B7486C0FC06}"/>
              </a:ext>
            </a:extLst>
          </p:cNvPr>
          <p:cNvPicPr>
            <a:picLocks noChangeAspect="1"/>
          </p:cNvPicPr>
          <p:nvPr/>
        </p:nvPicPr>
        <p:blipFill>
          <a:blip r:embed="rId4"/>
          <a:stretch>
            <a:fillRect/>
          </a:stretch>
        </p:blipFill>
        <p:spPr>
          <a:xfrm>
            <a:off x="8478457" y="5474918"/>
            <a:ext cx="2116544" cy="1004180"/>
          </a:xfrm>
          <a:prstGeom prst="rect">
            <a:avLst/>
          </a:prstGeom>
        </p:spPr>
      </p:pic>
    </p:spTree>
    <p:extLst>
      <p:ext uri="{BB962C8B-B14F-4D97-AF65-F5344CB8AC3E}">
        <p14:creationId xmlns:p14="http://schemas.microsoft.com/office/powerpoint/2010/main" val="3306061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83C05C40-17C5-4B6E-B9D4-98BC6683311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65455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04D6EC28-786E-4C50-979B-ACF2C5CEA627}"/>
              </a:ext>
            </a:extLst>
          </p:cNvPr>
          <p:cNvPicPr>
            <a:picLocks noChangeAspect="1"/>
          </p:cNvPicPr>
          <p:nvPr/>
        </p:nvPicPr>
        <p:blipFill>
          <a:blip r:embed="rId2"/>
          <a:stretch>
            <a:fillRect/>
          </a:stretch>
        </p:blipFill>
        <p:spPr>
          <a:xfrm>
            <a:off x="443023" y="0"/>
            <a:ext cx="10238169" cy="6210300"/>
          </a:xfrm>
          <a:prstGeom prst="rect">
            <a:avLst/>
          </a:prstGeom>
        </p:spPr>
      </p:pic>
      <p:pic>
        <p:nvPicPr>
          <p:cNvPr id="7" name="Resim 6">
            <a:extLst>
              <a:ext uri="{FF2B5EF4-FFF2-40B4-BE49-F238E27FC236}">
                <a16:creationId xmlns:a16="http://schemas.microsoft.com/office/drawing/2014/main" id="{BCF4376B-984C-4946-8F1C-8D85396C340F}"/>
              </a:ext>
            </a:extLst>
          </p:cNvPr>
          <p:cNvPicPr>
            <a:picLocks noChangeAspect="1"/>
          </p:cNvPicPr>
          <p:nvPr/>
        </p:nvPicPr>
        <p:blipFill>
          <a:blip r:embed="rId3"/>
          <a:stretch>
            <a:fillRect/>
          </a:stretch>
        </p:blipFill>
        <p:spPr>
          <a:xfrm>
            <a:off x="9164839" y="2266950"/>
            <a:ext cx="2687246" cy="4067174"/>
          </a:xfrm>
          <a:prstGeom prst="rect">
            <a:avLst/>
          </a:prstGeom>
        </p:spPr>
      </p:pic>
      <p:pic>
        <p:nvPicPr>
          <p:cNvPr id="2" name="Resim 1">
            <a:extLst>
              <a:ext uri="{FF2B5EF4-FFF2-40B4-BE49-F238E27FC236}">
                <a16:creationId xmlns:a16="http://schemas.microsoft.com/office/drawing/2014/main" id="{6DDA06CC-7D3E-4470-8E3A-D6378DF3D8F9}"/>
              </a:ext>
            </a:extLst>
          </p:cNvPr>
          <p:cNvPicPr>
            <a:picLocks noChangeAspect="1"/>
          </p:cNvPicPr>
          <p:nvPr/>
        </p:nvPicPr>
        <p:blipFill>
          <a:blip r:embed="rId4"/>
          <a:stretch>
            <a:fillRect/>
          </a:stretch>
        </p:blipFill>
        <p:spPr>
          <a:xfrm>
            <a:off x="9540677" y="226643"/>
            <a:ext cx="1935569" cy="1141119"/>
          </a:xfrm>
          <a:prstGeom prst="rect">
            <a:avLst/>
          </a:prstGeom>
        </p:spPr>
      </p:pic>
    </p:spTree>
    <p:extLst>
      <p:ext uri="{BB962C8B-B14F-4D97-AF65-F5344CB8AC3E}">
        <p14:creationId xmlns:p14="http://schemas.microsoft.com/office/powerpoint/2010/main" val="443423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868B1BBD-6C88-47A5-A317-9959E9521A80}"/>
              </a:ext>
            </a:extLst>
          </p:cNvPr>
          <p:cNvPicPr>
            <a:picLocks noChangeAspect="1"/>
          </p:cNvPicPr>
          <p:nvPr/>
        </p:nvPicPr>
        <p:blipFill>
          <a:blip r:embed="rId2"/>
          <a:stretch>
            <a:fillRect/>
          </a:stretch>
        </p:blipFill>
        <p:spPr>
          <a:xfrm>
            <a:off x="0" y="0"/>
            <a:ext cx="12194969" cy="6858000"/>
          </a:xfrm>
          <a:prstGeom prst="rect">
            <a:avLst/>
          </a:prstGeom>
        </p:spPr>
      </p:pic>
    </p:spTree>
    <p:extLst>
      <p:ext uri="{BB962C8B-B14F-4D97-AF65-F5344CB8AC3E}">
        <p14:creationId xmlns:p14="http://schemas.microsoft.com/office/powerpoint/2010/main" val="3704812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1B38B421-52E5-427F-A975-DAE80E1C7FED}"/>
              </a:ext>
            </a:extLst>
          </p:cNvPr>
          <p:cNvSpPr/>
          <p:nvPr/>
        </p:nvSpPr>
        <p:spPr>
          <a:xfrm>
            <a:off x="1133475" y="1287771"/>
            <a:ext cx="9708775" cy="2840692"/>
          </a:xfrm>
          <a:prstGeom prst="rect">
            <a:avLst/>
          </a:prstGeom>
        </p:spPr>
        <p:txBody>
          <a:bodyPr wrap="square">
            <a:spAutoFit/>
          </a:bodyPr>
          <a:lstStyle/>
          <a:p>
            <a:pPr marL="457200" indent="-457200">
              <a:spcBef>
                <a:spcPts val="1400"/>
              </a:spcBef>
              <a:spcAft>
                <a:spcPts val="800"/>
              </a:spcAft>
              <a:tabLst>
                <a:tab pos="457200" algn="l"/>
                <a:tab pos="449580" algn="l"/>
              </a:tabLst>
            </a:pPr>
            <a:r>
              <a:rPr lang="tr-TR" sz="2400" b="1" dirty="0">
                <a:latin typeface="Arial" panose="020B0604020202020204" pitchFamily="34" charset="0"/>
                <a:cs typeface="Times New Roman" panose="02020603050405020304" pitchFamily="18" charset="0"/>
              </a:rPr>
              <a:t> </a:t>
            </a:r>
          </a:p>
          <a:p>
            <a:pPr algn="just">
              <a:spcAft>
                <a:spcPts val="0"/>
              </a:spcAft>
            </a:pPr>
            <a:r>
              <a:rPr lang="tr-TR" sz="2400" dirty="0">
                <a:solidFill>
                  <a:srgbClr val="000000"/>
                </a:solidFill>
                <a:latin typeface="Arial" panose="020B0604020202020204" pitchFamily="34" charset="0"/>
                <a:ea typeface="Times New Roman" panose="02020603050405020304" pitchFamily="18" charset="0"/>
              </a:rPr>
              <a:t>         </a:t>
            </a:r>
            <a:r>
              <a:rPr lang="tr-TR" sz="3600" dirty="0">
                <a:solidFill>
                  <a:srgbClr val="000000"/>
                </a:solidFill>
                <a:latin typeface="Arial" panose="020B0604020202020204" pitchFamily="34" charset="0"/>
                <a:ea typeface="Times New Roman" panose="02020603050405020304" pitchFamily="18" charset="0"/>
              </a:rPr>
              <a:t>Yapılan bu sistem ile, işlem süreçlerinin görselleştirilmesi sonucunda gerekli iş kırımları daha net gözlemlenebilmiş ve etkili öğrenme çıktıları alınmıştır.</a:t>
            </a:r>
            <a:endParaRPr lang="tr-TR" sz="3600" dirty="0">
              <a:effectLst/>
              <a:latin typeface="Times New Roman" panose="02020603050405020304" pitchFamily="18" charset="0"/>
              <a:ea typeface="Times New Roman" panose="02020603050405020304" pitchFamily="18" charset="0"/>
            </a:endParaRPr>
          </a:p>
        </p:txBody>
      </p:sp>
      <p:sp>
        <p:nvSpPr>
          <p:cNvPr id="5" name="Metin kutusu 4">
            <a:extLst>
              <a:ext uri="{FF2B5EF4-FFF2-40B4-BE49-F238E27FC236}">
                <a16:creationId xmlns:a16="http://schemas.microsoft.com/office/drawing/2014/main" id="{02E13B8D-BBB9-4A62-88E3-663614B1EBFC}"/>
              </a:ext>
            </a:extLst>
          </p:cNvPr>
          <p:cNvSpPr txBox="1"/>
          <p:nvPr/>
        </p:nvSpPr>
        <p:spPr>
          <a:xfrm>
            <a:off x="1133475" y="641440"/>
            <a:ext cx="4962525" cy="646331"/>
          </a:xfrm>
          <a:prstGeom prst="rect">
            <a:avLst/>
          </a:prstGeom>
          <a:noFill/>
        </p:spPr>
        <p:txBody>
          <a:bodyPr wrap="square" rtlCol="0">
            <a:spAutoFit/>
          </a:bodyPr>
          <a:lstStyle/>
          <a:p>
            <a:r>
              <a:rPr lang="tr-TR" sz="3600" b="1" dirty="0">
                <a:solidFill>
                  <a:srgbClr val="C00000"/>
                </a:solidFill>
              </a:rPr>
              <a:t>SONUÇLAR</a:t>
            </a:r>
          </a:p>
        </p:txBody>
      </p:sp>
      <p:sp>
        <p:nvSpPr>
          <p:cNvPr id="6" name="Metin kutusu 5">
            <a:extLst>
              <a:ext uri="{FF2B5EF4-FFF2-40B4-BE49-F238E27FC236}">
                <a16:creationId xmlns:a16="http://schemas.microsoft.com/office/drawing/2014/main" id="{AC2502BF-05B5-4E48-B0D7-C7776173124A}"/>
              </a:ext>
            </a:extLst>
          </p:cNvPr>
          <p:cNvSpPr txBox="1"/>
          <p:nvPr/>
        </p:nvSpPr>
        <p:spPr>
          <a:xfrm>
            <a:off x="2658035" y="5038600"/>
            <a:ext cx="6875930" cy="707886"/>
          </a:xfrm>
          <a:prstGeom prst="rect">
            <a:avLst/>
          </a:prstGeom>
          <a:noFill/>
        </p:spPr>
        <p:txBody>
          <a:bodyPr wrap="square" rtlCol="0">
            <a:spAutoFit/>
          </a:bodyPr>
          <a:lstStyle/>
          <a:p>
            <a:r>
              <a:rPr lang="tr-TR" sz="2000" dirty="0">
                <a:solidFill>
                  <a:srgbClr val="000000"/>
                </a:solidFill>
                <a:latin typeface="Arial" panose="020B0604020202020204" pitchFamily="34" charset="0"/>
                <a:ea typeface="Times New Roman" panose="02020603050405020304" pitchFamily="18" charset="0"/>
              </a:rPr>
              <a:t>Dosyaların </a:t>
            </a:r>
            <a:r>
              <a:rPr lang="tr-TR" sz="2000" dirty="0" err="1">
                <a:solidFill>
                  <a:srgbClr val="000000"/>
                </a:solidFill>
                <a:latin typeface="Arial" panose="020B0604020202020204" pitchFamily="34" charset="0"/>
                <a:ea typeface="Times New Roman" panose="02020603050405020304" pitchFamily="18" charset="0"/>
              </a:rPr>
              <a:t>github</a:t>
            </a:r>
            <a:r>
              <a:rPr lang="tr-TR" sz="2000" dirty="0">
                <a:solidFill>
                  <a:srgbClr val="000000"/>
                </a:solidFill>
                <a:latin typeface="Arial" panose="020B0604020202020204" pitchFamily="34" charset="0"/>
                <a:ea typeface="Times New Roman" panose="02020603050405020304" pitchFamily="18" charset="0"/>
              </a:rPr>
              <a:t> adresi: </a:t>
            </a:r>
            <a:r>
              <a:rPr lang="tr-TR" sz="2000" dirty="0">
                <a:hlinkClick r:id="rId2"/>
              </a:rPr>
              <a:t>https://github.com/fbuni/BLM101</a:t>
            </a:r>
            <a:endParaRPr lang="tr-TR" sz="2000" dirty="0">
              <a:latin typeface="Times New Roman" panose="02020603050405020304" pitchFamily="18" charset="0"/>
              <a:ea typeface="Times New Roman" panose="02020603050405020304" pitchFamily="18" charset="0"/>
            </a:endParaRPr>
          </a:p>
          <a:p>
            <a:endParaRPr lang="tr-TR" sz="2000" dirty="0"/>
          </a:p>
        </p:txBody>
      </p:sp>
    </p:spTree>
    <p:extLst>
      <p:ext uri="{BB962C8B-B14F-4D97-AF65-F5344CB8AC3E}">
        <p14:creationId xmlns:p14="http://schemas.microsoft.com/office/powerpoint/2010/main" val="219602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9EF13E5B-44E7-49D4-8F3A-EF07586CC73B}"/>
              </a:ext>
            </a:extLst>
          </p:cNvPr>
          <p:cNvSpPr/>
          <p:nvPr/>
        </p:nvSpPr>
        <p:spPr>
          <a:xfrm>
            <a:off x="591671" y="650219"/>
            <a:ext cx="11600328" cy="4524315"/>
          </a:xfrm>
          <a:prstGeom prst="rect">
            <a:avLst/>
          </a:prstGeom>
        </p:spPr>
        <p:txBody>
          <a:bodyPr wrap="square">
            <a:spAutoFit/>
          </a:bodyPr>
          <a:lstStyle/>
          <a:p>
            <a:pPr lvl="1">
              <a:spcBef>
                <a:spcPts val="1400"/>
              </a:spcBef>
              <a:spcAft>
                <a:spcPts val="800"/>
              </a:spcAft>
              <a:tabLst>
                <a:tab pos="457200" algn="l"/>
              </a:tabLst>
            </a:pPr>
            <a:r>
              <a:rPr lang="tr-TR" sz="3600" b="1" dirty="0">
                <a:solidFill>
                  <a:srgbClr val="C00000"/>
                </a:solidFill>
                <a:effectLst/>
                <a:latin typeface="Arial" panose="020B0604020202020204" pitchFamily="34" charset="0"/>
                <a:cs typeface="Times New Roman" panose="02020603050405020304" pitchFamily="18" charset="0"/>
              </a:rPr>
              <a:t>Projenin Amacı</a:t>
            </a:r>
            <a:br>
              <a:rPr lang="tr-TR" sz="3600" b="1" dirty="0">
                <a:effectLst/>
                <a:latin typeface="Arial" panose="020B0604020202020204" pitchFamily="34" charset="0"/>
                <a:cs typeface="Times New Roman" panose="02020603050405020304" pitchFamily="18" charset="0"/>
              </a:rPr>
            </a:br>
            <a:r>
              <a:rPr lang="tr-TR" sz="3600" b="1" dirty="0">
                <a:effectLst/>
                <a:latin typeface="Arial" panose="020B0604020202020204" pitchFamily="34" charset="0"/>
                <a:cs typeface="Times New Roman" panose="02020603050405020304" pitchFamily="18" charset="0"/>
              </a:rPr>
              <a:t>    </a:t>
            </a:r>
            <a:r>
              <a:rPr lang="tr-TR" sz="3600" dirty="0">
                <a:solidFill>
                  <a:srgbClr val="000000"/>
                </a:solidFill>
                <a:effectLst/>
                <a:latin typeface="Arial" panose="020B0604020202020204" pitchFamily="34" charset="0"/>
                <a:ea typeface="Times New Roman" panose="02020603050405020304" pitchFamily="18" charset="0"/>
              </a:rPr>
              <a:t>Bu proje kapsamında FB_CPU isimli bir işlemci tasarlayıp, bu tasarım üzerinden simülatör aracılığıyla, makine dili ile yazılan kod parçacıkları çalıştırılacaktır. Yapılan tasarım sonucunda ram, kontrol üniteleri ve saklayıcılar gözlemlenebilecek ve aralarındaki ilişkiler bütünü ile birlikte bu makine kodlarının nasıl çalıştığı deneyimlenebilecektir.</a:t>
            </a:r>
            <a:endParaRPr lang="tr-TR" sz="3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48125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5219368E-2A85-42D0-BA88-2C974B7C2EEF}"/>
              </a:ext>
            </a:extLst>
          </p:cNvPr>
          <p:cNvSpPr txBox="1"/>
          <p:nvPr/>
        </p:nvSpPr>
        <p:spPr>
          <a:xfrm>
            <a:off x="4007225" y="590904"/>
            <a:ext cx="3572435" cy="646331"/>
          </a:xfrm>
          <a:prstGeom prst="rect">
            <a:avLst/>
          </a:prstGeom>
          <a:noFill/>
        </p:spPr>
        <p:txBody>
          <a:bodyPr wrap="square" rtlCol="0">
            <a:spAutoFit/>
          </a:bodyPr>
          <a:lstStyle/>
          <a:p>
            <a:r>
              <a:rPr lang="tr-TR" sz="3600" b="1" dirty="0"/>
              <a:t>Kullanılan Araçlar</a:t>
            </a:r>
          </a:p>
        </p:txBody>
      </p:sp>
      <p:sp>
        <p:nvSpPr>
          <p:cNvPr id="5" name="Metin kutusu 4">
            <a:extLst>
              <a:ext uri="{FF2B5EF4-FFF2-40B4-BE49-F238E27FC236}">
                <a16:creationId xmlns:a16="http://schemas.microsoft.com/office/drawing/2014/main" id="{120FAB08-9252-463C-96AE-7E2C9D29796C}"/>
              </a:ext>
            </a:extLst>
          </p:cNvPr>
          <p:cNvSpPr txBox="1"/>
          <p:nvPr/>
        </p:nvSpPr>
        <p:spPr>
          <a:xfrm>
            <a:off x="1340225" y="1927411"/>
            <a:ext cx="6772834" cy="1200329"/>
          </a:xfrm>
          <a:prstGeom prst="rect">
            <a:avLst/>
          </a:prstGeom>
          <a:noFill/>
        </p:spPr>
        <p:txBody>
          <a:bodyPr wrap="square" rtlCol="0">
            <a:spAutoFit/>
          </a:bodyPr>
          <a:lstStyle/>
          <a:p>
            <a:r>
              <a:rPr lang="tr-TR" dirty="0" err="1">
                <a:solidFill>
                  <a:srgbClr val="FF0000"/>
                </a:solidFill>
              </a:rPr>
              <a:t>Von</a:t>
            </a:r>
            <a:r>
              <a:rPr lang="tr-TR" dirty="0">
                <a:solidFill>
                  <a:srgbClr val="FF0000"/>
                </a:solidFill>
              </a:rPr>
              <a:t> </a:t>
            </a:r>
            <a:r>
              <a:rPr lang="tr-TR" dirty="0" err="1">
                <a:solidFill>
                  <a:srgbClr val="FF0000"/>
                </a:solidFill>
              </a:rPr>
              <a:t>Neumann</a:t>
            </a:r>
            <a:r>
              <a:rPr lang="tr-TR" dirty="0">
                <a:solidFill>
                  <a:srgbClr val="FF0000"/>
                </a:solidFill>
              </a:rPr>
              <a:t> </a:t>
            </a:r>
            <a:r>
              <a:rPr lang="tr-TR" dirty="0" err="1">
                <a:solidFill>
                  <a:srgbClr val="FF0000"/>
                </a:solidFill>
              </a:rPr>
              <a:t>Simulatörü</a:t>
            </a:r>
            <a:r>
              <a:rPr lang="tr-TR" dirty="0"/>
              <a:t>:</a:t>
            </a:r>
          </a:p>
          <a:p>
            <a:r>
              <a:rPr lang="tr-TR" dirty="0"/>
              <a:t> </a:t>
            </a:r>
          </a:p>
          <a:p>
            <a:r>
              <a:rPr lang="tr-TR" dirty="0"/>
              <a:t>Tasarımı gerçekleştirilen ve veri akışlarının daha rahat bir şekilde gözlemlenebildiği simülatördür.</a:t>
            </a:r>
          </a:p>
        </p:txBody>
      </p:sp>
      <p:sp>
        <p:nvSpPr>
          <p:cNvPr id="6" name="Metin kutusu 5">
            <a:extLst>
              <a:ext uri="{FF2B5EF4-FFF2-40B4-BE49-F238E27FC236}">
                <a16:creationId xmlns:a16="http://schemas.microsoft.com/office/drawing/2014/main" id="{78627405-0508-4556-9B46-C8465715E4DC}"/>
              </a:ext>
            </a:extLst>
          </p:cNvPr>
          <p:cNvSpPr txBox="1"/>
          <p:nvPr/>
        </p:nvSpPr>
        <p:spPr>
          <a:xfrm>
            <a:off x="1340225" y="3817916"/>
            <a:ext cx="6494928" cy="1754326"/>
          </a:xfrm>
          <a:prstGeom prst="rect">
            <a:avLst/>
          </a:prstGeom>
          <a:noFill/>
        </p:spPr>
        <p:txBody>
          <a:bodyPr wrap="square" rtlCol="0">
            <a:spAutoFit/>
          </a:bodyPr>
          <a:lstStyle/>
          <a:p>
            <a:r>
              <a:rPr lang="tr-TR" dirty="0" err="1">
                <a:solidFill>
                  <a:srgbClr val="FF0000"/>
                </a:solidFill>
              </a:rPr>
              <a:t>Logisim-Evolution</a:t>
            </a:r>
            <a:r>
              <a:rPr lang="tr-TR" dirty="0">
                <a:solidFill>
                  <a:srgbClr val="FF0000"/>
                </a:solidFill>
              </a:rPr>
              <a:t>:</a:t>
            </a:r>
          </a:p>
          <a:p>
            <a:r>
              <a:rPr lang="tr-TR" dirty="0"/>
              <a:t>			</a:t>
            </a:r>
          </a:p>
          <a:p>
            <a:r>
              <a:rPr lang="tr-TR" dirty="0"/>
              <a:t>  </a:t>
            </a:r>
            <a:r>
              <a:rPr lang="tr-TR" dirty="0" err="1"/>
              <a:t>Logisim</a:t>
            </a:r>
            <a:r>
              <a:rPr lang="tr-TR" dirty="0"/>
              <a:t> </a:t>
            </a:r>
            <a:r>
              <a:rPr lang="tr-TR" dirty="0" err="1"/>
              <a:t>Evolution</a:t>
            </a:r>
            <a:r>
              <a:rPr lang="tr-TR" dirty="0"/>
              <a:t>, </a:t>
            </a:r>
            <a:r>
              <a:rPr lang="tr-TR" dirty="0" err="1"/>
              <a:t>digital</a:t>
            </a:r>
            <a:r>
              <a:rPr lang="tr-TR" dirty="0"/>
              <a:t> mantık devrelerini tasarlamak ve bunları </a:t>
            </a:r>
            <a:r>
              <a:rPr lang="tr-TR" dirty="0" err="1"/>
              <a:t>simüle</a:t>
            </a:r>
            <a:r>
              <a:rPr lang="tr-TR" dirty="0"/>
              <a:t> etmek için kullanılan </a:t>
            </a:r>
            <a:r>
              <a:rPr lang="tr-TR" dirty="0" err="1"/>
              <a:t>java</a:t>
            </a:r>
            <a:r>
              <a:rPr lang="tr-TR" dirty="0"/>
              <a:t> tabanlı bir eğitim aracıdır. Bu devrelerle alakalı kavramları öğrenmeyi kolaylaştırmakla birlikte, asıl tasarım bu araç kullanılarak yapıldı.</a:t>
            </a:r>
          </a:p>
        </p:txBody>
      </p:sp>
    </p:spTree>
    <p:extLst>
      <p:ext uri="{BB962C8B-B14F-4D97-AF65-F5344CB8AC3E}">
        <p14:creationId xmlns:p14="http://schemas.microsoft.com/office/powerpoint/2010/main" val="1821042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7F51C47D-28B0-4D0E-A95F-1F5B1A94C310}"/>
              </a:ext>
            </a:extLst>
          </p:cNvPr>
          <p:cNvPicPr>
            <a:picLocks noChangeAspect="1"/>
          </p:cNvPicPr>
          <p:nvPr/>
        </p:nvPicPr>
        <p:blipFill>
          <a:blip r:embed="rId2"/>
          <a:stretch>
            <a:fillRect/>
          </a:stretch>
        </p:blipFill>
        <p:spPr>
          <a:xfrm>
            <a:off x="1922917" y="643467"/>
            <a:ext cx="8346165"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3180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056FEC58-8518-4B17-A0DB-2763439CB4E4}"/>
              </a:ext>
            </a:extLst>
          </p:cNvPr>
          <p:cNvSpPr/>
          <p:nvPr/>
        </p:nvSpPr>
        <p:spPr>
          <a:xfrm>
            <a:off x="981075" y="1227875"/>
            <a:ext cx="6096000" cy="1323439"/>
          </a:xfrm>
          <a:prstGeom prst="rect">
            <a:avLst/>
          </a:prstGeom>
        </p:spPr>
        <p:txBody>
          <a:bodyPr>
            <a:spAutoFit/>
          </a:bodyPr>
          <a:lstStyle/>
          <a:p>
            <a:r>
              <a:rPr lang="tr-TR" sz="2000" dirty="0"/>
              <a:t>• İşlemci ünitesinin belleğe erişimi iki saklayıcı ile olmaktadır: </a:t>
            </a:r>
          </a:p>
          <a:p>
            <a:r>
              <a:rPr lang="tr-TR" sz="2000" dirty="0"/>
              <a:t>• MAR: Memory </a:t>
            </a:r>
            <a:r>
              <a:rPr lang="tr-TR" sz="2000" dirty="0" err="1"/>
              <a:t>Address</a:t>
            </a:r>
            <a:r>
              <a:rPr lang="tr-TR" sz="2000" dirty="0"/>
              <a:t> </a:t>
            </a:r>
            <a:r>
              <a:rPr lang="tr-TR" sz="2000" dirty="0" err="1"/>
              <a:t>Register</a:t>
            </a:r>
            <a:r>
              <a:rPr lang="tr-TR" sz="2000" dirty="0"/>
              <a:t> </a:t>
            </a:r>
          </a:p>
          <a:p>
            <a:r>
              <a:rPr lang="tr-TR" sz="2000" dirty="0"/>
              <a:t>• MDR: Memory Data </a:t>
            </a:r>
            <a:r>
              <a:rPr lang="tr-TR" sz="2000" dirty="0" err="1"/>
              <a:t>Register</a:t>
            </a:r>
            <a:r>
              <a:rPr lang="tr-TR" sz="2000" dirty="0"/>
              <a:t> </a:t>
            </a:r>
          </a:p>
        </p:txBody>
      </p:sp>
      <p:pic>
        <p:nvPicPr>
          <p:cNvPr id="6" name="Resim 5">
            <a:extLst>
              <a:ext uri="{FF2B5EF4-FFF2-40B4-BE49-F238E27FC236}">
                <a16:creationId xmlns:a16="http://schemas.microsoft.com/office/drawing/2014/main" id="{74C01217-A1B1-4B24-8635-CA2D6AB05BA8}"/>
              </a:ext>
            </a:extLst>
          </p:cNvPr>
          <p:cNvPicPr>
            <a:picLocks noChangeAspect="1"/>
          </p:cNvPicPr>
          <p:nvPr/>
        </p:nvPicPr>
        <p:blipFill>
          <a:blip r:embed="rId2"/>
          <a:stretch>
            <a:fillRect/>
          </a:stretch>
        </p:blipFill>
        <p:spPr>
          <a:xfrm>
            <a:off x="8014183" y="863157"/>
            <a:ext cx="3120542" cy="1264534"/>
          </a:xfrm>
          <a:prstGeom prst="rect">
            <a:avLst/>
          </a:prstGeom>
        </p:spPr>
      </p:pic>
      <p:pic>
        <p:nvPicPr>
          <p:cNvPr id="7" name="Resim 6">
            <a:extLst>
              <a:ext uri="{FF2B5EF4-FFF2-40B4-BE49-F238E27FC236}">
                <a16:creationId xmlns:a16="http://schemas.microsoft.com/office/drawing/2014/main" id="{B5DF598F-A9AC-45D9-B7C8-C6440B5BA654}"/>
              </a:ext>
            </a:extLst>
          </p:cNvPr>
          <p:cNvPicPr>
            <a:picLocks noChangeAspect="1"/>
          </p:cNvPicPr>
          <p:nvPr/>
        </p:nvPicPr>
        <p:blipFill rotWithShape="1">
          <a:blip r:embed="rId3"/>
          <a:srcRect b="833"/>
          <a:stretch/>
        </p:blipFill>
        <p:spPr>
          <a:xfrm>
            <a:off x="8014183" y="3739673"/>
            <a:ext cx="3120542" cy="1422539"/>
          </a:xfrm>
          <a:prstGeom prst="rect">
            <a:avLst/>
          </a:prstGeom>
        </p:spPr>
      </p:pic>
      <p:sp>
        <p:nvSpPr>
          <p:cNvPr id="8" name="Dikdörtgen 7">
            <a:extLst>
              <a:ext uri="{FF2B5EF4-FFF2-40B4-BE49-F238E27FC236}">
                <a16:creationId xmlns:a16="http://schemas.microsoft.com/office/drawing/2014/main" id="{A29064AD-7409-4792-9A79-226C48EAF97D}"/>
              </a:ext>
            </a:extLst>
          </p:cNvPr>
          <p:cNvSpPr/>
          <p:nvPr/>
        </p:nvSpPr>
        <p:spPr>
          <a:xfrm>
            <a:off x="1262526" y="4450942"/>
            <a:ext cx="3635034" cy="400110"/>
          </a:xfrm>
          <a:prstGeom prst="rect">
            <a:avLst/>
          </a:prstGeom>
        </p:spPr>
        <p:txBody>
          <a:bodyPr wrap="none">
            <a:spAutoFit/>
          </a:bodyPr>
          <a:lstStyle/>
          <a:p>
            <a:r>
              <a:rPr lang="es-ES" sz="2000" dirty="0"/>
              <a:t>• ALU = Aritmetik ve Lojik Ünitesi</a:t>
            </a:r>
            <a:endParaRPr lang="tr-TR" sz="2000" dirty="0"/>
          </a:p>
        </p:txBody>
      </p:sp>
      <p:sp>
        <p:nvSpPr>
          <p:cNvPr id="13" name="Dikdörtgen 12">
            <a:extLst>
              <a:ext uri="{FF2B5EF4-FFF2-40B4-BE49-F238E27FC236}">
                <a16:creationId xmlns:a16="http://schemas.microsoft.com/office/drawing/2014/main" id="{4DA57164-0583-4129-8E60-A93CF98794EA}"/>
              </a:ext>
            </a:extLst>
          </p:cNvPr>
          <p:cNvSpPr/>
          <p:nvPr/>
        </p:nvSpPr>
        <p:spPr>
          <a:xfrm>
            <a:off x="1262526" y="3968234"/>
            <a:ext cx="1789336" cy="400110"/>
          </a:xfrm>
          <a:prstGeom prst="rect">
            <a:avLst/>
          </a:prstGeom>
        </p:spPr>
        <p:txBody>
          <a:bodyPr wrap="none">
            <a:spAutoFit/>
          </a:bodyPr>
          <a:lstStyle/>
          <a:p>
            <a:r>
              <a:rPr lang="tr-TR" sz="2000" b="1" dirty="0"/>
              <a:t>İşlemci Ünitesi </a:t>
            </a:r>
          </a:p>
        </p:txBody>
      </p:sp>
      <p:sp>
        <p:nvSpPr>
          <p:cNvPr id="14" name="Metin kutusu 13">
            <a:extLst>
              <a:ext uri="{FF2B5EF4-FFF2-40B4-BE49-F238E27FC236}">
                <a16:creationId xmlns:a16="http://schemas.microsoft.com/office/drawing/2014/main" id="{FF51D5DA-4127-4657-8158-69DC8440ABE6}"/>
              </a:ext>
            </a:extLst>
          </p:cNvPr>
          <p:cNvSpPr txBox="1"/>
          <p:nvPr/>
        </p:nvSpPr>
        <p:spPr>
          <a:xfrm>
            <a:off x="1262526" y="827765"/>
            <a:ext cx="2447925" cy="400110"/>
          </a:xfrm>
          <a:prstGeom prst="rect">
            <a:avLst/>
          </a:prstGeom>
          <a:noFill/>
        </p:spPr>
        <p:txBody>
          <a:bodyPr wrap="square" rtlCol="0">
            <a:spAutoFit/>
          </a:bodyPr>
          <a:lstStyle/>
          <a:p>
            <a:r>
              <a:rPr lang="tr-TR" sz="2000" b="1" dirty="0"/>
              <a:t>Bellek</a:t>
            </a:r>
          </a:p>
        </p:txBody>
      </p:sp>
    </p:spTree>
    <p:extLst>
      <p:ext uri="{BB962C8B-B14F-4D97-AF65-F5344CB8AC3E}">
        <p14:creationId xmlns:p14="http://schemas.microsoft.com/office/powerpoint/2010/main" val="688811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79CD5B90-9219-4763-B3D2-3963BBD3ECD2}"/>
              </a:ext>
            </a:extLst>
          </p:cNvPr>
          <p:cNvSpPr/>
          <p:nvPr/>
        </p:nvSpPr>
        <p:spPr>
          <a:xfrm>
            <a:off x="673920" y="655143"/>
            <a:ext cx="6457950" cy="1631216"/>
          </a:xfrm>
          <a:prstGeom prst="rect">
            <a:avLst/>
          </a:prstGeom>
        </p:spPr>
        <p:txBody>
          <a:bodyPr wrap="square">
            <a:spAutoFit/>
          </a:bodyPr>
          <a:lstStyle/>
          <a:p>
            <a:r>
              <a:rPr lang="tr-TR" dirty="0"/>
              <a:t>   </a:t>
            </a:r>
            <a:r>
              <a:rPr lang="tr-TR" sz="2000" b="1" dirty="0"/>
              <a:t>Kontrol Ünitesi:</a:t>
            </a:r>
          </a:p>
          <a:p>
            <a:endParaRPr lang="tr-TR" sz="2000" dirty="0"/>
          </a:p>
          <a:p>
            <a:r>
              <a:rPr lang="tr-TR" sz="2000" dirty="0"/>
              <a:t> • Bellekten program </a:t>
            </a:r>
            <a:r>
              <a:rPr lang="tr-TR" sz="2000" dirty="0" err="1"/>
              <a:t>counter’ın</a:t>
            </a:r>
            <a:r>
              <a:rPr lang="tr-TR" sz="2000" dirty="0"/>
              <a:t> </a:t>
            </a:r>
            <a:r>
              <a:rPr lang="tr-TR" sz="2000" dirty="0" err="1"/>
              <a:t>göstediği</a:t>
            </a:r>
            <a:r>
              <a:rPr lang="tr-TR" sz="2000" dirty="0"/>
              <a:t> komutu okur.</a:t>
            </a:r>
          </a:p>
          <a:p>
            <a:endParaRPr lang="tr-TR" sz="2000" dirty="0"/>
          </a:p>
          <a:p>
            <a:r>
              <a:rPr lang="tr-TR" sz="2000" dirty="0"/>
              <a:t> • Sistemin geri kalanına, yapılması gereken işlemleri yaptırır.</a:t>
            </a:r>
          </a:p>
        </p:txBody>
      </p:sp>
      <p:pic>
        <p:nvPicPr>
          <p:cNvPr id="5" name="Resim 4">
            <a:extLst>
              <a:ext uri="{FF2B5EF4-FFF2-40B4-BE49-F238E27FC236}">
                <a16:creationId xmlns:a16="http://schemas.microsoft.com/office/drawing/2014/main" id="{FB2AEEAA-C578-40D8-BD27-FBEAB95ED858}"/>
              </a:ext>
            </a:extLst>
          </p:cNvPr>
          <p:cNvPicPr>
            <a:picLocks noChangeAspect="1"/>
          </p:cNvPicPr>
          <p:nvPr/>
        </p:nvPicPr>
        <p:blipFill>
          <a:blip r:embed="rId2"/>
          <a:stretch>
            <a:fillRect/>
          </a:stretch>
        </p:blipFill>
        <p:spPr>
          <a:xfrm>
            <a:off x="7252447" y="1470751"/>
            <a:ext cx="4446495" cy="2670061"/>
          </a:xfrm>
          <a:prstGeom prst="rect">
            <a:avLst/>
          </a:prstGeom>
        </p:spPr>
      </p:pic>
      <p:sp>
        <p:nvSpPr>
          <p:cNvPr id="6" name="Dikdörtgen 5">
            <a:extLst>
              <a:ext uri="{FF2B5EF4-FFF2-40B4-BE49-F238E27FC236}">
                <a16:creationId xmlns:a16="http://schemas.microsoft.com/office/drawing/2014/main" id="{E4618D22-1DC8-4CCC-941A-9063E35C4B05}"/>
              </a:ext>
            </a:extLst>
          </p:cNvPr>
          <p:cNvSpPr/>
          <p:nvPr/>
        </p:nvSpPr>
        <p:spPr>
          <a:xfrm>
            <a:off x="736673" y="2481626"/>
            <a:ext cx="3799182" cy="400110"/>
          </a:xfrm>
          <a:prstGeom prst="rect">
            <a:avLst/>
          </a:prstGeom>
        </p:spPr>
        <p:txBody>
          <a:bodyPr wrap="none">
            <a:spAutoFit/>
          </a:bodyPr>
          <a:lstStyle/>
          <a:p>
            <a:r>
              <a:rPr lang="tr-TR" sz="2000"/>
              <a:t>• Programın akışını yönetmektedir.</a:t>
            </a:r>
            <a:endParaRPr lang="tr-TR" sz="2000" dirty="0"/>
          </a:p>
        </p:txBody>
      </p:sp>
      <p:sp>
        <p:nvSpPr>
          <p:cNvPr id="7" name="Dikdörtgen 6">
            <a:extLst>
              <a:ext uri="{FF2B5EF4-FFF2-40B4-BE49-F238E27FC236}">
                <a16:creationId xmlns:a16="http://schemas.microsoft.com/office/drawing/2014/main" id="{EE498B29-C1B3-48DE-98A5-6B1F49E319DB}"/>
              </a:ext>
            </a:extLst>
          </p:cNvPr>
          <p:cNvSpPr/>
          <p:nvPr/>
        </p:nvSpPr>
        <p:spPr>
          <a:xfrm>
            <a:off x="736673" y="3272270"/>
            <a:ext cx="5953125" cy="707886"/>
          </a:xfrm>
          <a:prstGeom prst="rect">
            <a:avLst/>
          </a:prstGeom>
        </p:spPr>
        <p:txBody>
          <a:bodyPr wrap="square">
            <a:spAutoFit/>
          </a:bodyPr>
          <a:lstStyle/>
          <a:p>
            <a:r>
              <a:rPr lang="tr-TR" sz="2000" dirty="0"/>
              <a:t>• Program Counter (PC) bir sonraki koşturulacak olan komutun adresini tutar.</a:t>
            </a:r>
          </a:p>
        </p:txBody>
      </p:sp>
      <p:sp>
        <p:nvSpPr>
          <p:cNvPr id="8" name="Dikdörtgen 7">
            <a:extLst>
              <a:ext uri="{FF2B5EF4-FFF2-40B4-BE49-F238E27FC236}">
                <a16:creationId xmlns:a16="http://schemas.microsoft.com/office/drawing/2014/main" id="{47B4C681-BB9C-45C2-AFD1-389B8BD55CB6}"/>
              </a:ext>
            </a:extLst>
          </p:cNvPr>
          <p:cNvSpPr/>
          <p:nvPr/>
        </p:nvSpPr>
        <p:spPr>
          <a:xfrm>
            <a:off x="736673" y="4370690"/>
            <a:ext cx="6096000" cy="707886"/>
          </a:xfrm>
          <a:prstGeom prst="rect">
            <a:avLst/>
          </a:prstGeom>
        </p:spPr>
        <p:txBody>
          <a:bodyPr>
            <a:spAutoFit/>
          </a:bodyPr>
          <a:lstStyle/>
          <a:p>
            <a:r>
              <a:rPr lang="sv-SE" sz="2000" dirty="0"/>
              <a:t>• Instruction Register (IR) şu anki koşturulan komutun adresini tutmaktadır.</a:t>
            </a:r>
            <a:endParaRPr lang="tr-TR" sz="2000" dirty="0"/>
          </a:p>
        </p:txBody>
      </p:sp>
    </p:spTree>
    <p:extLst>
      <p:ext uri="{BB962C8B-B14F-4D97-AF65-F5344CB8AC3E}">
        <p14:creationId xmlns:p14="http://schemas.microsoft.com/office/powerpoint/2010/main" val="3835165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4DA66696-A85D-41D2-9F08-240D69227E73}"/>
              </a:ext>
            </a:extLst>
          </p:cNvPr>
          <p:cNvPicPr>
            <a:picLocks noChangeAspect="1"/>
          </p:cNvPicPr>
          <p:nvPr/>
        </p:nvPicPr>
        <p:blipFill>
          <a:blip r:embed="rId2"/>
          <a:stretch>
            <a:fillRect/>
          </a:stretch>
        </p:blipFill>
        <p:spPr>
          <a:xfrm>
            <a:off x="3710733" y="746527"/>
            <a:ext cx="4770533" cy="5364945"/>
          </a:xfrm>
          <a:prstGeom prst="rect">
            <a:avLst/>
          </a:prstGeom>
        </p:spPr>
      </p:pic>
    </p:spTree>
    <p:extLst>
      <p:ext uri="{BB962C8B-B14F-4D97-AF65-F5344CB8AC3E}">
        <p14:creationId xmlns:p14="http://schemas.microsoft.com/office/powerpoint/2010/main" val="333868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2A0691C2-5529-4A54-A513-FA9FAB8C03BC}"/>
              </a:ext>
            </a:extLst>
          </p:cNvPr>
          <p:cNvPicPr>
            <a:picLocks noChangeAspect="1"/>
          </p:cNvPicPr>
          <p:nvPr/>
        </p:nvPicPr>
        <p:blipFill>
          <a:blip r:embed="rId2"/>
          <a:stretch>
            <a:fillRect/>
          </a:stretch>
        </p:blipFill>
        <p:spPr>
          <a:xfrm>
            <a:off x="-84700" y="0"/>
            <a:ext cx="12276699" cy="6858000"/>
          </a:xfrm>
          <a:prstGeom prst="rect">
            <a:avLst/>
          </a:prstGeom>
        </p:spPr>
      </p:pic>
      <p:pic>
        <p:nvPicPr>
          <p:cNvPr id="3" name="Resim 2">
            <a:extLst>
              <a:ext uri="{FF2B5EF4-FFF2-40B4-BE49-F238E27FC236}">
                <a16:creationId xmlns:a16="http://schemas.microsoft.com/office/drawing/2014/main" id="{8019E811-C105-4C7A-8FCC-D595E8D80A26}"/>
              </a:ext>
            </a:extLst>
          </p:cNvPr>
          <p:cNvPicPr>
            <a:picLocks noChangeAspect="1"/>
          </p:cNvPicPr>
          <p:nvPr/>
        </p:nvPicPr>
        <p:blipFill>
          <a:blip r:embed="rId3"/>
          <a:stretch>
            <a:fillRect/>
          </a:stretch>
        </p:blipFill>
        <p:spPr>
          <a:xfrm>
            <a:off x="8444441" y="5372099"/>
            <a:ext cx="1680634" cy="1116807"/>
          </a:xfrm>
          <a:prstGeom prst="rect">
            <a:avLst/>
          </a:prstGeom>
        </p:spPr>
      </p:pic>
      <p:pic>
        <p:nvPicPr>
          <p:cNvPr id="2" name="Resim 1">
            <a:extLst>
              <a:ext uri="{FF2B5EF4-FFF2-40B4-BE49-F238E27FC236}">
                <a16:creationId xmlns:a16="http://schemas.microsoft.com/office/drawing/2014/main" id="{8E2DCE47-9983-46CF-A3A7-A914230EC0CC}"/>
              </a:ext>
            </a:extLst>
          </p:cNvPr>
          <p:cNvPicPr>
            <a:picLocks noChangeAspect="1"/>
          </p:cNvPicPr>
          <p:nvPr/>
        </p:nvPicPr>
        <p:blipFill>
          <a:blip r:embed="rId4"/>
          <a:stretch>
            <a:fillRect/>
          </a:stretch>
        </p:blipFill>
        <p:spPr>
          <a:xfrm>
            <a:off x="4895850" y="5372099"/>
            <a:ext cx="1680634" cy="1116807"/>
          </a:xfrm>
          <a:prstGeom prst="rect">
            <a:avLst/>
          </a:prstGeom>
        </p:spPr>
      </p:pic>
      <p:pic>
        <p:nvPicPr>
          <p:cNvPr id="4" name="Resim 3">
            <a:extLst>
              <a:ext uri="{FF2B5EF4-FFF2-40B4-BE49-F238E27FC236}">
                <a16:creationId xmlns:a16="http://schemas.microsoft.com/office/drawing/2014/main" id="{BB4F57E8-5FCD-4501-9ACC-6B9A01D182A8}"/>
              </a:ext>
            </a:extLst>
          </p:cNvPr>
          <p:cNvPicPr>
            <a:picLocks noChangeAspect="1"/>
          </p:cNvPicPr>
          <p:nvPr/>
        </p:nvPicPr>
        <p:blipFill>
          <a:blip r:embed="rId5"/>
          <a:stretch>
            <a:fillRect/>
          </a:stretch>
        </p:blipFill>
        <p:spPr>
          <a:xfrm>
            <a:off x="6768393" y="5372099"/>
            <a:ext cx="1484139" cy="1116807"/>
          </a:xfrm>
          <a:prstGeom prst="rect">
            <a:avLst/>
          </a:prstGeom>
        </p:spPr>
      </p:pic>
      <p:pic>
        <p:nvPicPr>
          <p:cNvPr id="6" name="Resim 5">
            <a:extLst>
              <a:ext uri="{FF2B5EF4-FFF2-40B4-BE49-F238E27FC236}">
                <a16:creationId xmlns:a16="http://schemas.microsoft.com/office/drawing/2014/main" id="{E57D19E6-D935-49FD-A280-880904F7AA83}"/>
              </a:ext>
            </a:extLst>
          </p:cNvPr>
          <p:cNvPicPr>
            <a:picLocks noChangeAspect="1"/>
          </p:cNvPicPr>
          <p:nvPr/>
        </p:nvPicPr>
        <p:blipFill>
          <a:blip r:embed="rId6"/>
          <a:stretch>
            <a:fillRect/>
          </a:stretch>
        </p:blipFill>
        <p:spPr>
          <a:xfrm>
            <a:off x="10209773" y="5372099"/>
            <a:ext cx="1897528" cy="1122422"/>
          </a:xfrm>
          <a:prstGeom prst="rect">
            <a:avLst/>
          </a:prstGeom>
        </p:spPr>
      </p:pic>
    </p:spTree>
    <p:extLst>
      <p:ext uri="{BB962C8B-B14F-4D97-AF65-F5344CB8AC3E}">
        <p14:creationId xmlns:p14="http://schemas.microsoft.com/office/powerpoint/2010/main" val="4026434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0135FBF6-4F04-4FDB-9FD6-DEB456257645}"/>
              </a:ext>
            </a:extLst>
          </p:cNvPr>
          <p:cNvPicPr>
            <a:picLocks noChangeAspect="1"/>
          </p:cNvPicPr>
          <p:nvPr/>
        </p:nvPicPr>
        <p:blipFill>
          <a:blip r:embed="rId2"/>
          <a:stretch>
            <a:fillRect/>
          </a:stretch>
        </p:blipFill>
        <p:spPr>
          <a:xfrm>
            <a:off x="1466849" y="-3152"/>
            <a:ext cx="9334501" cy="6861152"/>
          </a:xfrm>
          <a:prstGeom prst="rect">
            <a:avLst/>
          </a:prstGeom>
        </p:spPr>
      </p:pic>
    </p:spTree>
    <p:extLst>
      <p:ext uri="{BB962C8B-B14F-4D97-AF65-F5344CB8AC3E}">
        <p14:creationId xmlns:p14="http://schemas.microsoft.com/office/powerpoint/2010/main" val="89305455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251</Words>
  <Application>Microsoft Office PowerPoint</Application>
  <PresentationFormat>Geniş ekran</PresentationFormat>
  <Paragraphs>34</Paragraphs>
  <Slides>15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15</vt:i4>
      </vt:variant>
    </vt:vector>
  </HeadingPairs>
  <TitlesOfParts>
    <vt:vector size="20" baseType="lpstr">
      <vt:lpstr>Arial</vt:lpstr>
      <vt:lpstr>Calibri</vt:lpstr>
      <vt:lpstr>Calibri Light</vt:lpstr>
      <vt:lpstr>Times New Roman</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hazar haspolat</dc:creator>
  <cp:lastModifiedBy>hazar haspolat</cp:lastModifiedBy>
  <cp:revision>7</cp:revision>
  <dcterms:created xsi:type="dcterms:W3CDTF">2020-01-12T15:11:46Z</dcterms:created>
  <dcterms:modified xsi:type="dcterms:W3CDTF">2020-01-12T17:51:44Z</dcterms:modified>
</cp:coreProperties>
</file>