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7" r:id="rId2"/>
    <p:sldId id="281" r:id="rId3"/>
    <p:sldId id="258" r:id="rId4"/>
    <p:sldId id="259" r:id="rId5"/>
    <p:sldId id="260" r:id="rId6"/>
    <p:sldId id="262" r:id="rId7"/>
    <p:sldId id="261" r:id="rId8"/>
    <p:sldId id="263" r:id="rId9"/>
    <p:sldId id="264" r:id="rId10"/>
    <p:sldId id="265" r:id="rId11"/>
    <p:sldId id="266" r:id="rId12"/>
    <p:sldId id="267" r:id="rId13"/>
    <p:sldId id="275" r:id="rId14"/>
    <p:sldId id="272" r:id="rId15"/>
    <p:sldId id="277" r:id="rId16"/>
    <p:sldId id="278" r:id="rId17"/>
    <p:sldId id="279" r:id="rId18"/>
    <p:sldId id="280" r:id="rId19"/>
    <p:sldId id="268" r:id="rId20"/>
    <p:sldId id="273" r:id="rId21"/>
    <p:sldId id="269" r:id="rId22"/>
    <p:sldId id="274" r:id="rId23"/>
    <p:sldId id="270" r:id="rId24"/>
    <p:sldId id="271"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93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EF0439E-D44D-47C5-B0BC-BA47965B0858}" type="datetimeFigureOut">
              <a:rPr lang="tr-TR" smtClean="0"/>
              <a:t>15.01.2021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C7A4DE8-2A25-4F07-9F54-972D0CB24398}" type="slidenum">
              <a:rPr lang="tr-TR" smtClean="0"/>
              <a:t>‹#›</a:t>
            </a:fld>
            <a:endParaRPr lang="tr-TR"/>
          </a:p>
        </p:txBody>
      </p:sp>
    </p:spTree>
    <p:extLst>
      <p:ext uri="{BB962C8B-B14F-4D97-AF65-F5344CB8AC3E}">
        <p14:creationId xmlns:p14="http://schemas.microsoft.com/office/powerpoint/2010/main" val="1240974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EF0439E-D44D-47C5-B0BC-BA47965B0858}" type="datetimeFigureOut">
              <a:rPr lang="tr-TR" smtClean="0"/>
              <a:t>15.01.2021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C7A4DE8-2A25-4F07-9F54-972D0CB24398}" type="slidenum">
              <a:rPr lang="tr-TR" smtClean="0"/>
              <a:t>‹#›</a:t>
            </a:fld>
            <a:endParaRPr lang="tr-TR"/>
          </a:p>
        </p:txBody>
      </p:sp>
    </p:spTree>
    <p:extLst>
      <p:ext uri="{BB962C8B-B14F-4D97-AF65-F5344CB8AC3E}">
        <p14:creationId xmlns:p14="http://schemas.microsoft.com/office/powerpoint/2010/main" val="3732374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EF0439E-D44D-47C5-B0BC-BA47965B0858}" type="datetimeFigureOut">
              <a:rPr lang="tr-TR" smtClean="0"/>
              <a:t>15.01.2021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C7A4DE8-2A25-4F07-9F54-972D0CB24398}" type="slidenum">
              <a:rPr lang="tr-TR" smtClean="0"/>
              <a:t>‹#›</a:t>
            </a:fld>
            <a:endParaRPr lang="tr-TR"/>
          </a:p>
        </p:txBody>
      </p:sp>
    </p:spTree>
    <p:extLst>
      <p:ext uri="{BB962C8B-B14F-4D97-AF65-F5344CB8AC3E}">
        <p14:creationId xmlns:p14="http://schemas.microsoft.com/office/powerpoint/2010/main" val="4257880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EF0439E-D44D-47C5-B0BC-BA47965B0858}" type="datetimeFigureOut">
              <a:rPr lang="tr-TR" smtClean="0"/>
              <a:t>15.01.2021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C7A4DE8-2A25-4F07-9F54-972D0CB24398}" type="slidenum">
              <a:rPr lang="tr-TR" smtClean="0"/>
              <a:t>‹#›</a:t>
            </a:fld>
            <a:endParaRPr lang="tr-T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3519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EF0439E-D44D-47C5-B0BC-BA47965B0858}" type="datetimeFigureOut">
              <a:rPr lang="tr-TR" smtClean="0"/>
              <a:t>15.01.2021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C7A4DE8-2A25-4F07-9F54-972D0CB24398}" type="slidenum">
              <a:rPr lang="tr-TR" smtClean="0"/>
              <a:t>‹#›</a:t>
            </a:fld>
            <a:endParaRPr lang="tr-TR"/>
          </a:p>
        </p:txBody>
      </p:sp>
    </p:spTree>
    <p:extLst>
      <p:ext uri="{BB962C8B-B14F-4D97-AF65-F5344CB8AC3E}">
        <p14:creationId xmlns:p14="http://schemas.microsoft.com/office/powerpoint/2010/main" val="157159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1EF0439E-D44D-47C5-B0BC-BA47965B0858}" type="datetimeFigureOut">
              <a:rPr lang="tr-TR" smtClean="0"/>
              <a:t>15.01.2021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C7A4DE8-2A25-4F07-9F54-972D0CB24398}" type="slidenum">
              <a:rPr lang="tr-TR" smtClean="0"/>
              <a:t>‹#›</a:t>
            </a:fld>
            <a:endParaRPr lang="tr-TR"/>
          </a:p>
        </p:txBody>
      </p:sp>
    </p:spTree>
    <p:extLst>
      <p:ext uri="{BB962C8B-B14F-4D97-AF65-F5344CB8AC3E}">
        <p14:creationId xmlns:p14="http://schemas.microsoft.com/office/powerpoint/2010/main" val="4176055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1EF0439E-D44D-47C5-B0BC-BA47965B0858}" type="datetimeFigureOut">
              <a:rPr lang="tr-TR" smtClean="0"/>
              <a:t>15.01.2021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C7A4DE8-2A25-4F07-9F54-972D0CB24398}" type="slidenum">
              <a:rPr lang="tr-TR" smtClean="0"/>
              <a:t>‹#›</a:t>
            </a:fld>
            <a:endParaRPr lang="tr-TR"/>
          </a:p>
        </p:txBody>
      </p:sp>
    </p:spTree>
    <p:extLst>
      <p:ext uri="{BB962C8B-B14F-4D97-AF65-F5344CB8AC3E}">
        <p14:creationId xmlns:p14="http://schemas.microsoft.com/office/powerpoint/2010/main" val="3280019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EF0439E-D44D-47C5-B0BC-BA47965B0858}" type="datetimeFigureOut">
              <a:rPr lang="tr-TR" smtClean="0"/>
              <a:t>15.01.2021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C7A4DE8-2A25-4F07-9F54-972D0CB24398}" type="slidenum">
              <a:rPr lang="tr-TR" smtClean="0"/>
              <a:t>‹#›</a:t>
            </a:fld>
            <a:endParaRPr lang="tr-TR"/>
          </a:p>
        </p:txBody>
      </p:sp>
    </p:spTree>
    <p:extLst>
      <p:ext uri="{BB962C8B-B14F-4D97-AF65-F5344CB8AC3E}">
        <p14:creationId xmlns:p14="http://schemas.microsoft.com/office/powerpoint/2010/main" val="2623662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EF0439E-D44D-47C5-B0BC-BA47965B0858}" type="datetimeFigureOut">
              <a:rPr lang="tr-TR" smtClean="0"/>
              <a:t>15.01.2021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C7A4DE8-2A25-4F07-9F54-972D0CB24398}" type="slidenum">
              <a:rPr lang="tr-TR" smtClean="0"/>
              <a:t>‹#›</a:t>
            </a:fld>
            <a:endParaRPr lang="tr-TR"/>
          </a:p>
        </p:txBody>
      </p:sp>
    </p:spTree>
    <p:extLst>
      <p:ext uri="{BB962C8B-B14F-4D97-AF65-F5344CB8AC3E}">
        <p14:creationId xmlns:p14="http://schemas.microsoft.com/office/powerpoint/2010/main" val="3949615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EF0439E-D44D-47C5-B0BC-BA47965B0858}" type="datetimeFigureOut">
              <a:rPr lang="tr-TR" smtClean="0"/>
              <a:t>15.01.2021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C7A4DE8-2A25-4F07-9F54-972D0CB24398}" type="slidenum">
              <a:rPr lang="tr-TR" smtClean="0"/>
              <a:t>‹#›</a:t>
            </a:fld>
            <a:endParaRPr lang="tr-TR"/>
          </a:p>
        </p:txBody>
      </p:sp>
    </p:spTree>
    <p:extLst>
      <p:ext uri="{BB962C8B-B14F-4D97-AF65-F5344CB8AC3E}">
        <p14:creationId xmlns:p14="http://schemas.microsoft.com/office/powerpoint/2010/main" val="2593883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EF0439E-D44D-47C5-B0BC-BA47965B0858}" type="datetimeFigureOut">
              <a:rPr lang="tr-TR" smtClean="0"/>
              <a:t>15.01.2021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C7A4DE8-2A25-4F07-9F54-972D0CB24398}" type="slidenum">
              <a:rPr lang="tr-TR" smtClean="0"/>
              <a:t>‹#›</a:t>
            </a:fld>
            <a:endParaRPr lang="tr-TR"/>
          </a:p>
        </p:txBody>
      </p:sp>
    </p:spTree>
    <p:extLst>
      <p:ext uri="{BB962C8B-B14F-4D97-AF65-F5344CB8AC3E}">
        <p14:creationId xmlns:p14="http://schemas.microsoft.com/office/powerpoint/2010/main" val="950991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EF0439E-D44D-47C5-B0BC-BA47965B0858}" type="datetimeFigureOut">
              <a:rPr lang="tr-TR" smtClean="0"/>
              <a:t>15.01.2021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C7A4DE8-2A25-4F07-9F54-972D0CB24398}" type="slidenum">
              <a:rPr lang="tr-TR" smtClean="0"/>
              <a:t>‹#›</a:t>
            </a:fld>
            <a:endParaRPr lang="tr-TR"/>
          </a:p>
        </p:txBody>
      </p:sp>
    </p:spTree>
    <p:extLst>
      <p:ext uri="{BB962C8B-B14F-4D97-AF65-F5344CB8AC3E}">
        <p14:creationId xmlns:p14="http://schemas.microsoft.com/office/powerpoint/2010/main" val="91918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EF0439E-D44D-47C5-B0BC-BA47965B0858}" type="datetimeFigureOut">
              <a:rPr lang="tr-TR" smtClean="0"/>
              <a:t>15.01.2021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C7A4DE8-2A25-4F07-9F54-972D0CB24398}" type="slidenum">
              <a:rPr lang="tr-TR" smtClean="0"/>
              <a:t>‹#›</a:t>
            </a:fld>
            <a:endParaRPr lang="tr-TR"/>
          </a:p>
        </p:txBody>
      </p:sp>
    </p:spTree>
    <p:extLst>
      <p:ext uri="{BB962C8B-B14F-4D97-AF65-F5344CB8AC3E}">
        <p14:creationId xmlns:p14="http://schemas.microsoft.com/office/powerpoint/2010/main" val="318615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EF0439E-D44D-47C5-B0BC-BA47965B0858}" type="datetimeFigureOut">
              <a:rPr lang="tr-TR" smtClean="0"/>
              <a:t>15.01.2021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C7A4DE8-2A25-4F07-9F54-972D0CB24398}" type="slidenum">
              <a:rPr lang="tr-TR" smtClean="0"/>
              <a:t>‹#›</a:t>
            </a:fld>
            <a:endParaRPr lang="tr-TR"/>
          </a:p>
        </p:txBody>
      </p:sp>
    </p:spTree>
    <p:extLst>
      <p:ext uri="{BB962C8B-B14F-4D97-AF65-F5344CB8AC3E}">
        <p14:creationId xmlns:p14="http://schemas.microsoft.com/office/powerpoint/2010/main" val="119287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0439E-D44D-47C5-B0BC-BA47965B0858}" type="datetimeFigureOut">
              <a:rPr lang="tr-TR" smtClean="0"/>
              <a:t>15.01.2021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C7A4DE8-2A25-4F07-9F54-972D0CB24398}" type="slidenum">
              <a:rPr lang="tr-TR" smtClean="0"/>
              <a:t>‹#›</a:t>
            </a:fld>
            <a:endParaRPr lang="tr-TR"/>
          </a:p>
        </p:txBody>
      </p:sp>
    </p:spTree>
    <p:extLst>
      <p:ext uri="{BB962C8B-B14F-4D97-AF65-F5344CB8AC3E}">
        <p14:creationId xmlns:p14="http://schemas.microsoft.com/office/powerpoint/2010/main" val="2491077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EF0439E-D44D-47C5-B0BC-BA47965B0858}" type="datetimeFigureOut">
              <a:rPr lang="tr-TR" smtClean="0"/>
              <a:t>15.01.2021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C7A4DE8-2A25-4F07-9F54-972D0CB24398}" type="slidenum">
              <a:rPr lang="tr-TR" smtClean="0"/>
              <a:t>‹#›</a:t>
            </a:fld>
            <a:endParaRPr lang="tr-TR"/>
          </a:p>
        </p:txBody>
      </p:sp>
    </p:spTree>
    <p:extLst>
      <p:ext uri="{BB962C8B-B14F-4D97-AF65-F5344CB8AC3E}">
        <p14:creationId xmlns:p14="http://schemas.microsoft.com/office/powerpoint/2010/main" val="180541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EF0439E-D44D-47C5-B0BC-BA47965B0858}" type="datetimeFigureOut">
              <a:rPr lang="tr-TR" smtClean="0"/>
              <a:t>15.01.2021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C7A4DE8-2A25-4F07-9F54-972D0CB24398}" type="slidenum">
              <a:rPr lang="tr-TR" smtClean="0"/>
              <a:t>‹#›</a:t>
            </a:fld>
            <a:endParaRPr lang="tr-TR"/>
          </a:p>
        </p:txBody>
      </p:sp>
    </p:spTree>
    <p:extLst>
      <p:ext uri="{BB962C8B-B14F-4D97-AF65-F5344CB8AC3E}">
        <p14:creationId xmlns:p14="http://schemas.microsoft.com/office/powerpoint/2010/main" val="1196305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EF0439E-D44D-47C5-B0BC-BA47965B0858}" type="datetimeFigureOut">
              <a:rPr lang="tr-TR" smtClean="0"/>
              <a:t>15.01.2021</a:t>
            </a:fld>
            <a:endParaRPr lang="tr-T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tr-T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C7A4DE8-2A25-4F07-9F54-972D0CB24398}" type="slidenum">
              <a:rPr lang="tr-TR" smtClean="0"/>
              <a:t>‹#›</a:t>
            </a:fld>
            <a:endParaRPr lang="tr-TR"/>
          </a:p>
        </p:txBody>
      </p:sp>
    </p:spTree>
    <p:extLst>
      <p:ext uri="{BB962C8B-B14F-4D97-AF65-F5344CB8AC3E}">
        <p14:creationId xmlns:p14="http://schemas.microsoft.com/office/powerpoint/2010/main" val="135376643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F250A3-3333-446F-B127-D8A4585438A1}"/>
              </a:ext>
            </a:extLst>
          </p:cNvPr>
          <p:cNvSpPr>
            <a:spLocks noGrp="1"/>
          </p:cNvSpPr>
          <p:nvPr>
            <p:ph type="title"/>
          </p:nvPr>
        </p:nvSpPr>
        <p:spPr>
          <a:xfrm>
            <a:off x="913791" y="2523864"/>
            <a:ext cx="10353762" cy="970450"/>
          </a:xfrm>
        </p:spPr>
        <p:txBody>
          <a:bodyPr>
            <a:normAutofit fontScale="90000"/>
          </a:bodyPr>
          <a:lstStyle/>
          <a:p>
            <a:r>
              <a:rPr lang="tr-TR" dirty="0"/>
              <a:t>FENERBAHÇE ÜNİVERSİTESİ </a:t>
            </a:r>
            <a:br>
              <a:rPr lang="tr-TR" dirty="0"/>
            </a:br>
            <a:r>
              <a:rPr lang="tr-TR" dirty="0">
                <a:effectLst/>
                <a:latin typeface="Times New Roman" panose="02020603050405020304" pitchFamily="18" charset="0"/>
                <a:ea typeface="Times New Roman" panose="02020603050405020304" pitchFamily="18" charset="0"/>
              </a:rPr>
              <a:t>FB-CPU RTL TASARIMI PROJESİ</a:t>
            </a:r>
            <a:br>
              <a:rPr lang="tr-TR" sz="1800" dirty="0">
                <a:effectLst/>
                <a:latin typeface="Times New Roman" panose="02020603050405020304" pitchFamily="18" charset="0"/>
                <a:ea typeface="Times New Roman" panose="02020603050405020304" pitchFamily="18" charset="0"/>
              </a:rPr>
            </a:br>
            <a:endParaRPr lang="tr-TR" dirty="0"/>
          </a:p>
        </p:txBody>
      </p:sp>
      <p:pic>
        <p:nvPicPr>
          <p:cNvPr id="5" name="İçerik Yer Tutucusu 4">
            <a:extLst>
              <a:ext uri="{FF2B5EF4-FFF2-40B4-BE49-F238E27FC236}">
                <a16:creationId xmlns:a16="http://schemas.microsoft.com/office/drawing/2014/main" id="{05AA8B13-D171-4DB0-B537-AA80643309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8673" y="322343"/>
            <a:ext cx="1524000" cy="1524000"/>
          </a:xfrm>
        </p:spPr>
      </p:pic>
      <p:sp>
        <p:nvSpPr>
          <p:cNvPr id="7" name="Metin kutusu 6">
            <a:extLst>
              <a:ext uri="{FF2B5EF4-FFF2-40B4-BE49-F238E27FC236}">
                <a16:creationId xmlns:a16="http://schemas.microsoft.com/office/drawing/2014/main" id="{DE9B12BD-F6B5-4744-A38B-C2CBFEF12295}"/>
              </a:ext>
            </a:extLst>
          </p:cNvPr>
          <p:cNvSpPr txBox="1"/>
          <p:nvPr/>
        </p:nvSpPr>
        <p:spPr>
          <a:xfrm>
            <a:off x="1336726" y="3731873"/>
            <a:ext cx="9507893" cy="2031325"/>
          </a:xfrm>
          <a:prstGeom prst="rect">
            <a:avLst/>
          </a:prstGeom>
          <a:noFill/>
        </p:spPr>
        <p:txBody>
          <a:bodyPr wrap="square" rtlCol="0">
            <a:spAutoFit/>
          </a:bodyPr>
          <a:lstStyle/>
          <a:p>
            <a:pPr algn="ctr"/>
            <a:r>
              <a:rPr lang="tr-TR" dirty="0"/>
              <a:t>Cüneyt BALCI</a:t>
            </a:r>
          </a:p>
          <a:p>
            <a:pPr algn="ctr"/>
            <a:endParaRPr lang="tr-TR" dirty="0"/>
          </a:p>
          <a:p>
            <a:pPr algn="ctr"/>
            <a:r>
              <a:rPr lang="tr-TR" dirty="0"/>
              <a:t>Mustafa Berk TAŞKIN</a:t>
            </a:r>
          </a:p>
          <a:p>
            <a:pPr algn="ctr"/>
            <a:endParaRPr lang="tr-TR" dirty="0"/>
          </a:p>
          <a:p>
            <a:pPr algn="ctr"/>
            <a:r>
              <a:rPr lang="tr-TR" dirty="0"/>
              <a:t>Ahmet Hazar HASPOLAT</a:t>
            </a:r>
            <a:br>
              <a:rPr lang="tr-TR" dirty="0"/>
            </a:br>
            <a:endParaRPr lang="tr-TR" dirty="0"/>
          </a:p>
          <a:p>
            <a:pPr algn="ctr"/>
            <a:r>
              <a:rPr lang="tr-TR" dirty="0"/>
              <a:t>Ömer Sait YORULMAZ</a:t>
            </a:r>
          </a:p>
        </p:txBody>
      </p:sp>
    </p:spTree>
    <p:extLst>
      <p:ext uri="{BB962C8B-B14F-4D97-AF65-F5344CB8AC3E}">
        <p14:creationId xmlns:p14="http://schemas.microsoft.com/office/powerpoint/2010/main" val="2914469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3C26F2-C1ED-4BAD-A3F1-350E91873786}"/>
              </a:ext>
            </a:extLst>
          </p:cNvPr>
          <p:cNvSpPr>
            <a:spLocks noGrp="1"/>
          </p:cNvSpPr>
          <p:nvPr>
            <p:ph type="title"/>
          </p:nvPr>
        </p:nvSpPr>
        <p:spPr/>
        <p:txBody>
          <a:bodyPr/>
          <a:lstStyle/>
          <a:p>
            <a:pPr algn="l"/>
            <a:r>
              <a:rPr lang="tr-TR" dirty="0">
                <a:solidFill>
                  <a:srgbClr val="0A93D8"/>
                </a:solidFill>
              </a:rPr>
              <a:t>Giriş-Çıkışlar</a:t>
            </a:r>
          </a:p>
        </p:txBody>
      </p:sp>
      <p:sp>
        <p:nvSpPr>
          <p:cNvPr id="3" name="İçerik Yer Tutucusu 2">
            <a:extLst>
              <a:ext uri="{FF2B5EF4-FFF2-40B4-BE49-F238E27FC236}">
                <a16:creationId xmlns:a16="http://schemas.microsoft.com/office/drawing/2014/main" id="{6013BB39-1850-44B5-8E27-EC4881A6CCDA}"/>
              </a:ext>
            </a:extLst>
          </p:cNvPr>
          <p:cNvSpPr>
            <a:spLocks noGrp="1"/>
          </p:cNvSpPr>
          <p:nvPr>
            <p:ph idx="1"/>
          </p:nvPr>
        </p:nvSpPr>
        <p:spPr>
          <a:xfrm>
            <a:off x="913795" y="1872408"/>
            <a:ext cx="10353762" cy="4058751"/>
          </a:xfrm>
        </p:spPr>
        <p:txBody>
          <a:bodyPr/>
          <a:lstStyle/>
          <a:p>
            <a:r>
              <a:rPr lang="tr-TR" dirty="0"/>
              <a:t>İşlemciler belleğin haricinde, dışarından giriş alır ve çıkış çıkartırlar.</a:t>
            </a:r>
          </a:p>
          <a:p>
            <a:r>
              <a:rPr lang="tr-TR" dirty="0"/>
              <a:t>Her bir cihaz farklı türde bir protokol ile çıktı bekler.</a:t>
            </a:r>
          </a:p>
          <a:p>
            <a:r>
              <a:rPr lang="tr-TR" dirty="0"/>
              <a:t>Bazı cihazlar hem giriş alır hem de çıkış çıkartabilir. Örneğin sabit disk gibi…</a:t>
            </a:r>
          </a:p>
          <a:p>
            <a:r>
              <a:rPr lang="tr-TR" dirty="0"/>
              <a:t>Programlar bu cihazları çoğunlukla "</a:t>
            </a:r>
            <a:r>
              <a:rPr lang="tr-TR" dirty="0" err="1"/>
              <a:t>driver</a:t>
            </a:r>
            <a:r>
              <a:rPr lang="tr-TR" dirty="0"/>
              <a:t>" denen yazılımlar ile kontrol ederler.</a:t>
            </a:r>
          </a:p>
        </p:txBody>
      </p:sp>
    </p:spTree>
    <p:extLst>
      <p:ext uri="{BB962C8B-B14F-4D97-AF65-F5344CB8AC3E}">
        <p14:creationId xmlns:p14="http://schemas.microsoft.com/office/powerpoint/2010/main" val="3050316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998566-578E-4FA2-8161-4A771FEBB377}"/>
              </a:ext>
            </a:extLst>
          </p:cNvPr>
          <p:cNvSpPr>
            <a:spLocks noGrp="1"/>
          </p:cNvSpPr>
          <p:nvPr>
            <p:ph type="title"/>
          </p:nvPr>
        </p:nvSpPr>
        <p:spPr>
          <a:xfrm>
            <a:off x="3479713" y="292359"/>
            <a:ext cx="5319054" cy="612709"/>
          </a:xfrm>
        </p:spPr>
        <p:txBody>
          <a:bodyPr>
            <a:normAutofit/>
          </a:bodyPr>
          <a:lstStyle/>
          <a:p>
            <a:r>
              <a:rPr lang="tr-TR" sz="2000" dirty="0">
                <a:solidFill>
                  <a:srgbClr val="0A93D8"/>
                </a:solidFill>
              </a:rPr>
              <a:t>FB-CPU’nun Desteklediği Operasyonlar</a:t>
            </a:r>
          </a:p>
        </p:txBody>
      </p:sp>
      <p:pic>
        <p:nvPicPr>
          <p:cNvPr id="5" name="İçerik Yer Tutucusu 4">
            <a:extLst>
              <a:ext uri="{FF2B5EF4-FFF2-40B4-BE49-F238E27FC236}">
                <a16:creationId xmlns:a16="http://schemas.microsoft.com/office/drawing/2014/main" id="{8110B729-E2C3-4768-A08D-50927E9EC2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8958" y="1169149"/>
            <a:ext cx="7553726" cy="5144565"/>
          </a:xfrm>
        </p:spPr>
      </p:pic>
      <p:pic>
        <p:nvPicPr>
          <p:cNvPr id="7" name="Resim 6">
            <a:extLst>
              <a:ext uri="{FF2B5EF4-FFF2-40B4-BE49-F238E27FC236}">
                <a16:creationId xmlns:a16="http://schemas.microsoft.com/office/drawing/2014/main" id="{BC775589-F0A1-4A88-8C55-5293CCD220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312" y="1169149"/>
            <a:ext cx="3368332" cy="2126164"/>
          </a:xfrm>
          <a:prstGeom prst="rect">
            <a:avLst/>
          </a:prstGeom>
        </p:spPr>
      </p:pic>
      <p:sp>
        <p:nvSpPr>
          <p:cNvPr id="8" name="Metin kutusu 7">
            <a:extLst>
              <a:ext uri="{FF2B5EF4-FFF2-40B4-BE49-F238E27FC236}">
                <a16:creationId xmlns:a16="http://schemas.microsoft.com/office/drawing/2014/main" id="{19A47E94-2876-40AC-96C8-82367604BCD1}"/>
              </a:ext>
            </a:extLst>
          </p:cNvPr>
          <p:cNvSpPr txBox="1"/>
          <p:nvPr/>
        </p:nvSpPr>
        <p:spPr>
          <a:xfrm>
            <a:off x="8798767" y="3741431"/>
            <a:ext cx="2836506" cy="1477328"/>
          </a:xfrm>
          <a:prstGeom prst="rect">
            <a:avLst/>
          </a:prstGeom>
          <a:noFill/>
        </p:spPr>
        <p:txBody>
          <a:bodyPr wrap="square" rtlCol="0">
            <a:spAutoFit/>
          </a:bodyPr>
          <a:lstStyle/>
          <a:p>
            <a:r>
              <a:rPr lang="tr-TR" dirty="0"/>
              <a:t>Şekil 3’te FB-CPU’nun 10 bitlik komutunun, operasyon ve adres için bitlerinin ayrılması gösterilmiştir. </a:t>
            </a:r>
          </a:p>
        </p:txBody>
      </p:sp>
    </p:spTree>
    <p:extLst>
      <p:ext uri="{BB962C8B-B14F-4D97-AF65-F5344CB8AC3E}">
        <p14:creationId xmlns:p14="http://schemas.microsoft.com/office/powerpoint/2010/main" val="2313316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433E3D-0217-4696-BD28-81AE667A04FA}"/>
              </a:ext>
            </a:extLst>
          </p:cNvPr>
          <p:cNvSpPr>
            <a:spLocks noGrp="1"/>
          </p:cNvSpPr>
          <p:nvPr>
            <p:ph type="title"/>
          </p:nvPr>
        </p:nvSpPr>
        <p:spPr>
          <a:xfrm>
            <a:off x="3585763" y="193222"/>
            <a:ext cx="5020474" cy="457200"/>
          </a:xfrm>
        </p:spPr>
        <p:txBody>
          <a:bodyPr>
            <a:normAutofit fontScale="90000"/>
          </a:bodyPr>
          <a:lstStyle/>
          <a:p>
            <a:r>
              <a:rPr lang="tr-TR" sz="2800" dirty="0">
                <a:solidFill>
                  <a:srgbClr val="0A93D8"/>
                </a:solidFill>
              </a:rPr>
              <a:t>FB-CPU’nun Durum Diyagramı</a:t>
            </a:r>
          </a:p>
        </p:txBody>
      </p:sp>
      <p:pic>
        <p:nvPicPr>
          <p:cNvPr id="5" name="İçerik Yer Tutucusu 4">
            <a:extLst>
              <a:ext uri="{FF2B5EF4-FFF2-40B4-BE49-F238E27FC236}">
                <a16:creationId xmlns:a16="http://schemas.microsoft.com/office/drawing/2014/main" id="{2F5752E4-2A33-41A6-BD56-089349397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1270" y="771720"/>
            <a:ext cx="9029459" cy="5667025"/>
          </a:xfrm>
        </p:spPr>
      </p:pic>
    </p:spTree>
    <p:extLst>
      <p:ext uri="{BB962C8B-B14F-4D97-AF65-F5344CB8AC3E}">
        <p14:creationId xmlns:p14="http://schemas.microsoft.com/office/powerpoint/2010/main" val="2946332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3FB834-1689-43D1-A8C5-4B5A4CA692E2}"/>
              </a:ext>
            </a:extLst>
          </p:cNvPr>
          <p:cNvSpPr>
            <a:spLocks noGrp="1"/>
          </p:cNvSpPr>
          <p:nvPr>
            <p:ph type="title"/>
          </p:nvPr>
        </p:nvSpPr>
        <p:spPr>
          <a:xfrm>
            <a:off x="913795" y="562946"/>
            <a:ext cx="10353762" cy="970450"/>
          </a:xfrm>
        </p:spPr>
        <p:txBody>
          <a:bodyPr/>
          <a:lstStyle/>
          <a:p>
            <a:r>
              <a:rPr lang="tr-TR" dirty="0">
                <a:solidFill>
                  <a:srgbClr val="0A93D8"/>
                </a:solidFill>
              </a:rPr>
              <a:t>Tasarım Gereksinimleri</a:t>
            </a:r>
          </a:p>
        </p:txBody>
      </p:sp>
      <p:sp>
        <p:nvSpPr>
          <p:cNvPr id="3" name="İçerik Yer Tutucusu 2">
            <a:extLst>
              <a:ext uri="{FF2B5EF4-FFF2-40B4-BE49-F238E27FC236}">
                <a16:creationId xmlns:a16="http://schemas.microsoft.com/office/drawing/2014/main" id="{A282FDC3-56B1-4320-92B0-D9E98CF0B7FE}"/>
              </a:ext>
            </a:extLst>
          </p:cNvPr>
          <p:cNvSpPr>
            <a:spLocks noGrp="1"/>
          </p:cNvSpPr>
          <p:nvPr>
            <p:ph idx="1"/>
          </p:nvPr>
        </p:nvSpPr>
        <p:spPr>
          <a:xfrm>
            <a:off x="913795" y="1984376"/>
            <a:ext cx="10353762" cy="4058751"/>
          </a:xfrm>
        </p:spPr>
        <p:txBody>
          <a:bodyPr/>
          <a:lstStyle/>
          <a:p>
            <a:r>
              <a:rPr lang="tr-TR" dirty="0" err="1"/>
              <a:t>fbcpu_core.v</a:t>
            </a:r>
            <a:r>
              <a:rPr lang="tr-TR" dirty="0"/>
              <a:t>: İşlemcinin tasarımını barındırır.</a:t>
            </a:r>
          </a:p>
          <a:p>
            <a:r>
              <a:rPr lang="tr-TR" dirty="0" err="1"/>
              <a:t>tb_fbcpu.v</a:t>
            </a:r>
            <a:r>
              <a:rPr lang="tr-TR" dirty="0"/>
              <a:t>: İşlemciyi test edecek olan komutları besler ve sonucun doğru olup olmadığını kontrol eden </a:t>
            </a:r>
            <a:r>
              <a:rPr lang="tr-TR" dirty="0" err="1"/>
              <a:t>testbench</a:t>
            </a:r>
            <a:r>
              <a:rPr lang="tr-TR" dirty="0"/>
              <a:t> tasarımıdır.</a:t>
            </a:r>
          </a:p>
          <a:p>
            <a:r>
              <a:rPr lang="tr-TR" dirty="0" err="1"/>
              <a:t>memory.v</a:t>
            </a:r>
            <a:r>
              <a:rPr lang="tr-TR" dirty="0"/>
              <a:t>: Komutlar ve verilerin tutulduğu, </a:t>
            </a:r>
            <a:r>
              <a:rPr lang="tr-TR" dirty="0" err="1"/>
              <a:t>Block</a:t>
            </a:r>
            <a:r>
              <a:rPr lang="tr-TR" dirty="0"/>
              <a:t> RAM olarak tasarlanmış bellektir.</a:t>
            </a:r>
          </a:p>
          <a:p>
            <a:r>
              <a:rPr lang="tr-TR" dirty="0"/>
              <a:t>testCase1.v: Örnek yazılım başlığında verilen 1. Yazılımı içerir.</a:t>
            </a:r>
          </a:p>
          <a:p>
            <a:r>
              <a:rPr lang="tr-TR" dirty="0"/>
              <a:t>testCase2.v: Örnek yazılım başlığında verilen 2. Yazılımı içerir. </a:t>
            </a:r>
          </a:p>
          <a:p>
            <a:r>
              <a:rPr lang="tr-TR" dirty="0"/>
              <a:t>testCase3.v: Örnek yazılım başlığında verilen 3. Yazılımı içerir.</a:t>
            </a:r>
          </a:p>
        </p:txBody>
      </p:sp>
    </p:spTree>
    <p:extLst>
      <p:ext uri="{BB962C8B-B14F-4D97-AF65-F5344CB8AC3E}">
        <p14:creationId xmlns:p14="http://schemas.microsoft.com/office/powerpoint/2010/main" val="3215876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D4791B-CD62-49F0-9F25-E49DA8F1B5F5}"/>
              </a:ext>
            </a:extLst>
          </p:cNvPr>
          <p:cNvSpPr>
            <a:spLocks noGrp="1"/>
          </p:cNvSpPr>
          <p:nvPr>
            <p:ph type="title"/>
          </p:nvPr>
        </p:nvSpPr>
        <p:spPr>
          <a:xfrm>
            <a:off x="919119" y="0"/>
            <a:ext cx="10353762" cy="970450"/>
          </a:xfrm>
        </p:spPr>
        <p:txBody>
          <a:bodyPr/>
          <a:lstStyle/>
          <a:p>
            <a:r>
              <a:rPr lang="tr-TR" dirty="0" err="1"/>
              <a:t>memory.v</a:t>
            </a:r>
            <a:r>
              <a:rPr lang="tr-TR" dirty="0"/>
              <a:t> Kısmı</a:t>
            </a:r>
          </a:p>
        </p:txBody>
      </p:sp>
      <p:pic>
        <p:nvPicPr>
          <p:cNvPr id="5" name="İçerik Yer Tutucusu 4">
            <a:extLst>
              <a:ext uri="{FF2B5EF4-FFF2-40B4-BE49-F238E27FC236}">
                <a16:creationId xmlns:a16="http://schemas.microsoft.com/office/drawing/2014/main" id="{0BFAA78A-9700-45F8-A157-E166667F32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7268" y="895035"/>
            <a:ext cx="10557463" cy="5625463"/>
          </a:xfrm>
        </p:spPr>
      </p:pic>
    </p:spTree>
    <p:extLst>
      <p:ext uri="{BB962C8B-B14F-4D97-AF65-F5344CB8AC3E}">
        <p14:creationId xmlns:p14="http://schemas.microsoft.com/office/powerpoint/2010/main" val="2771621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F58796-D3FE-4DBB-ADDE-93266B869888}"/>
              </a:ext>
            </a:extLst>
          </p:cNvPr>
          <p:cNvSpPr>
            <a:spLocks noGrp="1"/>
          </p:cNvSpPr>
          <p:nvPr>
            <p:ph type="title"/>
          </p:nvPr>
        </p:nvSpPr>
        <p:spPr>
          <a:xfrm>
            <a:off x="2932620" y="133738"/>
            <a:ext cx="6326760" cy="612710"/>
          </a:xfrm>
        </p:spPr>
        <p:txBody>
          <a:bodyPr>
            <a:normAutofit fontScale="90000"/>
          </a:bodyPr>
          <a:lstStyle/>
          <a:p>
            <a:r>
              <a:rPr lang="tr-TR" dirty="0" err="1"/>
              <a:t>fbcpu_core.v</a:t>
            </a:r>
            <a:r>
              <a:rPr lang="tr-TR" dirty="0"/>
              <a:t> Kısmı</a:t>
            </a:r>
          </a:p>
        </p:txBody>
      </p:sp>
      <p:pic>
        <p:nvPicPr>
          <p:cNvPr id="5" name="İçerik Yer Tutucusu 4">
            <a:extLst>
              <a:ext uri="{FF2B5EF4-FFF2-40B4-BE49-F238E27FC236}">
                <a16:creationId xmlns:a16="http://schemas.microsoft.com/office/drawing/2014/main" id="{6B6ED2FF-6CAD-4AA6-A6FE-BA898C49DC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9695" y="1249490"/>
            <a:ext cx="3787468" cy="4359018"/>
          </a:xfrm>
        </p:spPr>
      </p:pic>
      <p:pic>
        <p:nvPicPr>
          <p:cNvPr id="7" name="Resim 6">
            <a:extLst>
              <a:ext uri="{FF2B5EF4-FFF2-40B4-BE49-F238E27FC236}">
                <a16:creationId xmlns:a16="http://schemas.microsoft.com/office/drawing/2014/main" id="{C710E290-2AEA-4CF9-A034-364D9F9EC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9183" y="2049659"/>
            <a:ext cx="3718882" cy="2758679"/>
          </a:xfrm>
          <a:prstGeom prst="rect">
            <a:avLst/>
          </a:prstGeom>
        </p:spPr>
      </p:pic>
    </p:spTree>
    <p:extLst>
      <p:ext uri="{BB962C8B-B14F-4D97-AF65-F5344CB8AC3E}">
        <p14:creationId xmlns:p14="http://schemas.microsoft.com/office/powerpoint/2010/main" val="2386113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198631-6508-4587-8C17-E2F2A3B8CB88}"/>
              </a:ext>
            </a:extLst>
          </p:cNvPr>
          <p:cNvSpPr>
            <a:spLocks noGrp="1"/>
          </p:cNvSpPr>
          <p:nvPr>
            <p:ph type="title"/>
          </p:nvPr>
        </p:nvSpPr>
        <p:spPr>
          <a:xfrm>
            <a:off x="3109902" y="189722"/>
            <a:ext cx="5972196" cy="734009"/>
          </a:xfrm>
        </p:spPr>
        <p:txBody>
          <a:bodyPr/>
          <a:lstStyle/>
          <a:p>
            <a:r>
              <a:rPr lang="tr-TR" dirty="0" err="1"/>
              <a:t>fbcpu_core.v</a:t>
            </a:r>
            <a:r>
              <a:rPr lang="tr-TR" dirty="0"/>
              <a:t> Kısmı</a:t>
            </a:r>
          </a:p>
        </p:txBody>
      </p:sp>
      <p:pic>
        <p:nvPicPr>
          <p:cNvPr id="5" name="İçerik Yer Tutucusu 4">
            <a:extLst>
              <a:ext uri="{FF2B5EF4-FFF2-40B4-BE49-F238E27FC236}">
                <a16:creationId xmlns:a16="http://schemas.microsoft.com/office/drawing/2014/main" id="{88578497-B203-47E5-95F7-6D3703A726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282" y="1503438"/>
            <a:ext cx="4643920" cy="1631648"/>
          </a:xfrm>
        </p:spPr>
      </p:pic>
      <p:pic>
        <p:nvPicPr>
          <p:cNvPr id="7" name="Resim 6">
            <a:extLst>
              <a:ext uri="{FF2B5EF4-FFF2-40B4-BE49-F238E27FC236}">
                <a16:creationId xmlns:a16="http://schemas.microsoft.com/office/drawing/2014/main" id="{074E0876-D2A3-4079-992F-301872DEAE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280" y="3834884"/>
            <a:ext cx="4640981" cy="1351042"/>
          </a:xfrm>
          <a:prstGeom prst="rect">
            <a:avLst/>
          </a:prstGeom>
        </p:spPr>
      </p:pic>
      <p:pic>
        <p:nvPicPr>
          <p:cNvPr id="9" name="Resim 8">
            <a:extLst>
              <a:ext uri="{FF2B5EF4-FFF2-40B4-BE49-F238E27FC236}">
                <a16:creationId xmlns:a16="http://schemas.microsoft.com/office/drawing/2014/main" id="{7A34AFB9-8715-41AA-B622-6037F7CEBC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3370" y="1503439"/>
            <a:ext cx="5050979" cy="3682487"/>
          </a:xfrm>
          <a:prstGeom prst="rect">
            <a:avLst/>
          </a:prstGeom>
        </p:spPr>
      </p:pic>
    </p:spTree>
    <p:extLst>
      <p:ext uri="{BB962C8B-B14F-4D97-AF65-F5344CB8AC3E}">
        <p14:creationId xmlns:p14="http://schemas.microsoft.com/office/powerpoint/2010/main" val="4211802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69F1AA-213D-476E-8E4C-06C1AA5FE560}"/>
              </a:ext>
            </a:extLst>
          </p:cNvPr>
          <p:cNvSpPr>
            <a:spLocks noGrp="1"/>
          </p:cNvSpPr>
          <p:nvPr>
            <p:ph type="title"/>
          </p:nvPr>
        </p:nvSpPr>
        <p:spPr>
          <a:xfrm>
            <a:off x="2746007" y="121298"/>
            <a:ext cx="6699985" cy="702972"/>
          </a:xfrm>
        </p:spPr>
        <p:txBody>
          <a:bodyPr/>
          <a:lstStyle/>
          <a:p>
            <a:r>
              <a:rPr lang="tr-TR" dirty="0" err="1"/>
              <a:t>fbcpu_core.v</a:t>
            </a:r>
            <a:r>
              <a:rPr lang="tr-TR" dirty="0"/>
              <a:t> Kısmı</a:t>
            </a:r>
          </a:p>
        </p:txBody>
      </p:sp>
      <p:pic>
        <p:nvPicPr>
          <p:cNvPr id="5" name="İçerik Yer Tutucusu 4">
            <a:extLst>
              <a:ext uri="{FF2B5EF4-FFF2-40B4-BE49-F238E27FC236}">
                <a16:creationId xmlns:a16="http://schemas.microsoft.com/office/drawing/2014/main" id="{3961B6A7-BACF-41BB-9401-4F69D2D70F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958" y="1418967"/>
            <a:ext cx="5662575" cy="4020066"/>
          </a:xfrm>
        </p:spPr>
      </p:pic>
      <p:pic>
        <p:nvPicPr>
          <p:cNvPr id="7" name="Resim 6">
            <a:extLst>
              <a:ext uri="{FF2B5EF4-FFF2-40B4-BE49-F238E27FC236}">
                <a16:creationId xmlns:a16="http://schemas.microsoft.com/office/drawing/2014/main" id="{C5A97DD2-FE2E-464E-AC0E-CEC7E83E47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9949" y="2481943"/>
            <a:ext cx="4750481" cy="1894114"/>
          </a:xfrm>
          <a:prstGeom prst="rect">
            <a:avLst/>
          </a:prstGeom>
        </p:spPr>
      </p:pic>
    </p:spTree>
    <p:extLst>
      <p:ext uri="{BB962C8B-B14F-4D97-AF65-F5344CB8AC3E}">
        <p14:creationId xmlns:p14="http://schemas.microsoft.com/office/powerpoint/2010/main" val="2789955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261F74-EA3D-43E6-9A8B-302AB083D52E}"/>
              </a:ext>
            </a:extLst>
          </p:cNvPr>
          <p:cNvSpPr>
            <a:spLocks noGrp="1"/>
          </p:cNvSpPr>
          <p:nvPr>
            <p:ph type="title"/>
          </p:nvPr>
        </p:nvSpPr>
        <p:spPr>
          <a:xfrm>
            <a:off x="2755338" y="180391"/>
            <a:ext cx="6681323" cy="513250"/>
          </a:xfrm>
        </p:spPr>
        <p:txBody>
          <a:bodyPr>
            <a:normAutofit fontScale="90000"/>
          </a:bodyPr>
          <a:lstStyle/>
          <a:p>
            <a:r>
              <a:rPr lang="tr-TR" dirty="0" err="1"/>
              <a:t>tb_fbcpu.v</a:t>
            </a:r>
            <a:r>
              <a:rPr lang="tr-TR" dirty="0"/>
              <a:t> Kısmı</a:t>
            </a:r>
          </a:p>
        </p:txBody>
      </p:sp>
      <p:pic>
        <p:nvPicPr>
          <p:cNvPr id="5" name="İçerik Yer Tutucusu 4">
            <a:extLst>
              <a:ext uri="{FF2B5EF4-FFF2-40B4-BE49-F238E27FC236}">
                <a16:creationId xmlns:a16="http://schemas.microsoft.com/office/drawing/2014/main" id="{C3B500CF-8B76-49DF-8A79-E8C6AA7F0C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6157" y="948514"/>
            <a:ext cx="4090609" cy="5368925"/>
          </a:xfrm>
        </p:spPr>
      </p:pic>
      <p:pic>
        <p:nvPicPr>
          <p:cNvPr id="7" name="Resim 6">
            <a:extLst>
              <a:ext uri="{FF2B5EF4-FFF2-40B4-BE49-F238E27FC236}">
                <a16:creationId xmlns:a16="http://schemas.microsoft.com/office/drawing/2014/main" id="{90FF277D-17D5-49E1-A10B-D293474C3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8197" y="948514"/>
            <a:ext cx="4577646" cy="5368925"/>
          </a:xfrm>
          <a:prstGeom prst="rect">
            <a:avLst/>
          </a:prstGeom>
        </p:spPr>
      </p:pic>
    </p:spTree>
    <p:extLst>
      <p:ext uri="{BB962C8B-B14F-4D97-AF65-F5344CB8AC3E}">
        <p14:creationId xmlns:p14="http://schemas.microsoft.com/office/powerpoint/2010/main" val="3748199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CA0C57-3E68-4BA4-AFBA-BDFBFF0215A3}"/>
              </a:ext>
            </a:extLst>
          </p:cNvPr>
          <p:cNvSpPr>
            <a:spLocks noGrp="1"/>
          </p:cNvSpPr>
          <p:nvPr>
            <p:ph type="title"/>
          </p:nvPr>
        </p:nvSpPr>
        <p:spPr>
          <a:xfrm>
            <a:off x="913794" y="562947"/>
            <a:ext cx="10353762" cy="970450"/>
          </a:xfrm>
        </p:spPr>
        <p:txBody>
          <a:bodyPr/>
          <a:lstStyle/>
          <a:p>
            <a:r>
              <a:rPr lang="tr-TR" dirty="0"/>
              <a:t>Test Case-1</a:t>
            </a:r>
          </a:p>
        </p:txBody>
      </p:sp>
      <p:pic>
        <p:nvPicPr>
          <p:cNvPr id="5" name="İçerik Yer Tutucusu 4">
            <a:extLst>
              <a:ext uri="{FF2B5EF4-FFF2-40B4-BE49-F238E27FC236}">
                <a16:creationId xmlns:a16="http://schemas.microsoft.com/office/drawing/2014/main" id="{E3AD260B-9125-4AB2-B1EA-D65E24E1A3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2904" y="2682645"/>
            <a:ext cx="9335543" cy="1492709"/>
          </a:xfrm>
        </p:spPr>
      </p:pic>
    </p:spTree>
    <p:extLst>
      <p:ext uri="{BB962C8B-B14F-4D97-AF65-F5344CB8AC3E}">
        <p14:creationId xmlns:p14="http://schemas.microsoft.com/office/powerpoint/2010/main" val="3461666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430352-8CA8-4A59-8368-E324723AF55E}"/>
              </a:ext>
            </a:extLst>
          </p:cNvPr>
          <p:cNvSpPr>
            <a:spLocks noGrp="1"/>
          </p:cNvSpPr>
          <p:nvPr>
            <p:ph type="title"/>
          </p:nvPr>
        </p:nvSpPr>
        <p:spPr/>
        <p:txBody>
          <a:bodyPr/>
          <a:lstStyle/>
          <a:p>
            <a:r>
              <a:rPr lang="tr-TR" dirty="0"/>
              <a:t>İÇİNDEKİLER</a:t>
            </a:r>
          </a:p>
        </p:txBody>
      </p:sp>
      <p:sp>
        <p:nvSpPr>
          <p:cNvPr id="3" name="İçerik Yer Tutucusu 2">
            <a:extLst>
              <a:ext uri="{FF2B5EF4-FFF2-40B4-BE49-F238E27FC236}">
                <a16:creationId xmlns:a16="http://schemas.microsoft.com/office/drawing/2014/main" id="{2897F9BC-19E7-499B-810C-F016EE166658}"/>
              </a:ext>
            </a:extLst>
          </p:cNvPr>
          <p:cNvSpPr>
            <a:spLocks noGrp="1"/>
          </p:cNvSpPr>
          <p:nvPr>
            <p:ph idx="1"/>
          </p:nvPr>
        </p:nvSpPr>
        <p:spPr>
          <a:xfrm>
            <a:off x="848480" y="1713788"/>
            <a:ext cx="10353762" cy="4058751"/>
          </a:xfrm>
        </p:spPr>
        <p:txBody>
          <a:bodyPr/>
          <a:lstStyle/>
          <a:p>
            <a:r>
              <a:rPr lang="tr-TR" dirty="0"/>
              <a:t>Proje Tanımı</a:t>
            </a:r>
          </a:p>
          <a:p>
            <a:r>
              <a:rPr lang="tr-TR" dirty="0" err="1"/>
              <a:t>Von</a:t>
            </a:r>
            <a:r>
              <a:rPr lang="tr-TR" dirty="0"/>
              <a:t> </a:t>
            </a:r>
            <a:r>
              <a:rPr lang="tr-TR" dirty="0" err="1"/>
              <a:t>Neumann</a:t>
            </a:r>
            <a:r>
              <a:rPr lang="tr-TR" dirty="0"/>
              <a:t> Mimarisi Nedir?</a:t>
            </a:r>
          </a:p>
          <a:p>
            <a:r>
              <a:rPr lang="tr-TR" dirty="0"/>
              <a:t>FB-CPU’nun Desteklediği Operasyonlar</a:t>
            </a:r>
          </a:p>
          <a:p>
            <a:r>
              <a:rPr lang="tr-TR" sz="2000" dirty="0"/>
              <a:t>FB-CPU’nun Durum Diyagramı</a:t>
            </a:r>
          </a:p>
          <a:p>
            <a:r>
              <a:rPr lang="tr-TR" dirty="0"/>
              <a:t>Tasarım Gereksinimleri</a:t>
            </a:r>
          </a:p>
          <a:p>
            <a:r>
              <a:rPr lang="tr-TR" dirty="0" err="1"/>
              <a:t>memory.v</a:t>
            </a:r>
            <a:r>
              <a:rPr lang="tr-TR" dirty="0"/>
              <a:t> , </a:t>
            </a:r>
            <a:r>
              <a:rPr lang="tr-TR" dirty="0" err="1"/>
              <a:t>fbcpu_core.v</a:t>
            </a:r>
            <a:r>
              <a:rPr lang="tr-TR" dirty="0"/>
              <a:t> , </a:t>
            </a:r>
            <a:r>
              <a:rPr lang="tr-TR" dirty="0" err="1"/>
              <a:t>tb_fbcpu.v</a:t>
            </a:r>
            <a:r>
              <a:rPr lang="tr-TR" dirty="0"/>
              <a:t> Kısımları</a:t>
            </a:r>
          </a:p>
          <a:p>
            <a:r>
              <a:rPr lang="tr-TR" dirty="0"/>
              <a:t>Test yazılımları ve simülasyonları</a:t>
            </a:r>
          </a:p>
          <a:p>
            <a:endParaRPr lang="tr-TR" dirty="0"/>
          </a:p>
          <a:p>
            <a:endParaRPr lang="tr-TR" dirty="0"/>
          </a:p>
          <a:p>
            <a:endParaRPr lang="tr-TR" dirty="0"/>
          </a:p>
        </p:txBody>
      </p:sp>
    </p:spTree>
    <p:extLst>
      <p:ext uri="{BB962C8B-B14F-4D97-AF65-F5344CB8AC3E}">
        <p14:creationId xmlns:p14="http://schemas.microsoft.com/office/powerpoint/2010/main" val="980640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911766-2214-457A-8559-B0CDE50C5A4F}"/>
              </a:ext>
            </a:extLst>
          </p:cNvPr>
          <p:cNvSpPr>
            <a:spLocks noGrp="1"/>
          </p:cNvSpPr>
          <p:nvPr>
            <p:ph type="title"/>
          </p:nvPr>
        </p:nvSpPr>
        <p:spPr>
          <a:xfrm>
            <a:off x="2470754" y="171062"/>
            <a:ext cx="7250491" cy="513250"/>
          </a:xfrm>
        </p:spPr>
        <p:txBody>
          <a:bodyPr>
            <a:normAutofit fontScale="90000"/>
          </a:bodyPr>
          <a:lstStyle/>
          <a:p>
            <a:r>
              <a:rPr lang="tr-TR" dirty="0"/>
              <a:t>Test Case-1 Simülasyonu</a:t>
            </a:r>
          </a:p>
        </p:txBody>
      </p:sp>
      <p:pic>
        <p:nvPicPr>
          <p:cNvPr id="5" name="İçerik Yer Tutucusu 4">
            <a:extLst>
              <a:ext uri="{FF2B5EF4-FFF2-40B4-BE49-F238E27FC236}">
                <a16:creationId xmlns:a16="http://schemas.microsoft.com/office/drawing/2014/main" id="{9C73E932-5814-4781-A9CE-24A5D5680A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334" y="808234"/>
            <a:ext cx="10741332" cy="5770878"/>
          </a:xfrm>
        </p:spPr>
      </p:pic>
    </p:spTree>
    <p:extLst>
      <p:ext uri="{BB962C8B-B14F-4D97-AF65-F5344CB8AC3E}">
        <p14:creationId xmlns:p14="http://schemas.microsoft.com/office/powerpoint/2010/main" val="3306555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7B1459-E4BE-49A0-B6CD-751DDB5CAF76}"/>
              </a:ext>
            </a:extLst>
          </p:cNvPr>
          <p:cNvSpPr>
            <a:spLocks noGrp="1"/>
          </p:cNvSpPr>
          <p:nvPr>
            <p:ph type="title"/>
          </p:nvPr>
        </p:nvSpPr>
        <p:spPr>
          <a:xfrm>
            <a:off x="913794" y="618930"/>
            <a:ext cx="10353762" cy="970450"/>
          </a:xfrm>
        </p:spPr>
        <p:txBody>
          <a:bodyPr/>
          <a:lstStyle/>
          <a:p>
            <a:r>
              <a:rPr lang="tr-TR" dirty="0"/>
              <a:t>Test Case-2</a:t>
            </a:r>
          </a:p>
        </p:txBody>
      </p:sp>
      <p:pic>
        <p:nvPicPr>
          <p:cNvPr id="5" name="İçerik Yer Tutucusu 4">
            <a:extLst>
              <a:ext uri="{FF2B5EF4-FFF2-40B4-BE49-F238E27FC236}">
                <a16:creationId xmlns:a16="http://schemas.microsoft.com/office/drawing/2014/main" id="{F61BE048-006D-4FFB-9330-88475BB405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3039" y="2642070"/>
            <a:ext cx="10075273" cy="1573859"/>
          </a:xfrm>
        </p:spPr>
      </p:pic>
    </p:spTree>
    <p:extLst>
      <p:ext uri="{BB962C8B-B14F-4D97-AF65-F5344CB8AC3E}">
        <p14:creationId xmlns:p14="http://schemas.microsoft.com/office/powerpoint/2010/main" val="2200874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3760FD-CD69-428B-90FC-7A6B41FF1C32}"/>
              </a:ext>
            </a:extLst>
          </p:cNvPr>
          <p:cNvSpPr>
            <a:spLocks noGrp="1"/>
          </p:cNvSpPr>
          <p:nvPr>
            <p:ph type="title"/>
          </p:nvPr>
        </p:nvSpPr>
        <p:spPr>
          <a:xfrm>
            <a:off x="2517407" y="236376"/>
            <a:ext cx="7157185" cy="323461"/>
          </a:xfrm>
        </p:spPr>
        <p:txBody>
          <a:bodyPr>
            <a:normAutofit fontScale="90000"/>
          </a:bodyPr>
          <a:lstStyle/>
          <a:p>
            <a:r>
              <a:rPr lang="tr-TR" dirty="0"/>
              <a:t>Test Case-2 Simülasyonu</a:t>
            </a:r>
          </a:p>
        </p:txBody>
      </p:sp>
      <p:pic>
        <p:nvPicPr>
          <p:cNvPr id="9" name="İçerik Yer Tutucusu 8">
            <a:extLst>
              <a:ext uri="{FF2B5EF4-FFF2-40B4-BE49-F238E27FC236}">
                <a16:creationId xmlns:a16="http://schemas.microsoft.com/office/drawing/2014/main" id="{708A4F27-8346-4B34-9BBB-009FA52280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660" y="789570"/>
            <a:ext cx="10694680" cy="5745813"/>
          </a:xfrm>
        </p:spPr>
      </p:pic>
    </p:spTree>
    <p:extLst>
      <p:ext uri="{BB962C8B-B14F-4D97-AF65-F5344CB8AC3E}">
        <p14:creationId xmlns:p14="http://schemas.microsoft.com/office/powerpoint/2010/main" val="824656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2438B6-1E04-431D-99AF-C54891BB65C6}"/>
              </a:ext>
            </a:extLst>
          </p:cNvPr>
          <p:cNvSpPr>
            <a:spLocks noGrp="1"/>
          </p:cNvSpPr>
          <p:nvPr>
            <p:ph type="title"/>
          </p:nvPr>
        </p:nvSpPr>
        <p:spPr/>
        <p:txBody>
          <a:bodyPr/>
          <a:lstStyle/>
          <a:p>
            <a:r>
              <a:rPr lang="tr-TR" dirty="0"/>
              <a:t>Test Case-3</a:t>
            </a:r>
          </a:p>
        </p:txBody>
      </p:sp>
      <p:pic>
        <p:nvPicPr>
          <p:cNvPr id="5" name="İçerik Yer Tutucusu 4">
            <a:extLst>
              <a:ext uri="{FF2B5EF4-FFF2-40B4-BE49-F238E27FC236}">
                <a16:creationId xmlns:a16="http://schemas.microsoft.com/office/drawing/2014/main" id="{9A6DA41F-40DD-419D-83B3-6C212D66AB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3605" y="2104181"/>
            <a:ext cx="10604790" cy="3363557"/>
          </a:xfrm>
        </p:spPr>
      </p:pic>
    </p:spTree>
    <p:extLst>
      <p:ext uri="{BB962C8B-B14F-4D97-AF65-F5344CB8AC3E}">
        <p14:creationId xmlns:p14="http://schemas.microsoft.com/office/powerpoint/2010/main" val="2246773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7B5ACE-0ABF-4C39-9668-0D286E2F4493}"/>
              </a:ext>
            </a:extLst>
          </p:cNvPr>
          <p:cNvSpPr>
            <a:spLocks noGrp="1"/>
          </p:cNvSpPr>
          <p:nvPr>
            <p:ph type="title"/>
          </p:nvPr>
        </p:nvSpPr>
        <p:spPr>
          <a:xfrm>
            <a:off x="3142558" y="177282"/>
            <a:ext cx="5906883" cy="413723"/>
          </a:xfrm>
        </p:spPr>
        <p:txBody>
          <a:bodyPr>
            <a:normAutofit fontScale="90000"/>
          </a:bodyPr>
          <a:lstStyle/>
          <a:p>
            <a:r>
              <a:rPr lang="tr-TR" dirty="0"/>
              <a:t>Test Case-3 Simülasyonu</a:t>
            </a:r>
          </a:p>
        </p:txBody>
      </p:sp>
      <p:pic>
        <p:nvPicPr>
          <p:cNvPr id="5" name="İçerik Yer Tutucusu 4">
            <a:extLst>
              <a:ext uri="{FF2B5EF4-FFF2-40B4-BE49-F238E27FC236}">
                <a16:creationId xmlns:a16="http://schemas.microsoft.com/office/drawing/2014/main" id="{D5F3195E-89EE-457B-89C9-3FC2BDC525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8066" y="686933"/>
            <a:ext cx="10875867" cy="5837490"/>
          </a:xfrm>
        </p:spPr>
      </p:pic>
    </p:spTree>
    <p:extLst>
      <p:ext uri="{BB962C8B-B14F-4D97-AF65-F5344CB8AC3E}">
        <p14:creationId xmlns:p14="http://schemas.microsoft.com/office/powerpoint/2010/main" val="3878772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CFD354-CA43-4DC3-87BF-97B4DF019E42}"/>
              </a:ext>
            </a:extLst>
          </p:cNvPr>
          <p:cNvSpPr>
            <a:spLocks noGrp="1"/>
          </p:cNvSpPr>
          <p:nvPr>
            <p:ph type="title"/>
          </p:nvPr>
        </p:nvSpPr>
        <p:spPr>
          <a:xfrm>
            <a:off x="913795" y="693576"/>
            <a:ext cx="10353762" cy="970450"/>
          </a:xfrm>
        </p:spPr>
        <p:txBody>
          <a:bodyPr/>
          <a:lstStyle/>
          <a:p>
            <a:r>
              <a:rPr lang="tr-TR" dirty="0"/>
              <a:t>   Dinlediğiniz için teşekkürler…</a:t>
            </a:r>
          </a:p>
        </p:txBody>
      </p:sp>
      <p:pic>
        <p:nvPicPr>
          <p:cNvPr id="5" name="İçerik Yer Tutucusu 4">
            <a:extLst>
              <a:ext uri="{FF2B5EF4-FFF2-40B4-BE49-F238E27FC236}">
                <a16:creationId xmlns:a16="http://schemas.microsoft.com/office/drawing/2014/main" id="{3A21342C-A702-453A-9E43-C05ACF50CD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2161" y="1831977"/>
            <a:ext cx="2537030" cy="2537030"/>
          </a:xfrm>
        </p:spPr>
      </p:pic>
      <p:sp>
        <p:nvSpPr>
          <p:cNvPr id="6" name="Metin kutusu 5">
            <a:extLst>
              <a:ext uri="{FF2B5EF4-FFF2-40B4-BE49-F238E27FC236}">
                <a16:creationId xmlns:a16="http://schemas.microsoft.com/office/drawing/2014/main" id="{E0989B2B-65E2-4A27-A5B8-8017A145FF88}"/>
              </a:ext>
            </a:extLst>
          </p:cNvPr>
          <p:cNvSpPr txBox="1"/>
          <p:nvPr/>
        </p:nvSpPr>
        <p:spPr>
          <a:xfrm>
            <a:off x="2921826" y="4867402"/>
            <a:ext cx="6337699" cy="400110"/>
          </a:xfrm>
          <a:prstGeom prst="rect">
            <a:avLst/>
          </a:prstGeom>
          <a:noFill/>
        </p:spPr>
        <p:txBody>
          <a:bodyPr wrap="square" rtlCol="0">
            <a:spAutoFit/>
          </a:bodyPr>
          <a:lstStyle/>
          <a:p>
            <a:r>
              <a:rPr lang="tr-TR" sz="2000" dirty="0"/>
              <a:t>Fenerbahçe Üniversitesi Bilgisayar Mühendisliği Bölümü</a:t>
            </a:r>
          </a:p>
        </p:txBody>
      </p:sp>
    </p:spTree>
    <p:extLst>
      <p:ext uri="{BB962C8B-B14F-4D97-AF65-F5344CB8AC3E}">
        <p14:creationId xmlns:p14="http://schemas.microsoft.com/office/powerpoint/2010/main" val="631069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FAD0E4-021A-44B5-ABE7-F5724CCC883F}"/>
              </a:ext>
            </a:extLst>
          </p:cNvPr>
          <p:cNvSpPr>
            <a:spLocks noGrp="1"/>
          </p:cNvSpPr>
          <p:nvPr>
            <p:ph type="title"/>
          </p:nvPr>
        </p:nvSpPr>
        <p:spPr>
          <a:xfrm>
            <a:off x="913795" y="721568"/>
            <a:ext cx="10353762" cy="970450"/>
          </a:xfrm>
        </p:spPr>
        <p:txBody>
          <a:bodyPr/>
          <a:lstStyle/>
          <a:p>
            <a:r>
              <a:rPr lang="tr-TR" dirty="0">
                <a:solidFill>
                  <a:srgbClr val="0A93D8"/>
                </a:solidFill>
              </a:rPr>
              <a:t>PROJE TANIMI</a:t>
            </a:r>
          </a:p>
        </p:txBody>
      </p:sp>
      <p:sp>
        <p:nvSpPr>
          <p:cNvPr id="3" name="İçerik Yer Tutucusu 2">
            <a:extLst>
              <a:ext uri="{FF2B5EF4-FFF2-40B4-BE49-F238E27FC236}">
                <a16:creationId xmlns:a16="http://schemas.microsoft.com/office/drawing/2014/main" id="{28DE0956-7D6E-4888-ABD7-3292739E85E8}"/>
              </a:ext>
            </a:extLst>
          </p:cNvPr>
          <p:cNvSpPr>
            <a:spLocks noGrp="1"/>
          </p:cNvSpPr>
          <p:nvPr>
            <p:ph idx="1"/>
          </p:nvPr>
        </p:nvSpPr>
        <p:spPr>
          <a:xfrm>
            <a:off x="913795" y="2282955"/>
            <a:ext cx="10353762" cy="4058751"/>
          </a:xfrm>
        </p:spPr>
        <p:txBody>
          <a:bodyPr>
            <a:normAutofit/>
          </a:bodyPr>
          <a:lstStyle/>
          <a:p>
            <a:r>
              <a:rPr lang="tr-TR" sz="2400" b="0" i="0" dirty="0">
                <a:effectLst/>
                <a:latin typeface="NonBreakingSpaceOverride"/>
              </a:rPr>
              <a:t>Bu proje kapsamında FB-CPU isminde bir işlemcinin </a:t>
            </a:r>
            <a:r>
              <a:rPr lang="tr-TR" sz="2400" b="0" i="0" dirty="0" err="1">
                <a:effectLst/>
                <a:latin typeface="NonBreakingSpaceOverride"/>
              </a:rPr>
              <a:t>Verilog</a:t>
            </a:r>
            <a:r>
              <a:rPr lang="tr-TR" sz="2400" b="0" i="0" dirty="0">
                <a:effectLst/>
                <a:latin typeface="NonBreakingSpaceOverride"/>
              </a:rPr>
              <a:t> dili ile RTL tasarımı ve tasarlanan işlemci üzerinde makine dili ile yazılan çeşitli kod parçacıkları yazılacaktır. Proje sonunda basit bir işlemcideki RAM, Kontrol Ünitesi ve Saklayıcıların bir arada çalışıp, makine dilindeki kod parçacıklarını nasıl yürütebildiği gözlemlenecektir. Kullanılacak Basys3 FPGA geliştirme kartı üzerinde FB-CPU </a:t>
            </a:r>
            <a:r>
              <a:rPr lang="tr-TR" sz="2400" b="0" i="0" dirty="0" err="1">
                <a:effectLst/>
                <a:latin typeface="NonBreakingSpaceOverride"/>
              </a:rPr>
              <a:t>demosu</a:t>
            </a:r>
            <a:r>
              <a:rPr lang="tr-TR" sz="2400" b="0" i="0" dirty="0">
                <a:effectLst/>
                <a:latin typeface="NonBreakingSpaceOverride"/>
              </a:rPr>
              <a:t> yapılacaktır.</a:t>
            </a:r>
            <a:endParaRPr lang="tr-TR" sz="2400" dirty="0"/>
          </a:p>
        </p:txBody>
      </p:sp>
    </p:spTree>
    <p:extLst>
      <p:ext uri="{BB962C8B-B14F-4D97-AF65-F5344CB8AC3E}">
        <p14:creationId xmlns:p14="http://schemas.microsoft.com/office/powerpoint/2010/main" val="2285442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56C9AF-C37A-4989-A67A-C55AC6193827}"/>
              </a:ext>
            </a:extLst>
          </p:cNvPr>
          <p:cNvSpPr>
            <a:spLocks noGrp="1"/>
          </p:cNvSpPr>
          <p:nvPr>
            <p:ph type="title"/>
          </p:nvPr>
        </p:nvSpPr>
        <p:spPr>
          <a:xfrm>
            <a:off x="919119" y="497633"/>
            <a:ext cx="10353762" cy="970450"/>
          </a:xfrm>
        </p:spPr>
        <p:txBody>
          <a:bodyPr/>
          <a:lstStyle/>
          <a:p>
            <a:r>
              <a:rPr lang="tr-TR" dirty="0">
                <a:solidFill>
                  <a:srgbClr val="0A93D8"/>
                </a:solidFill>
              </a:rPr>
              <a:t>VON NEUMANN MİMARİSİ NEDİR?</a:t>
            </a:r>
          </a:p>
        </p:txBody>
      </p:sp>
      <p:pic>
        <p:nvPicPr>
          <p:cNvPr id="9" name="İçerik Yer Tutucusu 8">
            <a:extLst>
              <a:ext uri="{FF2B5EF4-FFF2-40B4-BE49-F238E27FC236}">
                <a16:creationId xmlns:a16="http://schemas.microsoft.com/office/drawing/2014/main" id="{D03E33FC-5B5C-470B-8F73-93EC3618E7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5" y="1899914"/>
            <a:ext cx="5804577" cy="4059237"/>
          </a:xfrm>
        </p:spPr>
      </p:pic>
      <p:sp>
        <p:nvSpPr>
          <p:cNvPr id="11" name="Metin kutusu 10">
            <a:extLst>
              <a:ext uri="{FF2B5EF4-FFF2-40B4-BE49-F238E27FC236}">
                <a16:creationId xmlns:a16="http://schemas.microsoft.com/office/drawing/2014/main" id="{C241BC6B-0F04-415A-94DA-0EDA13D91E89}"/>
              </a:ext>
            </a:extLst>
          </p:cNvPr>
          <p:cNvSpPr txBox="1"/>
          <p:nvPr/>
        </p:nvSpPr>
        <p:spPr>
          <a:xfrm>
            <a:off x="7294205" y="1821739"/>
            <a:ext cx="4280246" cy="646331"/>
          </a:xfrm>
          <a:prstGeom prst="rect">
            <a:avLst/>
          </a:prstGeom>
          <a:noFill/>
        </p:spPr>
        <p:txBody>
          <a:bodyPr wrap="square" rtlCol="0">
            <a:spAutoFit/>
          </a:bodyPr>
          <a:lstStyle/>
          <a:p>
            <a:r>
              <a:rPr lang="tr-TR" dirty="0"/>
              <a:t>Temel olarak bellek, kontrol ünitesi, işlemci ünitesi ve giriş-çıkışlardan oluşur.</a:t>
            </a:r>
          </a:p>
        </p:txBody>
      </p:sp>
      <p:sp>
        <p:nvSpPr>
          <p:cNvPr id="12" name="Metin kutusu 11">
            <a:extLst>
              <a:ext uri="{FF2B5EF4-FFF2-40B4-BE49-F238E27FC236}">
                <a16:creationId xmlns:a16="http://schemas.microsoft.com/office/drawing/2014/main" id="{8C7F124A-B672-4BF1-A65B-C99824A2800B}"/>
              </a:ext>
            </a:extLst>
          </p:cNvPr>
          <p:cNvSpPr txBox="1"/>
          <p:nvPr/>
        </p:nvSpPr>
        <p:spPr>
          <a:xfrm>
            <a:off x="7657925" y="2709759"/>
            <a:ext cx="3552805" cy="3416320"/>
          </a:xfrm>
          <a:prstGeom prst="rect">
            <a:avLst/>
          </a:prstGeom>
          <a:noFill/>
        </p:spPr>
        <p:txBody>
          <a:bodyPr wrap="square" rtlCol="0">
            <a:spAutoFit/>
          </a:bodyPr>
          <a:lstStyle/>
          <a:p>
            <a:r>
              <a:rPr lang="tr-TR" dirty="0"/>
              <a:t>Bellek: Operasyon komutlarını anlık olarak tutar.</a:t>
            </a:r>
          </a:p>
          <a:p>
            <a:endParaRPr lang="tr-TR" dirty="0"/>
          </a:p>
          <a:p>
            <a:r>
              <a:rPr lang="tr-TR" dirty="0"/>
              <a:t>Kontrol Ünitesi: Programın akışını yönetmektedir.</a:t>
            </a:r>
          </a:p>
          <a:p>
            <a:endParaRPr lang="tr-TR" dirty="0"/>
          </a:p>
          <a:p>
            <a:r>
              <a:rPr lang="tr-TR" dirty="0"/>
              <a:t>İşlemci Ünitesi: Aritmetik lojik üniteleri bulunmaktadır. </a:t>
            </a:r>
          </a:p>
          <a:p>
            <a:endParaRPr lang="tr-TR" dirty="0"/>
          </a:p>
          <a:p>
            <a:r>
              <a:rPr lang="tr-TR" dirty="0"/>
              <a:t>Giriş-Çıkışlar: İşlemciler belleğin haricinde, dışarından giriş alır ve çıkış çıkartırlar. </a:t>
            </a:r>
          </a:p>
        </p:txBody>
      </p:sp>
    </p:spTree>
    <p:extLst>
      <p:ext uri="{BB962C8B-B14F-4D97-AF65-F5344CB8AC3E}">
        <p14:creationId xmlns:p14="http://schemas.microsoft.com/office/powerpoint/2010/main" val="3140024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9A7AF9-9158-4AF2-ABCF-CDAFEC2B33C5}"/>
              </a:ext>
            </a:extLst>
          </p:cNvPr>
          <p:cNvSpPr>
            <a:spLocks noGrp="1"/>
          </p:cNvSpPr>
          <p:nvPr>
            <p:ph type="title"/>
          </p:nvPr>
        </p:nvSpPr>
        <p:spPr>
          <a:xfrm>
            <a:off x="919119" y="301690"/>
            <a:ext cx="10353762" cy="970450"/>
          </a:xfrm>
        </p:spPr>
        <p:txBody>
          <a:bodyPr/>
          <a:lstStyle/>
          <a:p>
            <a:pPr algn="l"/>
            <a:r>
              <a:rPr lang="tr-TR" dirty="0">
                <a:solidFill>
                  <a:srgbClr val="0A93D8"/>
                </a:solidFill>
              </a:rPr>
              <a:t>Bellek</a:t>
            </a:r>
          </a:p>
        </p:txBody>
      </p:sp>
      <p:sp>
        <p:nvSpPr>
          <p:cNvPr id="3" name="İçerik Yer Tutucusu 2">
            <a:extLst>
              <a:ext uri="{FF2B5EF4-FFF2-40B4-BE49-F238E27FC236}">
                <a16:creationId xmlns:a16="http://schemas.microsoft.com/office/drawing/2014/main" id="{B557ECA5-4CBB-46AF-8CBE-EF6A49FA75D5}"/>
              </a:ext>
            </a:extLst>
          </p:cNvPr>
          <p:cNvSpPr>
            <a:spLocks noGrp="1"/>
          </p:cNvSpPr>
          <p:nvPr>
            <p:ph idx="1"/>
          </p:nvPr>
        </p:nvSpPr>
        <p:spPr>
          <a:xfrm>
            <a:off x="919119" y="1340563"/>
            <a:ext cx="10353762" cy="4761657"/>
          </a:xfrm>
        </p:spPr>
        <p:txBody>
          <a:bodyPr>
            <a:normAutofit/>
          </a:bodyPr>
          <a:lstStyle/>
          <a:p>
            <a:r>
              <a:rPr lang="tr-TR"/>
              <a:t>2^k x m kadar </a:t>
            </a:r>
            <a:r>
              <a:rPr lang="tr-TR" dirty="0"/>
              <a:t>saklama alanı vardır.</a:t>
            </a:r>
          </a:p>
          <a:p>
            <a:r>
              <a:rPr lang="tr-TR" dirty="0"/>
              <a:t>Adres: 2^k adet farklı saklama alanı vardır.</a:t>
            </a:r>
          </a:p>
          <a:p>
            <a:r>
              <a:rPr lang="nn-NO" dirty="0"/>
              <a:t>İçerik</a:t>
            </a:r>
            <a:r>
              <a:rPr lang="tr-TR" dirty="0"/>
              <a:t>:</a:t>
            </a:r>
            <a:r>
              <a:rPr lang="nn-NO" dirty="0"/>
              <a:t> Her bir saklama alanı, m bitliktir.</a:t>
            </a:r>
            <a:endParaRPr lang="tr-TR" dirty="0"/>
          </a:p>
          <a:p>
            <a:pPr marL="36900" indent="0">
              <a:buNone/>
            </a:pPr>
            <a:r>
              <a:rPr lang="tr-TR" dirty="0"/>
              <a:t>Basit operasyonlar:</a:t>
            </a:r>
          </a:p>
          <a:p>
            <a:r>
              <a:rPr lang="tr-TR" dirty="0"/>
              <a:t>Yükleme (</a:t>
            </a:r>
            <a:r>
              <a:rPr lang="tr-TR" dirty="0" err="1"/>
              <a:t>Load</a:t>
            </a:r>
            <a:r>
              <a:rPr lang="tr-TR" dirty="0"/>
              <a:t>): Bellekteki bir adresten verinin okunup, bir saklayıcıya yazılmasıdır.</a:t>
            </a:r>
          </a:p>
          <a:p>
            <a:r>
              <a:rPr lang="tr-TR" dirty="0"/>
              <a:t>Kaydetme (</a:t>
            </a:r>
            <a:r>
              <a:rPr lang="tr-TR" dirty="0" err="1"/>
              <a:t>Store</a:t>
            </a:r>
            <a:r>
              <a:rPr lang="tr-TR" dirty="0"/>
              <a:t>): Bir saklayıcıdaki içeriğin, bellekteki bir adrese yazılmasıdır. </a:t>
            </a:r>
          </a:p>
          <a:p>
            <a:pPr marL="36900" indent="0">
              <a:buNone/>
            </a:pPr>
            <a:r>
              <a:rPr lang="tr-TR" u="sng" dirty="0"/>
              <a:t>Belleğe Erişim</a:t>
            </a:r>
          </a:p>
          <a:p>
            <a:pPr marL="36900" indent="0">
              <a:buNone/>
            </a:pPr>
            <a:r>
              <a:rPr lang="tr-TR" dirty="0"/>
              <a:t>İşlemci ünitesinin belleğe erişimi iki saklayıcı ile olmaktadır: </a:t>
            </a:r>
          </a:p>
          <a:p>
            <a:pPr marL="36900" indent="0">
              <a:buNone/>
            </a:pPr>
            <a:r>
              <a:rPr lang="tr-TR" dirty="0"/>
              <a:t>MAR: Memory </a:t>
            </a:r>
            <a:r>
              <a:rPr lang="tr-TR" dirty="0" err="1"/>
              <a:t>Address</a:t>
            </a:r>
            <a:r>
              <a:rPr lang="tr-TR" dirty="0"/>
              <a:t> </a:t>
            </a:r>
            <a:r>
              <a:rPr lang="tr-TR" dirty="0" err="1"/>
              <a:t>Register</a:t>
            </a:r>
            <a:r>
              <a:rPr lang="tr-TR" dirty="0"/>
              <a:t> </a:t>
            </a:r>
          </a:p>
          <a:p>
            <a:pPr marL="36900" indent="0">
              <a:buNone/>
            </a:pPr>
            <a:r>
              <a:rPr lang="tr-TR" dirty="0"/>
              <a:t>MDR: Memory Data </a:t>
            </a:r>
            <a:r>
              <a:rPr lang="tr-TR" dirty="0" err="1"/>
              <a:t>Register</a:t>
            </a:r>
            <a:endParaRPr lang="tr-TR" dirty="0"/>
          </a:p>
        </p:txBody>
      </p:sp>
    </p:spTree>
    <p:extLst>
      <p:ext uri="{BB962C8B-B14F-4D97-AF65-F5344CB8AC3E}">
        <p14:creationId xmlns:p14="http://schemas.microsoft.com/office/powerpoint/2010/main" val="2783277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54744B-1C54-486F-8FAE-A7B251474820}"/>
              </a:ext>
            </a:extLst>
          </p:cNvPr>
          <p:cNvSpPr>
            <a:spLocks noGrp="1"/>
          </p:cNvSpPr>
          <p:nvPr>
            <p:ph type="title"/>
          </p:nvPr>
        </p:nvSpPr>
        <p:spPr/>
        <p:txBody>
          <a:bodyPr/>
          <a:lstStyle/>
          <a:p>
            <a:pPr algn="l"/>
            <a:r>
              <a:rPr lang="tr-TR" dirty="0">
                <a:solidFill>
                  <a:srgbClr val="0A93D8"/>
                </a:solidFill>
              </a:rPr>
              <a:t>Kontrol Ünitesi</a:t>
            </a:r>
          </a:p>
        </p:txBody>
      </p:sp>
      <p:sp>
        <p:nvSpPr>
          <p:cNvPr id="3" name="İçerik Yer Tutucusu 2">
            <a:extLst>
              <a:ext uri="{FF2B5EF4-FFF2-40B4-BE49-F238E27FC236}">
                <a16:creationId xmlns:a16="http://schemas.microsoft.com/office/drawing/2014/main" id="{E534EAE4-9375-4C95-AA90-79A44E1BD96A}"/>
              </a:ext>
            </a:extLst>
          </p:cNvPr>
          <p:cNvSpPr>
            <a:spLocks noGrp="1"/>
          </p:cNvSpPr>
          <p:nvPr>
            <p:ph idx="1"/>
          </p:nvPr>
        </p:nvSpPr>
        <p:spPr>
          <a:xfrm>
            <a:off x="913795" y="2059021"/>
            <a:ext cx="10353762" cy="4058751"/>
          </a:xfrm>
        </p:spPr>
        <p:txBody>
          <a:bodyPr/>
          <a:lstStyle/>
          <a:p>
            <a:r>
              <a:rPr lang="tr-TR" dirty="0"/>
              <a:t>Program akışını yönetmektedir. Saklayıcılar, ALU ve </a:t>
            </a:r>
            <a:r>
              <a:rPr lang="tr-TR" dirty="0" err="1"/>
              <a:t>RAM’lerdeki</a:t>
            </a:r>
            <a:r>
              <a:rPr lang="tr-TR" dirty="0"/>
              <a:t> verilerin birbirleri arasındaki transferinden sorumlu ünitedir.</a:t>
            </a:r>
          </a:p>
          <a:p>
            <a:r>
              <a:rPr lang="tr-TR" dirty="0" err="1"/>
              <a:t>Instruction</a:t>
            </a:r>
            <a:r>
              <a:rPr lang="tr-TR" dirty="0"/>
              <a:t> </a:t>
            </a:r>
            <a:r>
              <a:rPr lang="tr-TR" dirty="0" err="1"/>
              <a:t>Register</a:t>
            </a:r>
            <a:r>
              <a:rPr lang="tr-TR" dirty="0"/>
              <a:t> (IR) şu anki koşturulan komutun adresini tutmaktadır. </a:t>
            </a:r>
          </a:p>
          <a:p>
            <a:r>
              <a:rPr lang="tr-TR" dirty="0"/>
              <a:t>Program Counter (PC) bir sonraki koşturulacak olan komutun adresini tutar.</a:t>
            </a:r>
          </a:p>
          <a:p>
            <a:r>
              <a:rPr lang="tr-TR" dirty="0"/>
              <a:t>Bellekten program </a:t>
            </a:r>
            <a:r>
              <a:rPr lang="tr-TR" dirty="0" err="1"/>
              <a:t>counter’ın</a:t>
            </a:r>
            <a:r>
              <a:rPr lang="tr-TR" dirty="0"/>
              <a:t> </a:t>
            </a:r>
            <a:r>
              <a:rPr lang="tr-TR" dirty="0" err="1"/>
              <a:t>göstediği</a:t>
            </a:r>
            <a:r>
              <a:rPr lang="tr-TR" dirty="0"/>
              <a:t> komutu okur. </a:t>
            </a:r>
          </a:p>
          <a:p>
            <a:r>
              <a:rPr lang="tr-TR" dirty="0"/>
              <a:t>Sistemin geri kalanına, yapılması gereken işlemleri yaptırır. </a:t>
            </a:r>
          </a:p>
          <a:p>
            <a:r>
              <a:rPr lang="tr-TR" dirty="0"/>
              <a:t>Bir komut birden çok </a:t>
            </a:r>
            <a:r>
              <a:rPr lang="tr-TR" dirty="0" err="1"/>
              <a:t>cycle</a:t>
            </a:r>
            <a:r>
              <a:rPr lang="tr-TR" dirty="0"/>
              <a:t> sürebilir.</a:t>
            </a:r>
          </a:p>
        </p:txBody>
      </p:sp>
    </p:spTree>
    <p:extLst>
      <p:ext uri="{BB962C8B-B14F-4D97-AF65-F5344CB8AC3E}">
        <p14:creationId xmlns:p14="http://schemas.microsoft.com/office/powerpoint/2010/main" val="204625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0A510B-543D-4F02-A9E9-8FE53A596FB9}"/>
              </a:ext>
            </a:extLst>
          </p:cNvPr>
          <p:cNvSpPr>
            <a:spLocks noGrp="1"/>
          </p:cNvSpPr>
          <p:nvPr>
            <p:ph type="title"/>
          </p:nvPr>
        </p:nvSpPr>
        <p:spPr>
          <a:xfrm>
            <a:off x="913795" y="758890"/>
            <a:ext cx="10353762" cy="970450"/>
          </a:xfrm>
        </p:spPr>
        <p:txBody>
          <a:bodyPr>
            <a:normAutofit/>
          </a:bodyPr>
          <a:lstStyle/>
          <a:p>
            <a:pPr algn="l"/>
            <a:r>
              <a:rPr lang="tr-TR" sz="3600" dirty="0">
                <a:solidFill>
                  <a:srgbClr val="0A93D8"/>
                </a:solidFill>
              </a:rPr>
              <a:t>İşlemci Ünitesi</a:t>
            </a:r>
            <a:endParaRPr lang="tr-TR" sz="3600" u="sng" dirty="0">
              <a:solidFill>
                <a:srgbClr val="0A93D8"/>
              </a:solidFill>
            </a:endParaRPr>
          </a:p>
        </p:txBody>
      </p:sp>
      <p:sp>
        <p:nvSpPr>
          <p:cNvPr id="3" name="İçerik Yer Tutucusu 2">
            <a:extLst>
              <a:ext uri="{FF2B5EF4-FFF2-40B4-BE49-F238E27FC236}">
                <a16:creationId xmlns:a16="http://schemas.microsoft.com/office/drawing/2014/main" id="{E7759285-CB6F-4A86-9BA3-2F5617964472}"/>
              </a:ext>
            </a:extLst>
          </p:cNvPr>
          <p:cNvSpPr>
            <a:spLocks noGrp="1"/>
          </p:cNvSpPr>
          <p:nvPr>
            <p:ph idx="1"/>
          </p:nvPr>
        </p:nvSpPr>
        <p:spPr>
          <a:xfrm>
            <a:off x="913795" y="2189649"/>
            <a:ext cx="10353762" cy="4058751"/>
          </a:xfrm>
        </p:spPr>
        <p:txBody>
          <a:bodyPr/>
          <a:lstStyle/>
          <a:p>
            <a:pPr marL="36900" indent="0">
              <a:buNone/>
            </a:pPr>
            <a:r>
              <a:rPr lang="tr-TR" dirty="0"/>
              <a:t>İşlem Ünitesi</a:t>
            </a:r>
            <a:r>
              <a:rPr lang="tr-TR" sz="2000" dirty="0">
                <a:solidFill>
                  <a:srgbClr val="0A93D8"/>
                </a:solidFill>
              </a:rPr>
              <a:t> </a:t>
            </a:r>
            <a:r>
              <a:rPr lang="tr-TR" sz="2000" dirty="0"/>
              <a:t>(</a:t>
            </a:r>
            <a:r>
              <a:rPr lang="es-ES" sz="2000" dirty="0"/>
              <a:t>ALU = </a:t>
            </a:r>
            <a:r>
              <a:rPr lang="tr-TR" dirty="0"/>
              <a:t>Aritmetik işlemlerin gerçekleştirildiği bölümdür. FB-CPU’da 3 adet aritmetik işlem vardır. Bunlar toplama, çıkartma ve çarpma, gelen operasyon koduna göre işlemleri gerçekleştirip ACC saklayıcısına yazmaktadır. </a:t>
            </a:r>
          </a:p>
          <a:p>
            <a:pPr marL="36900" indent="0">
              <a:buNone/>
            </a:pPr>
            <a:r>
              <a:rPr lang="tr-TR" sz="2000" u="sng" dirty="0"/>
              <a:t>Saklayıcılar:</a:t>
            </a:r>
            <a:r>
              <a:rPr lang="tr-TR" u="sng" dirty="0"/>
              <a:t> </a:t>
            </a:r>
          </a:p>
          <a:p>
            <a:pPr marL="36900" indent="0">
              <a:buNone/>
            </a:pPr>
            <a:r>
              <a:rPr lang="tr-TR" dirty="0"/>
              <a:t>Geçici değişkenler saklanmaktadır. İşlem sonuçları tutulur. LC-3 isimli işlemcide 8 saklayıcı ve her biri 16 bit uzunluğundadır.</a:t>
            </a:r>
          </a:p>
          <a:p>
            <a:r>
              <a:rPr lang="tr-TR" dirty="0"/>
              <a:t>Sekiz genel amaçlı saklayıcı: R0-R7 olmak üzere her biri 16 bitlik 8 adet saklayıcıdır. Tek bir saat çevriminde (</a:t>
            </a:r>
            <a:r>
              <a:rPr lang="tr-TR" dirty="0" err="1"/>
              <a:t>clock</a:t>
            </a:r>
            <a:r>
              <a:rPr lang="tr-TR" dirty="0"/>
              <a:t> </a:t>
            </a:r>
            <a:r>
              <a:rPr lang="tr-TR" dirty="0" err="1"/>
              <a:t>cycle</a:t>
            </a:r>
            <a:r>
              <a:rPr lang="tr-TR" dirty="0"/>
              <a:t>)’da erişilir.</a:t>
            </a:r>
          </a:p>
          <a:p>
            <a:r>
              <a:rPr lang="tr-TR" dirty="0" err="1"/>
              <a:t>RAM’in</a:t>
            </a:r>
            <a:r>
              <a:rPr lang="tr-TR" dirty="0"/>
              <a:t> içerisinde 4adet D tipi saklayıcı bulunmaktadır.</a:t>
            </a:r>
          </a:p>
          <a:p>
            <a:pPr marL="36900" indent="0">
              <a:buNone/>
            </a:pPr>
            <a:endParaRPr lang="tr-TR" sz="2000" dirty="0"/>
          </a:p>
          <a:p>
            <a:pPr marL="36900" indent="0">
              <a:buNone/>
            </a:pPr>
            <a:endParaRPr lang="tr-TR" u="sng" dirty="0"/>
          </a:p>
        </p:txBody>
      </p:sp>
    </p:spTree>
    <p:extLst>
      <p:ext uri="{BB962C8B-B14F-4D97-AF65-F5344CB8AC3E}">
        <p14:creationId xmlns:p14="http://schemas.microsoft.com/office/powerpoint/2010/main" val="1863946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CDA701-A8A4-40FF-BBB1-1764C51DAD1A}"/>
              </a:ext>
            </a:extLst>
          </p:cNvPr>
          <p:cNvSpPr>
            <a:spLocks noGrp="1"/>
          </p:cNvSpPr>
          <p:nvPr>
            <p:ph type="title"/>
          </p:nvPr>
        </p:nvSpPr>
        <p:spPr>
          <a:xfrm>
            <a:off x="924443" y="488302"/>
            <a:ext cx="10353762" cy="970450"/>
          </a:xfrm>
        </p:spPr>
        <p:txBody>
          <a:bodyPr>
            <a:normAutofit/>
          </a:bodyPr>
          <a:lstStyle/>
          <a:p>
            <a:pPr algn="l"/>
            <a:r>
              <a:rPr lang="tr-TR" sz="3600" dirty="0"/>
              <a:t>Saklayıcılar (</a:t>
            </a:r>
            <a:r>
              <a:rPr lang="tr-TR" sz="3600" dirty="0" err="1"/>
              <a:t>RAM’in</a:t>
            </a:r>
            <a:r>
              <a:rPr lang="tr-TR" sz="3600" dirty="0"/>
              <a:t> içindekiler)</a:t>
            </a:r>
          </a:p>
        </p:txBody>
      </p:sp>
      <p:sp>
        <p:nvSpPr>
          <p:cNvPr id="3" name="İçerik Yer Tutucusu 2">
            <a:extLst>
              <a:ext uri="{FF2B5EF4-FFF2-40B4-BE49-F238E27FC236}">
                <a16:creationId xmlns:a16="http://schemas.microsoft.com/office/drawing/2014/main" id="{D9313D27-C8C2-41D1-AD39-E1AFF4770FBB}"/>
              </a:ext>
            </a:extLst>
          </p:cNvPr>
          <p:cNvSpPr>
            <a:spLocks noGrp="1"/>
          </p:cNvSpPr>
          <p:nvPr>
            <p:ph idx="1"/>
          </p:nvPr>
        </p:nvSpPr>
        <p:spPr>
          <a:xfrm>
            <a:off x="913795" y="1458752"/>
            <a:ext cx="10353762" cy="4693297"/>
          </a:xfrm>
        </p:spPr>
        <p:txBody>
          <a:bodyPr>
            <a:normAutofit lnSpcReduction="10000"/>
          </a:bodyPr>
          <a:lstStyle/>
          <a:p>
            <a:pPr marL="36900" indent="0">
              <a:buNone/>
            </a:pPr>
            <a:endParaRPr lang="tr-TR" dirty="0"/>
          </a:p>
          <a:p>
            <a:pPr marL="36900" indent="0">
              <a:buNone/>
            </a:pPr>
            <a:r>
              <a:rPr lang="tr-TR" dirty="0"/>
              <a:t>MAR(Memory </a:t>
            </a:r>
            <a:r>
              <a:rPr lang="tr-TR" dirty="0" err="1"/>
              <a:t>Adress</a:t>
            </a:r>
            <a:r>
              <a:rPr lang="tr-TR" dirty="0"/>
              <a:t> </a:t>
            </a:r>
            <a:r>
              <a:rPr lang="tr-TR" dirty="0" err="1"/>
              <a:t>Register</a:t>
            </a:r>
            <a:r>
              <a:rPr lang="tr-TR" dirty="0"/>
              <a:t>): 6bitliktir ve </a:t>
            </a:r>
            <a:r>
              <a:rPr lang="tr-TR" dirty="0" err="1"/>
              <a:t>RAM’in</a:t>
            </a:r>
            <a:r>
              <a:rPr lang="tr-TR" dirty="0"/>
              <a:t> girişine bağlıdır. </a:t>
            </a:r>
            <a:r>
              <a:rPr lang="tr-TR" dirty="0">
                <a:effectLst/>
                <a:latin typeface="arial" panose="020B0604020202020204" pitchFamily="34" charset="0"/>
              </a:rPr>
              <a:t>V</a:t>
            </a:r>
            <a:r>
              <a:rPr lang="tr-TR" b="0" i="0" dirty="0">
                <a:effectLst/>
                <a:latin typeface="arial" panose="020B0604020202020204" pitchFamily="34" charset="0"/>
              </a:rPr>
              <a:t>erinin gönderilip depolanacağı adresi depolayan işlemci kaydıdır.</a:t>
            </a:r>
          </a:p>
          <a:p>
            <a:pPr marL="36900" indent="0">
              <a:buNone/>
            </a:pPr>
            <a:endParaRPr lang="tr-TR" dirty="0">
              <a:effectLst/>
              <a:latin typeface="arial" panose="020B0604020202020204" pitchFamily="34" charset="0"/>
            </a:endParaRPr>
          </a:p>
          <a:p>
            <a:pPr marL="36900" indent="0">
              <a:buNone/>
            </a:pPr>
            <a:r>
              <a:rPr lang="tr-TR" b="0" i="0" dirty="0" err="1">
                <a:effectLst/>
                <a:latin typeface="arial" panose="020B0604020202020204" pitchFamily="34" charset="0"/>
              </a:rPr>
              <a:t>MDRIn</a:t>
            </a:r>
            <a:r>
              <a:rPr lang="tr-TR" b="0" i="0" dirty="0">
                <a:effectLst/>
                <a:latin typeface="arial" panose="020B0604020202020204" pitchFamily="34" charset="0"/>
              </a:rPr>
              <a:t>(Memory Data </a:t>
            </a:r>
            <a:r>
              <a:rPr lang="tr-TR" b="0" i="0" dirty="0" err="1">
                <a:effectLst/>
                <a:latin typeface="arial" panose="020B0604020202020204" pitchFamily="34" charset="0"/>
              </a:rPr>
              <a:t>Register</a:t>
            </a:r>
            <a:r>
              <a:rPr lang="tr-TR" b="0" i="0" dirty="0">
                <a:effectLst/>
                <a:latin typeface="arial" panose="020B0604020202020204" pitchFamily="34" charset="0"/>
              </a:rPr>
              <a:t> </a:t>
            </a:r>
            <a:r>
              <a:rPr lang="tr-TR" b="0" i="0" dirty="0" err="1">
                <a:effectLst/>
                <a:latin typeface="arial" panose="020B0604020202020204" pitchFamily="34" charset="0"/>
              </a:rPr>
              <a:t>In</a:t>
            </a:r>
            <a:r>
              <a:rPr lang="tr-TR" b="0" i="0" dirty="0">
                <a:effectLst/>
                <a:latin typeface="arial" panose="020B0604020202020204" pitchFamily="34" charset="0"/>
              </a:rPr>
              <a:t>): 10 bitliktir ve </a:t>
            </a:r>
            <a:r>
              <a:rPr lang="tr-TR" b="0" i="0" dirty="0" err="1">
                <a:effectLst/>
                <a:latin typeface="arial" panose="020B0604020202020204" pitchFamily="34" charset="0"/>
              </a:rPr>
              <a:t>RAM’e</a:t>
            </a:r>
            <a:r>
              <a:rPr lang="tr-TR" b="0" i="0" dirty="0">
                <a:effectLst/>
                <a:latin typeface="arial" panose="020B0604020202020204" pitchFamily="34" charset="0"/>
              </a:rPr>
              <a:t> veri yazılacağı zaman kullanılır.</a:t>
            </a:r>
            <a:r>
              <a:rPr lang="tr-TR" b="0" i="0" dirty="0">
                <a:effectLst/>
                <a:latin typeface="Roboto"/>
              </a:rPr>
              <a:t> </a:t>
            </a:r>
            <a:r>
              <a:rPr lang="tr-TR" dirty="0">
                <a:effectLst/>
                <a:latin typeface="Roboto"/>
              </a:rPr>
              <a:t>Bellekten</a:t>
            </a:r>
            <a:r>
              <a:rPr lang="tr-TR" b="0" i="0" dirty="0">
                <a:effectLst/>
                <a:latin typeface="Roboto"/>
              </a:rPr>
              <a:t> işlemciye veya tam tersi aktarım sürecinde olan </a:t>
            </a:r>
            <a:r>
              <a:rPr lang="tr-TR" dirty="0">
                <a:effectLst/>
                <a:latin typeface="Roboto"/>
              </a:rPr>
              <a:t>verileri </a:t>
            </a:r>
            <a:r>
              <a:rPr lang="tr-TR" b="0" i="0" dirty="0">
                <a:effectLst/>
                <a:latin typeface="Roboto"/>
              </a:rPr>
              <a:t>tutmak için kullanılır.</a:t>
            </a:r>
          </a:p>
          <a:p>
            <a:pPr marL="36900" indent="0">
              <a:buNone/>
            </a:pPr>
            <a:endParaRPr lang="tr-TR" b="0" i="0" dirty="0">
              <a:effectLst/>
              <a:latin typeface="Roboto"/>
            </a:endParaRPr>
          </a:p>
          <a:p>
            <a:pPr marL="36900" indent="0">
              <a:buNone/>
            </a:pPr>
            <a:r>
              <a:rPr lang="tr-TR" dirty="0" err="1"/>
              <a:t>MDROut</a:t>
            </a:r>
            <a:r>
              <a:rPr lang="tr-TR" dirty="0"/>
              <a:t> (Memory Data </a:t>
            </a:r>
            <a:r>
              <a:rPr lang="tr-TR" dirty="0" err="1"/>
              <a:t>Register</a:t>
            </a:r>
            <a:r>
              <a:rPr lang="tr-TR" dirty="0"/>
              <a:t> </a:t>
            </a:r>
            <a:r>
              <a:rPr lang="tr-TR" dirty="0" err="1"/>
              <a:t>Out</a:t>
            </a:r>
            <a:r>
              <a:rPr lang="tr-TR" dirty="0"/>
              <a:t>): 10 bitliktir ve </a:t>
            </a:r>
            <a:r>
              <a:rPr lang="tr-TR" dirty="0" err="1"/>
              <a:t>RAM’den</a:t>
            </a:r>
            <a:r>
              <a:rPr lang="tr-TR" dirty="0"/>
              <a:t> veri okunacağı zaman aktif olan saklayıcıdır. </a:t>
            </a:r>
          </a:p>
          <a:p>
            <a:pPr marL="36900" indent="0">
              <a:buNone/>
            </a:pPr>
            <a:endParaRPr lang="tr-TR" dirty="0">
              <a:effectLst/>
              <a:latin typeface="Roboto"/>
            </a:endParaRPr>
          </a:p>
          <a:p>
            <a:pPr marL="36900" indent="0">
              <a:buNone/>
            </a:pPr>
            <a:r>
              <a:rPr lang="tr-TR" dirty="0" err="1">
                <a:effectLst/>
                <a:latin typeface="Roboto"/>
              </a:rPr>
              <a:t>RAMWr</a:t>
            </a:r>
            <a:r>
              <a:rPr lang="tr-TR" dirty="0">
                <a:effectLst/>
                <a:latin typeface="Roboto"/>
              </a:rPr>
              <a:t>: </a:t>
            </a:r>
            <a:r>
              <a:rPr lang="tr-TR" dirty="0" err="1">
                <a:effectLst/>
                <a:latin typeface="Roboto"/>
              </a:rPr>
              <a:t>RAM’e</a:t>
            </a:r>
            <a:r>
              <a:rPr lang="tr-TR" dirty="0">
                <a:effectLst/>
                <a:latin typeface="Roboto"/>
              </a:rPr>
              <a:t> veri yazılacağı zaman aktif hale gelmektedir. 1bitliktir ve 1 olduğu durumda </a:t>
            </a:r>
            <a:r>
              <a:rPr lang="tr-TR" dirty="0" err="1">
                <a:effectLst/>
                <a:latin typeface="Roboto"/>
              </a:rPr>
              <a:t>RAM’e</a:t>
            </a:r>
            <a:r>
              <a:rPr lang="tr-TR" dirty="0">
                <a:effectLst/>
                <a:latin typeface="Roboto"/>
              </a:rPr>
              <a:t> veri yazılır.</a:t>
            </a:r>
          </a:p>
          <a:p>
            <a:pPr marL="36900" indent="0">
              <a:buNone/>
            </a:pPr>
            <a:endParaRPr lang="tr-TR" dirty="0">
              <a:effectLst/>
              <a:latin typeface="Roboto"/>
            </a:endParaRPr>
          </a:p>
          <a:p>
            <a:pPr marL="36900" indent="0">
              <a:buNone/>
            </a:pPr>
            <a:endParaRPr lang="tr-TR" dirty="0">
              <a:effectLst/>
              <a:latin typeface="arial" panose="020B0604020202020204" pitchFamily="34" charset="0"/>
            </a:endParaRPr>
          </a:p>
          <a:p>
            <a:pPr marL="36900" indent="0">
              <a:buNone/>
            </a:pPr>
            <a:endParaRPr lang="tr-TR" dirty="0">
              <a:effectLst/>
              <a:latin typeface="arial" panose="020B0604020202020204" pitchFamily="34" charset="0"/>
            </a:endParaRPr>
          </a:p>
          <a:p>
            <a:pPr marL="36900" indent="0">
              <a:buNone/>
            </a:pPr>
            <a:endParaRPr lang="tr-TR" dirty="0"/>
          </a:p>
          <a:p>
            <a:pPr marL="36900" indent="0">
              <a:buNone/>
            </a:pPr>
            <a:endParaRPr lang="tr-TR" dirty="0"/>
          </a:p>
        </p:txBody>
      </p:sp>
    </p:spTree>
    <p:extLst>
      <p:ext uri="{BB962C8B-B14F-4D97-AF65-F5344CB8AC3E}">
        <p14:creationId xmlns:p14="http://schemas.microsoft.com/office/powerpoint/2010/main" val="2824889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5484C1-4814-45F2-981A-7B97B9A91BD3}"/>
              </a:ext>
            </a:extLst>
          </p:cNvPr>
          <p:cNvSpPr>
            <a:spLocks noGrp="1"/>
          </p:cNvSpPr>
          <p:nvPr>
            <p:ph type="title"/>
          </p:nvPr>
        </p:nvSpPr>
        <p:spPr>
          <a:xfrm>
            <a:off x="913795" y="786881"/>
            <a:ext cx="9779087" cy="752670"/>
          </a:xfrm>
        </p:spPr>
        <p:txBody>
          <a:bodyPr>
            <a:normAutofit/>
          </a:bodyPr>
          <a:lstStyle/>
          <a:p>
            <a:r>
              <a:rPr lang="tr-TR" sz="3600" dirty="0"/>
              <a:t>FB-CPU’nun Gerek Duyacağı Tüm Saklayıcılar</a:t>
            </a:r>
          </a:p>
        </p:txBody>
      </p:sp>
      <p:sp>
        <p:nvSpPr>
          <p:cNvPr id="3" name="İçerik Yer Tutucusu 2">
            <a:extLst>
              <a:ext uri="{FF2B5EF4-FFF2-40B4-BE49-F238E27FC236}">
                <a16:creationId xmlns:a16="http://schemas.microsoft.com/office/drawing/2014/main" id="{4B10E1B7-01FA-46D2-BF4E-0073AEF981F8}"/>
              </a:ext>
            </a:extLst>
          </p:cNvPr>
          <p:cNvSpPr>
            <a:spLocks noGrp="1"/>
          </p:cNvSpPr>
          <p:nvPr>
            <p:ph idx="1"/>
          </p:nvPr>
        </p:nvSpPr>
        <p:spPr>
          <a:xfrm>
            <a:off x="913795" y="2189649"/>
            <a:ext cx="10353762" cy="4058751"/>
          </a:xfrm>
        </p:spPr>
        <p:txBody>
          <a:bodyPr/>
          <a:lstStyle/>
          <a:p>
            <a:r>
              <a:rPr lang="tr-TR" dirty="0"/>
              <a:t>durum: Durum makinasında, hangi durumda olduğunu bilgisi tutulur.</a:t>
            </a:r>
          </a:p>
          <a:p>
            <a:r>
              <a:rPr lang="tr-TR" dirty="0"/>
              <a:t>PC (Program Counter): 6bitliktir ve bellekteki kaçıncı satırın çalıştırıldığını gösterir. </a:t>
            </a:r>
          </a:p>
          <a:p>
            <a:r>
              <a:rPr lang="tr-TR" dirty="0"/>
              <a:t>IR (</a:t>
            </a:r>
            <a:r>
              <a:rPr lang="tr-TR" dirty="0" err="1"/>
              <a:t>Instruction</a:t>
            </a:r>
            <a:r>
              <a:rPr lang="tr-TR" dirty="0"/>
              <a:t> </a:t>
            </a:r>
            <a:r>
              <a:rPr lang="tr-TR" dirty="0" err="1"/>
              <a:t>Register</a:t>
            </a:r>
            <a:r>
              <a:rPr lang="tr-TR" dirty="0"/>
              <a:t>): 10 bitliktir ve </a:t>
            </a:r>
            <a:r>
              <a:rPr lang="tr-TR" dirty="0" err="1"/>
              <a:t>RAM’den</a:t>
            </a:r>
            <a:r>
              <a:rPr lang="tr-TR" dirty="0"/>
              <a:t> okunan kod burada saklanır.</a:t>
            </a:r>
          </a:p>
          <a:p>
            <a:r>
              <a:rPr lang="tr-TR" dirty="0"/>
              <a:t>ACC (</a:t>
            </a:r>
            <a:r>
              <a:rPr lang="tr-TR" dirty="0" err="1"/>
              <a:t>Accumulator</a:t>
            </a:r>
            <a:r>
              <a:rPr lang="tr-TR" dirty="0"/>
              <a:t>): Geçici saklama alanı.</a:t>
            </a:r>
          </a:p>
          <a:p>
            <a:endParaRPr lang="tr-TR" dirty="0"/>
          </a:p>
        </p:txBody>
      </p:sp>
    </p:spTree>
    <p:extLst>
      <p:ext uri="{BB962C8B-B14F-4D97-AF65-F5344CB8AC3E}">
        <p14:creationId xmlns:p14="http://schemas.microsoft.com/office/powerpoint/2010/main" val="4031608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urşun Rengi">
  <a:themeElements>
    <a:clrScheme name="Kurşun Rengi">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Kurşun Rengi">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urşun Rengi">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TM04033929[[fn=Kurşun Rengi]]</Template>
  <TotalTime>1313</TotalTime>
  <Words>767</Words>
  <Application>Microsoft Office PowerPoint</Application>
  <PresentationFormat>Geniş ekran</PresentationFormat>
  <Paragraphs>96</Paragraphs>
  <Slides>25</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25</vt:i4>
      </vt:variant>
    </vt:vector>
  </HeadingPairs>
  <TitlesOfParts>
    <vt:vector size="32" baseType="lpstr">
      <vt:lpstr>Arial</vt:lpstr>
      <vt:lpstr>Calisto MT</vt:lpstr>
      <vt:lpstr>NonBreakingSpaceOverride</vt:lpstr>
      <vt:lpstr>Roboto</vt:lpstr>
      <vt:lpstr>Times New Roman</vt:lpstr>
      <vt:lpstr>Wingdings 2</vt:lpstr>
      <vt:lpstr>Kurşun Rengi</vt:lpstr>
      <vt:lpstr>FENERBAHÇE ÜNİVERSİTESİ  FB-CPU RTL TASARIMI PROJESİ </vt:lpstr>
      <vt:lpstr>İÇİNDEKİLER</vt:lpstr>
      <vt:lpstr>PROJE TANIMI</vt:lpstr>
      <vt:lpstr>VON NEUMANN MİMARİSİ NEDİR?</vt:lpstr>
      <vt:lpstr>Bellek</vt:lpstr>
      <vt:lpstr>Kontrol Ünitesi</vt:lpstr>
      <vt:lpstr>İşlemci Ünitesi</vt:lpstr>
      <vt:lpstr>Saklayıcılar (RAM’in içindekiler)</vt:lpstr>
      <vt:lpstr>FB-CPU’nun Gerek Duyacağı Tüm Saklayıcılar</vt:lpstr>
      <vt:lpstr>Giriş-Çıkışlar</vt:lpstr>
      <vt:lpstr>FB-CPU’nun Desteklediği Operasyonlar</vt:lpstr>
      <vt:lpstr>FB-CPU’nun Durum Diyagramı</vt:lpstr>
      <vt:lpstr>Tasarım Gereksinimleri</vt:lpstr>
      <vt:lpstr>memory.v Kısmı</vt:lpstr>
      <vt:lpstr>fbcpu_core.v Kısmı</vt:lpstr>
      <vt:lpstr>fbcpu_core.v Kısmı</vt:lpstr>
      <vt:lpstr>fbcpu_core.v Kısmı</vt:lpstr>
      <vt:lpstr>tb_fbcpu.v Kısmı</vt:lpstr>
      <vt:lpstr>Test Case-1</vt:lpstr>
      <vt:lpstr>Test Case-1 Simülasyonu</vt:lpstr>
      <vt:lpstr>Test Case-2</vt:lpstr>
      <vt:lpstr>Test Case-2 Simülasyonu</vt:lpstr>
      <vt:lpstr>Test Case-3</vt:lpstr>
      <vt:lpstr>Test Case-3 Simülasyonu</vt:lpstr>
      <vt:lpstr>   Dinlediğiniz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FENERBAHÇE ÜNİVERSİTESİ  FB-CPU RTL TASARIMI PROJESİ</dc:title>
  <dc:creator>Cüneyt Balcı</dc:creator>
  <cp:lastModifiedBy>Cüneyt Balcı</cp:lastModifiedBy>
  <cp:revision>36</cp:revision>
  <dcterms:created xsi:type="dcterms:W3CDTF">2021-01-14T11:50:21Z</dcterms:created>
  <dcterms:modified xsi:type="dcterms:W3CDTF">2021-01-15T10:14:52Z</dcterms:modified>
</cp:coreProperties>
</file>