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1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C4C7CA3-9F27-4D83-A757-4F2A443D6EB4}" type="datetimeFigureOut">
              <a:rPr lang="tr-TR" smtClean="0"/>
              <a:t>28.05.2021</a:t>
            </a:fld>
            <a:endParaRPr lang="tr-T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tr-T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958E436-A9E2-4187-874F-FB30FEE259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4508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7CA3-9F27-4D83-A757-4F2A443D6EB4}" type="datetimeFigureOut">
              <a:rPr lang="tr-TR" smtClean="0"/>
              <a:t>28.05.2021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E436-A9E2-4187-874F-FB30FEE259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761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7CA3-9F27-4D83-A757-4F2A443D6EB4}" type="datetimeFigureOut">
              <a:rPr lang="tr-TR" smtClean="0"/>
              <a:t>28.05.2021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E436-A9E2-4187-874F-FB30FEE259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418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7CA3-9F27-4D83-A757-4F2A443D6EB4}" type="datetimeFigureOut">
              <a:rPr lang="tr-TR" smtClean="0"/>
              <a:t>28.05.2021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E436-A9E2-4187-874F-FB30FEE259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491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C4C7CA3-9F27-4D83-A757-4F2A443D6EB4}" type="datetimeFigureOut">
              <a:rPr lang="tr-TR" smtClean="0"/>
              <a:t>28.05.2021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958E436-A9E2-4187-874F-FB30FEE259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3208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7CA3-9F27-4D83-A757-4F2A443D6EB4}" type="datetimeFigureOut">
              <a:rPr lang="tr-TR" smtClean="0"/>
              <a:t>28.05.2021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E436-A9E2-4187-874F-FB30FEE259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254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7CA3-9F27-4D83-A757-4F2A443D6EB4}" type="datetimeFigureOut">
              <a:rPr lang="tr-TR" smtClean="0"/>
              <a:t>28.05.2021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E436-A9E2-4187-874F-FB30FEE259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693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7CA3-9F27-4D83-A757-4F2A443D6EB4}" type="datetimeFigureOut">
              <a:rPr lang="tr-TR" smtClean="0"/>
              <a:t>28.05.2021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E436-A9E2-4187-874F-FB30FEE259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505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7CA3-9F27-4D83-A757-4F2A443D6EB4}" type="datetimeFigureOut">
              <a:rPr lang="tr-TR" smtClean="0"/>
              <a:t>28.05.2021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E436-A9E2-4187-874F-FB30FEE259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13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7CA3-9F27-4D83-A757-4F2A443D6EB4}" type="datetimeFigureOut">
              <a:rPr lang="tr-TR" smtClean="0"/>
              <a:t>28.05.2021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58E436-A9E2-4187-874F-FB30FEE259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990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C4C7CA3-9F27-4D83-A757-4F2A443D6EB4}" type="datetimeFigureOut">
              <a:rPr lang="tr-TR" smtClean="0"/>
              <a:t>28.05.2021</a:t>
            </a:fld>
            <a:endParaRPr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58E436-A9E2-4187-874F-FB30FEE259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53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C4C7CA3-9F27-4D83-A757-4F2A443D6EB4}" type="datetimeFigureOut">
              <a:rPr lang="tr-TR" smtClean="0"/>
              <a:t>28.05.2021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958E436-A9E2-4187-874F-FB30FEE25901}" type="slidenum">
              <a:rPr lang="tr-TR" smtClean="0"/>
              <a:t>‹#›</a:t>
            </a:fld>
            <a:endParaRPr lang="tr-TR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573893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413EE1-15FA-47F7-AFA0-C7A0584C7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7" y="1615402"/>
            <a:ext cx="9068586" cy="2590800"/>
          </a:xfrm>
        </p:spPr>
        <p:txBody>
          <a:bodyPr/>
          <a:lstStyle/>
          <a:p>
            <a:r>
              <a:rPr lang="tr-TR" sz="2800" dirty="0"/>
              <a:t>Fenerbahçe üniversitesi bilgisayar mühendisliği</a:t>
            </a:r>
            <a:br>
              <a:rPr lang="tr-TR" sz="2800" dirty="0"/>
            </a:br>
            <a:br>
              <a:rPr lang="tr-TR" sz="2800" dirty="0"/>
            </a:br>
            <a:r>
              <a:rPr lang="tr-TR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onBreakingSpaceOverride"/>
              </a:rPr>
              <a:t>RISC-V Tabanlı İşlemci Tasarımı</a:t>
            </a:r>
            <a:endParaRPr lang="tr-TR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D2956D0-99C3-4059-8356-FD44888B6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8034" y="3827105"/>
            <a:ext cx="9070848" cy="1415493"/>
          </a:xfrm>
        </p:spPr>
        <p:txBody>
          <a:bodyPr>
            <a:normAutofit/>
          </a:bodyPr>
          <a:lstStyle/>
          <a:p>
            <a:pPr algn="l"/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Cüneyt Balcı</a:t>
            </a:r>
          </a:p>
          <a:p>
            <a:pPr algn="l"/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Ömer Sait Yorulmaz</a:t>
            </a:r>
          </a:p>
          <a:p>
            <a:pPr algn="l"/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Mustafa Berk Taşkın</a:t>
            </a:r>
          </a:p>
          <a:p>
            <a:pPr algn="l"/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Ahmet Hazar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Haspolat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ED9B279-04CA-4526-9588-CADBFC9DB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541" y="1318331"/>
            <a:ext cx="554917" cy="55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12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E15B1C-0F32-4F41-BA89-E0496A082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82" y="309114"/>
            <a:ext cx="4027714" cy="1149973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chemeClr val="accent1"/>
                </a:solidFill>
              </a:rPr>
              <a:t>Proje Testi ve Simülasyon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3EB50DE-07EA-4F8D-9112-04F565E6D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413" y="1293554"/>
            <a:ext cx="9499936" cy="2308062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5AE78FD-40DB-4982-8345-E13CAAA01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086" y="3816220"/>
            <a:ext cx="5895827" cy="245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62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CF7E43-6EBC-4130-82CE-2D34638B4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342" y="480168"/>
            <a:ext cx="4335379" cy="777132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chemeClr val="accent1"/>
                </a:solidFill>
              </a:rPr>
              <a:t>Proje Testi ve Simülasyon</a:t>
            </a:r>
            <a:endParaRPr lang="tr-TR" sz="2400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53130C1-8A60-49BD-9B10-F67E280E8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8244" y="1257300"/>
            <a:ext cx="8195511" cy="4821559"/>
          </a:xfrm>
        </p:spPr>
      </p:pic>
    </p:spTree>
    <p:extLst>
      <p:ext uri="{BB962C8B-B14F-4D97-AF65-F5344CB8AC3E}">
        <p14:creationId xmlns:p14="http://schemas.microsoft.com/office/powerpoint/2010/main" val="1880536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C7BC3E-9AC9-4F08-B4D3-D1D069BD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94" y="528294"/>
            <a:ext cx="4756484" cy="644785"/>
          </a:xfrm>
        </p:spPr>
        <p:txBody>
          <a:bodyPr>
            <a:normAutofit/>
          </a:bodyPr>
          <a:lstStyle/>
          <a:p>
            <a:r>
              <a:rPr lang="tr-TR" sz="2800" dirty="0">
                <a:solidFill>
                  <a:schemeClr val="accent1"/>
                </a:solidFill>
              </a:rPr>
              <a:t>Tasarımın Şematik Dizaynı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B969F90-7B35-484A-A277-663BE44EB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432" y="1435685"/>
            <a:ext cx="9947136" cy="4672044"/>
          </a:xfrm>
        </p:spPr>
      </p:pic>
    </p:spTree>
    <p:extLst>
      <p:ext uri="{BB962C8B-B14F-4D97-AF65-F5344CB8AC3E}">
        <p14:creationId xmlns:p14="http://schemas.microsoft.com/office/powerpoint/2010/main" val="579963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E1976E-300D-4D87-8123-1A2F1822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714"/>
            <a:ext cx="3433011" cy="783148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chemeClr val="accent1"/>
                </a:solidFill>
              </a:rPr>
              <a:t>Sonuç ve Çıkarımlar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11CF1E-A25C-4CF9-9F3A-2D1C0096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89366"/>
            <a:ext cx="10058400" cy="3931920"/>
          </a:xfrm>
        </p:spPr>
        <p:txBody>
          <a:bodyPr/>
          <a:lstStyle/>
          <a:p>
            <a:r>
              <a:rPr lang="tr-T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 projenin tasarımı ve geliştirilmesi aşamasında öncelikle </a:t>
            </a:r>
            <a:r>
              <a:rPr lang="tr-T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Vivado</a:t>
            </a:r>
            <a:r>
              <a:rPr lang="tr-T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Design </a:t>
            </a:r>
            <a:r>
              <a:rPr lang="tr-T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Suit</a:t>
            </a:r>
            <a:r>
              <a:rPr lang="tr-T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ile çalışma gereksinimini keşfettik ve sonrasında bu gereksinim üzerinden araştırma, deneme-yanılma, uygulama konusunda ilerleme kaydettik.</a:t>
            </a:r>
          </a:p>
          <a:p>
            <a:r>
              <a:rPr lang="tr-T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İkincil olarak projenin temel konusu olan ‘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RISC-V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Tabanlı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İşlemci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Tasarımı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’</a:t>
            </a:r>
            <a:r>
              <a:rPr lang="tr-T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nın</a:t>
            </a:r>
            <a:r>
              <a:rPr lang="tr-T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yazılımsal</a:t>
            </a:r>
            <a:r>
              <a:rPr lang="tr-T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ve donanımsal temelleri, işlemci içerisinde yer alan blokların çalışma </a:t>
            </a:r>
            <a:r>
              <a:rPr lang="tr-T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presipleri</a:t>
            </a:r>
            <a:r>
              <a:rPr lang="tr-T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ve aralarındaki iletişimlerin doğru bir şekilde kurulmaları hususunda kazanımlara ulaştık.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Geliştirilen RISC-V işlemcisinin ALU ve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tasarımlarını tamamlayarak gerekli koşullar sağlandığında tasarımdaki 11 komutu yerine getirebildiğini öğrendik.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45639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E1B9FB-5DEB-48C3-96C7-E71979A43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746" y="1433946"/>
            <a:ext cx="10058400" cy="1371600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chemeClr val="accent1"/>
                </a:solidFill>
              </a:rPr>
              <a:t>Dinlediğiniz için teşekkürler…</a:t>
            </a:r>
          </a:p>
        </p:txBody>
      </p:sp>
    </p:spTree>
    <p:extLst>
      <p:ext uri="{BB962C8B-B14F-4D97-AF65-F5344CB8AC3E}">
        <p14:creationId xmlns:p14="http://schemas.microsoft.com/office/powerpoint/2010/main" val="127925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F32F2F-D535-46EC-8F56-3F16B2BE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75178"/>
            <a:ext cx="10058400" cy="1371600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accent1"/>
                </a:solidFill>
              </a:rPr>
              <a:t>Projenin Tanımı ve Amacı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E162A6-CEED-41E1-95E5-C1127E4E5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50902"/>
            <a:ext cx="10058400" cy="3931920"/>
          </a:xfrm>
        </p:spPr>
        <p:txBody>
          <a:bodyPr>
            <a:normAutofit/>
          </a:bodyPr>
          <a:lstStyle/>
          <a:p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kapsam</a:t>
            </a:r>
            <a:r>
              <a:rPr lang="tr-T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ı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nda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temel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hatları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önceden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oluşturulmuş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olan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RISC-V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işlemcisinin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Instruction Decoder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ALU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modüllerini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SystemVerilog</a:t>
            </a:r>
            <a:r>
              <a:rPr lang="tr-T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dili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ile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gerçekle</a:t>
            </a:r>
            <a:r>
              <a:rPr lang="tr-T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yip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sistemin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doğrulama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çalışmaları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yapılacaktır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tr-T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 sonunda da RAM, Kontrol Ünitesi ve </a:t>
            </a:r>
            <a:r>
              <a:rPr lang="tr-TR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Saklayıcılar’ın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bir arada çalışıp </a:t>
            </a:r>
            <a:r>
              <a:rPr lang="tr-TR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SystemVerilog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dilindeki kodları nasıl yürüttüğü gözlemlenecektir.</a:t>
            </a:r>
            <a:endParaRPr lang="tr-T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537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62404B-4090-4A98-BC43-C789B14E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>
                <a:solidFill>
                  <a:schemeClr val="accent1"/>
                </a:solidFill>
              </a:rPr>
              <a:t>RISC-V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A46853-08C6-49A5-B202-F8215ACCD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39215"/>
            <a:ext cx="10058400" cy="3931920"/>
          </a:xfrm>
        </p:spPr>
        <p:txBody>
          <a:bodyPr>
            <a:normAutofit/>
          </a:bodyPr>
          <a:lstStyle/>
          <a:p>
            <a:r>
              <a:rPr lang="tr-TR" sz="2400" i="0" dirty="0">
                <a:effectLst/>
                <a:latin typeface="Arial" panose="020B0604020202020204" pitchFamily="34" charset="0"/>
              </a:rPr>
              <a:t>RISC-V, ‘İndirgenmiş Komut </a:t>
            </a:r>
            <a:r>
              <a:rPr lang="tr-TR" sz="2400" dirty="0">
                <a:latin typeface="Arial" panose="020B0604020202020204" pitchFamily="34" charset="0"/>
              </a:rPr>
              <a:t>S</a:t>
            </a:r>
            <a:r>
              <a:rPr lang="tr-TR" sz="2400" i="0" dirty="0">
                <a:effectLst/>
                <a:latin typeface="Arial" panose="020B0604020202020204" pitchFamily="34" charset="0"/>
              </a:rPr>
              <a:t>eti </a:t>
            </a:r>
            <a:r>
              <a:rPr lang="tr-TR" sz="2400" dirty="0">
                <a:latin typeface="Arial" panose="020B0604020202020204" pitchFamily="34" charset="0"/>
              </a:rPr>
              <a:t>B</a:t>
            </a:r>
            <a:r>
              <a:rPr lang="tr-TR" sz="2400" i="0" dirty="0">
                <a:effectLst/>
                <a:latin typeface="Arial" panose="020B0604020202020204" pitchFamily="34" charset="0"/>
              </a:rPr>
              <a:t>ilgisayarı’ yani RISC (</a:t>
            </a:r>
            <a:r>
              <a:rPr lang="tr-TR" sz="2400" i="0" dirty="0" err="1">
                <a:effectLst/>
                <a:latin typeface="Arial" panose="020B0604020202020204" pitchFamily="34" charset="0"/>
              </a:rPr>
              <a:t>Reduced</a:t>
            </a:r>
            <a:r>
              <a:rPr lang="tr-TR" sz="2400" i="0" dirty="0">
                <a:effectLst/>
                <a:latin typeface="Arial" panose="020B0604020202020204" pitchFamily="34" charset="0"/>
              </a:rPr>
              <a:t> </a:t>
            </a:r>
            <a:r>
              <a:rPr lang="tr-TR" sz="2400" i="0" dirty="0" err="1">
                <a:effectLst/>
                <a:latin typeface="Arial" panose="020B0604020202020204" pitchFamily="34" charset="0"/>
              </a:rPr>
              <a:t>Instruction</a:t>
            </a:r>
            <a:r>
              <a:rPr lang="tr-TR" sz="2400" i="0" dirty="0">
                <a:effectLst/>
                <a:latin typeface="Arial" panose="020B0604020202020204" pitchFamily="34" charset="0"/>
              </a:rPr>
              <a:t> Set </a:t>
            </a:r>
            <a:r>
              <a:rPr lang="tr-TR" sz="2400" i="0" dirty="0" err="1">
                <a:effectLst/>
                <a:latin typeface="Arial" panose="020B0604020202020204" pitchFamily="34" charset="0"/>
              </a:rPr>
              <a:t>Computer</a:t>
            </a:r>
            <a:r>
              <a:rPr lang="tr-TR" sz="2400" dirty="0">
                <a:latin typeface="Arial" panose="020B0604020202020204" pitchFamily="34" charset="0"/>
              </a:rPr>
              <a:t>)</a:t>
            </a:r>
            <a:r>
              <a:rPr lang="tr-TR" sz="2400" i="0" dirty="0">
                <a:effectLst/>
                <a:latin typeface="Arial" panose="020B0604020202020204" pitchFamily="34" charset="0"/>
              </a:rPr>
              <a:t> ilkelerine dayanan bir açık standart komut seti mimarisidir. Kaliforniy</a:t>
            </a:r>
            <a:r>
              <a:rPr lang="tr-TR" sz="2400" dirty="0">
                <a:latin typeface="Arial" panose="020B0604020202020204" pitchFamily="34" charset="0"/>
              </a:rPr>
              <a:t>a Üniversitesi tarafından geliştirilen ve herkese açık bir </a:t>
            </a:r>
            <a:r>
              <a:rPr lang="tr-TR" sz="2400" dirty="0" err="1">
                <a:latin typeface="Arial" panose="020B0604020202020204" pitchFamily="34" charset="0"/>
              </a:rPr>
              <a:t>ISA’dir</a:t>
            </a:r>
            <a:r>
              <a:rPr lang="tr-TR" sz="2400" dirty="0">
                <a:latin typeface="Arial" panose="020B0604020202020204" pitchFamily="34" charset="0"/>
              </a:rPr>
              <a:t> ve herkesin ortak olarak kabul ettiği bir mimaride işlemci üretebilmeyi sağlamaktadır.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28976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737A9A-28A2-4E80-BC0A-DAC755F7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>
                <a:solidFill>
                  <a:schemeClr val="accent1"/>
                </a:solidFill>
              </a:rPr>
              <a:t>Kullanılan Araçlar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9A6935-6ACC-4AA2-9E24-BB644D8C5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/>
              <a:t>• </a:t>
            </a:r>
            <a:r>
              <a:rPr lang="tr-TR" sz="2400" dirty="0" err="1"/>
              <a:t>Xilinx</a:t>
            </a:r>
            <a:r>
              <a:rPr lang="tr-TR" sz="2400" dirty="0"/>
              <a:t> </a:t>
            </a:r>
            <a:r>
              <a:rPr lang="tr-TR" sz="2400" dirty="0" err="1"/>
              <a:t>Vivado</a:t>
            </a:r>
            <a:r>
              <a:rPr lang="tr-TR" sz="2400" dirty="0"/>
              <a:t> Design Suite:</a:t>
            </a:r>
          </a:p>
          <a:p>
            <a:pPr marL="0" indent="0">
              <a:buNone/>
            </a:pPr>
            <a:endParaRPr lang="tr-TR" sz="1000" dirty="0"/>
          </a:p>
          <a:p>
            <a:pPr marL="0" indent="0">
              <a:buNone/>
            </a:pPr>
            <a:r>
              <a:rPr lang="tr-TR" sz="2400" dirty="0"/>
              <a:t> 	</a:t>
            </a:r>
            <a:r>
              <a:rPr lang="tr-TR" sz="2400" dirty="0" err="1"/>
              <a:t>Xilinx</a:t>
            </a:r>
            <a:r>
              <a:rPr lang="tr-TR" sz="2400" dirty="0"/>
              <a:t> </a:t>
            </a:r>
            <a:r>
              <a:rPr lang="tr-TR" sz="2400" dirty="0" err="1"/>
              <a:t>Vivado</a:t>
            </a:r>
            <a:r>
              <a:rPr lang="tr-TR" sz="2400" dirty="0"/>
              <a:t> Design Suite, FPGA geliştirme kartları üzerinde çalışmalar yapmak için gerekli olan tasarımı oluşturmak için kullanılmaktadır. </a:t>
            </a:r>
            <a:r>
              <a:rPr lang="tr-TR" sz="2400" dirty="0" err="1"/>
              <a:t>Verilog</a:t>
            </a:r>
            <a:r>
              <a:rPr lang="tr-TR" sz="2400" dirty="0"/>
              <a:t>, VHDL vb.. donanım tasarım dillerini alarak, </a:t>
            </a:r>
            <a:r>
              <a:rPr lang="tr-TR" sz="2400" dirty="0" err="1"/>
              <a:t>FPGA’e</a:t>
            </a:r>
            <a:r>
              <a:rPr lang="tr-TR" sz="2400" dirty="0"/>
              <a:t> </a:t>
            </a:r>
            <a:r>
              <a:rPr lang="tr-TR" sz="2400" dirty="0" err="1"/>
              <a:t>konfigüre</a:t>
            </a:r>
            <a:r>
              <a:rPr lang="tr-TR" sz="2400" dirty="0"/>
              <a:t> edilebilecek (</a:t>
            </a:r>
            <a:r>
              <a:rPr lang="tr-TR" sz="2400" dirty="0" err="1"/>
              <a:t>Xilinx</a:t>
            </a:r>
            <a:r>
              <a:rPr lang="tr-TR" sz="2400" dirty="0"/>
              <a:t> firması </a:t>
            </a:r>
            <a:r>
              <a:rPr lang="tr-TR" sz="2400" dirty="0" err="1"/>
              <a:t>FPGA’leri</a:t>
            </a:r>
            <a:r>
              <a:rPr lang="tr-TR" sz="2400" dirty="0"/>
              <a:t> için .bit uzantılı dosyalar) tasarım dosyasını oluşturur.</a:t>
            </a:r>
          </a:p>
        </p:txBody>
      </p:sp>
    </p:spTree>
    <p:extLst>
      <p:ext uri="{BB962C8B-B14F-4D97-AF65-F5344CB8AC3E}">
        <p14:creationId xmlns:p14="http://schemas.microsoft.com/office/powerpoint/2010/main" val="355646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0B4CEB-6E3C-411E-AA75-ABE98A3E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154" y="433723"/>
            <a:ext cx="10058400" cy="1371600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accent1"/>
                </a:solidFill>
              </a:rPr>
              <a:t>Tasarım Gereksinimleri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D4FAC29-2654-4BF2-893D-3FB2F4A9A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0288" y="1618085"/>
            <a:ext cx="4922006" cy="4582962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3D0375BC-1356-4CEF-8539-A7CE889DC4E1}"/>
              </a:ext>
            </a:extLst>
          </p:cNvPr>
          <p:cNvSpPr txBox="1"/>
          <p:nvPr/>
        </p:nvSpPr>
        <p:spPr>
          <a:xfrm>
            <a:off x="900024" y="2701075"/>
            <a:ext cx="51703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Tepe modülü olarak </a:t>
            </a:r>
            <a:r>
              <a:rPr lang="tr-TR" dirty="0" err="1"/>
              <a:t>riscv_core</a:t>
            </a:r>
            <a:r>
              <a:rPr lang="tr-TR" dirty="0"/>
              <a:t> dosyası bulunmakta ve simülasyon başlığının altında da </a:t>
            </a:r>
            <a:r>
              <a:rPr lang="tr-TR" dirty="0" err="1"/>
              <a:t>tb_top</a:t>
            </a:r>
            <a:r>
              <a:rPr lang="tr-TR" dirty="0"/>
              <a:t> simülasyon dosyası bulunmaktadır ve </a:t>
            </a:r>
            <a:r>
              <a:rPr lang="tr-TR" dirty="0" err="1"/>
              <a:t>riscv_core’u</a:t>
            </a:r>
            <a:r>
              <a:rPr lang="tr-TR" dirty="0"/>
              <a:t> içermektedir. İçerisinde </a:t>
            </a:r>
            <a:r>
              <a:rPr lang="tr-TR" dirty="0" err="1"/>
              <a:t>riscv_core’u</a:t>
            </a:r>
            <a:r>
              <a:rPr lang="tr-TR" dirty="0"/>
              <a:t> test edecek çeşitli kod parçacıkları bulunmaktadır.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14023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64BE20-1585-4787-BD7F-7A4D7611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>
                <a:solidFill>
                  <a:schemeClr val="accent1"/>
                </a:solidFill>
              </a:rPr>
              <a:t>Gerçeklemesi Yapılacak Modüller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1E7220-E8E2-418D-AA93-F46589B9E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931920"/>
          </a:xfrm>
        </p:spPr>
        <p:txBody>
          <a:bodyPr/>
          <a:lstStyle/>
          <a:p>
            <a:r>
              <a:rPr lang="tr-TR" dirty="0">
                <a:solidFill>
                  <a:schemeClr val="accent2"/>
                </a:solidFill>
              </a:rPr>
              <a:t>ALU(Aritmetik Lojik Ünitesi): </a:t>
            </a:r>
            <a:r>
              <a:rPr lang="tr-TR" dirty="0"/>
              <a:t>Aritmetik işlemlerin gerçekleştirildiği bölümdür.</a:t>
            </a:r>
          </a:p>
          <a:p>
            <a:endParaRPr lang="tr-TR" dirty="0"/>
          </a:p>
          <a:p>
            <a:r>
              <a:rPr lang="tr-TR" dirty="0" err="1">
                <a:solidFill>
                  <a:schemeClr val="accent2"/>
                </a:solidFill>
              </a:rPr>
              <a:t>Instruction</a:t>
            </a:r>
            <a:r>
              <a:rPr lang="tr-TR" dirty="0">
                <a:solidFill>
                  <a:schemeClr val="accent2"/>
                </a:solidFill>
              </a:rPr>
              <a:t> </a:t>
            </a:r>
            <a:r>
              <a:rPr lang="tr-TR" dirty="0" err="1">
                <a:solidFill>
                  <a:schemeClr val="accent2"/>
                </a:solidFill>
              </a:rPr>
              <a:t>Decoder</a:t>
            </a:r>
            <a:r>
              <a:rPr lang="tr-TR" dirty="0">
                <a:solidFill>
                  <a:schemeClr val="accent2"/>
                </a:solidFill>
              </a:rPr>
              <a:t>: </a:t>
            </a:r>
            <a:r>
              <a:rPr lang="tr-TR" b="0" i="0" dirty="0">
                <a:solidFill>
                  <a:srgbClr val="DCDDDE"/>
                </a:solidFill>
                <a:effectLst/>
                <a:latin typeface="Whitney"/>
              </a:rPr>
              <a:t>İşlemcinin yapması gereken kodların icrası için gerekli işlemleri başlatır ve komutun çalıştırılması için gerekli işlemleri belirler.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30C5304-6CC5-47FA-A90C-F2C4291C9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17116"/>
            <a:ext cx="5205653" cy="36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2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50DF39-DAFD-4740-B928-8743BD79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131" y="389086"/>
            <a:ext cx="10058400" cy="1371600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chemeClr val="accent1"/>
                </a:solidFill>
              </a:rPr>
              <a:t>Aritmetik Lojik Ünitesi (ALU)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8FB70F5-28E4-415E-BA07-315240918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9259" y="4188375"/>
            <a:ext cx="4191610" cy="1920240"/>
          </a:xfr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0AD24FE3-4EE2-4232-A1D2-13CE80B4EA17}"/>
              </a:ext>
            </a:extLst>
          </p:cNvPr>
          <p:cNvSpPr txBox="1"/>
          <p:nvPr/>
        </p:nvSpPr>
        <p:spPr>
          <a:xfrm>
            <a:off x="1336877" y="1589535"/>
            <a:ext cx="43072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•</a:t>
            </a:r>
            <a:r>
              <a:rPr lang="tr-TR" sz="1400" dirty="0"/>
              <a:t>İşlemcinin </a:t>
            </a:r>
            <a:r>
              <a:rPr lang="tr-TR" sz="1400" dirty="0" err="1"/>
              <a:t>ALU’sunun</a:t>
            </a:r>
            <a:r>
              <a:rPr lang="tr-TR" sz="1400" dirty="0"/>
              <a:t> destekleyeceği 11 adet işlem vardır. Bu işlemler ve operasyon kodları sağdaki resimde gözükmektedir.</a:t>
            </a:r>
          </a:p>
          <a:p>
            <a:r>
              <a:rPr lang="tr-TR" sz="1400" dirty="0"/>
              <a:t> </a:t>
            </a:r>
          </a:p>
          <a:p>
            <a:r>
              <a:rPr lang="en-US" sz="1400" dirty="0"/>
              <a:t>•</a:t>
            </a:r>
            <a:r>
              <a:rPr lang="tr-TR" sz="1400" dirty="0"/>
              <a:t>Bu işlemlerden hangisinin yapılacağı </a:t>
            </a:r>
            <a:r>
              <a:rPr lang="tr-TR" sz="1400" dirty="0" err="1"/>
              <a:t>alu_function</a:t>
            </a:r>
            <a:r>
              <a:rPr lang="tr-TR" sz="1400" dirty="0"/>
              <a:t> girişinden gelmektedir. 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A8F8CCCC-3712-4BFA-BDEE-F1FD2A29ED35}"/>
              </a:ext>
            </a:extLst>
          </p:cNvPr>
          <p:cNvSpPr txBox="1"/>
          <p:nvPr/>
        </p:nvSpPr>
        <p:spPr>
          <a:xfrm>
            <a:off x="1036065" y="3214922"/>
            <a:ext cx="49088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ADD: A + B </a:t>
            </a:r>
            <a:endParaRPr lang="tr-TR" dirty="0"/>
          </a:p>
          <a:p>
            <a:r>
              <a:rPr lang="en-US" dirty="0"/>
              <a:t>• SUB: A - B </a:t>
            </a:r>
            <a:endParaRPr lang="tr-TR" dirty="0"/>
          </a:p>
          <a:p>
            <a:r>
              <a:rPr lang="en-US" dirty="0"/>
              <a:t>• SLL: A &lt;&lt; B </a:t>
            </a:r>
            <a:endParaRPr lang="tr-TR" dirty="0"/>
          </a:p>
          <a:p>
            <a:r>
              <a:rPr lang="en-US" dirty="0"/>
              <a:t>• SLR: A &gt;&gt; B </a:t>
            </a:r>
            <a:endParaRPr lang="tr-TR" dirty="0"/>
          </a:p>
          <a:p>
            <a:r>
              <a:rPr lang="en-US" dirty="0"/>
              <a:t>• SRA: A &gt;&gt;&gt; B </a:t>
            </a:r>
            <a:endParaRPr lang="tr-TR" dirty="0"/>
          </a:p>
          <a:p>
            <a:r>
              <a:rPr lang="en-US" dirty="0"/>
              <a:t>• SEQ: A == B </a:t>
            </a:r>
            <a:endParaRPr lang="tr-TR" dirty="0"/>
          </a:p>
          <a:p>
            <a:r>
              <a:rPr lang="en-US" dirty="0"/>
              <a:t>• SLT: A &lt; B </a:t>
            </a:r>
            <a:endParaRPr lang="tr-TR" dirty="0"/>
          </a:p>
          <a:p>
            <a:r>
              <a:rPr lang="en-US" dirty="0"/>
              <a:t>• SLTU: $unsigned(A) &lt; $unsigned(B) </a:t>
            </a:r>
            <a:endParaRPr lang="tr-TR" dirty="0"/>
          </a:p>
          <a:p>
            <a:r>
              <a:rPr lang="en-US" dirty="0"/>
              <a:t>• XOR: A ^ B </a:t>
            </a:r>
            <a:endParaRPr lang="tr-TR" dirty="0"/>
          </a:p>
          <a:p>
            <a:r>
              <a:rPr lang="en-US" dirty="0"/>
              <a:t>• OR: A | B </a:t>
            </a:r>
            <a:endParaRPr lang="tr-TR" dirty="0"/>
          </a:p>
          <a:p>
            <a:r>
              <a:rPr lang="en-US" dirty="0"/>
              <a:t>• AND: A &amp; B</a:t>
            </a:r>
            <a:endParaRPr lang="tr-TR" dirty="0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4AE611DB-6B22-4913-B383-9CCDBFB7C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718" y="899780"/>
            <a:ext cx="2498692" cy="298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40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68DA0E-6FFF-4339-ADDF-87200644C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205" y="344015"/>
            <a:ext cx="10058400" cy="1371600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chemeClr val="accent1"/>
                </a:solidFill>
              </a:rPr>
              <a:t>Aritmetik Lojik Ünitesi (ALU)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C8BF489-A57E-4768-BDB0-28803DDC7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69" y="1789365"/>
            <a:ext cx="5217731" cy="3991978"/>
          </a:xfrm>
          <a:prstGeom prst="rect">
            <a:avLst/>
          </a:prstGeom>
        </p:spPr>
      </p:pic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9317E21F-6FD4-490D-8A1B-1B0940527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4574" y="1323474"/>
            <a:ext cx="4966221" cy="4457869"/>
          </a:xfrm>
        </p:spPr>
      </p:pic>
    </p:spTree>
    <p:extLst>
      <p:ext uri="{BB962C8B-B14F-4D97-AF65-F5344CB8AC3E}">
        <p14:creationId xmlns:p14="http://schemas.microsoft.com/office/powerpoint/2010/main" val="2716771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03DDF5-3E92-4EA7-92EA-59D70E499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236" y="502635"/>
            <a:ext cx="10058400" cy="1371600"/>
          </a:xfrm>
        </p:spPr>
        <p:txBody>
          <a:bodyPr>
            <a:normAutofit/>
          </a:bodyPr>
          <a:lstStyle/>
          <a:p>
            <a:r>
              <a:rPr lang="tr-TR" sz="2400" dirty="0" err="1">
                <a:solidFill>
                  <a:schemeClr val="accent1"/>
                </a:solidFill>
              </a:rPr>
              <a:t>Instruction</a:t>
            </a:r>
            <a:r>
              <a:rPr lang="tr-TR" sz="2400" dirty="0">
                <a:solidFill>
                  <a:schemeClr val="accent1"/>
                </a:solidFill>
              </a:rPr>
              <a:t> </a:t>
            </a:r>
            <a:r>
              <a:rPr lang="tr-TR" sz="2400" dirty="0" err="1">
                <a:solidFill>
                  <a:schemeClr val="accent1"/>
                </a:solidFill>
              </a:rPr>
              <a:t>Decoder</a:t>
            </a:r>
            <a:endParaRPr lang="tr-TR" sz="2400" dirty="0">
              <a:solidFill>
                <a:schemeClr val="accent1"/>
              </a:solidFill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C5009B7-3CE7-4769-80F1-F4C17FAD7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212" y="1735555"/>
            <a:ext cx="42195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49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bun">
  <a:themeElements>
    <a:clrScheme name="Sabu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bu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bu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Sabun</Template>
  <TotalTime>433</TotalTime>
  <Words>467</Words>
  <Application>Microsoft Office PowerPoint</Application>
  <PresentationFormat>Geniş ekran</PresentationFormat>
  <Paragraphs>45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NonBreakingSpaceOverride</vt:lpstr>
      <vt:lpstr>Whitney</vt:lpstr>
      <vt:lpstr>Sabun</vt:lpstr>
      <vt:lpstr>Fenerbahçe üniversitesi bilgisayar mühendisliği  RISC-V Tabanlı İşlemci Tasarımı</vt:lpstr>
      <vt:lpstr>Projenin Tanımı ve Amacı</vt:lpstr>
      <vt:lpstr>RISC-V Nedir?</vt:lpstr>
      <vt:lpstr>Kullanılan Araçlar</vt:lpstr>
      <vt:lpstr>Tasarım Gereksinimleri</vt:lpstr>
      <vt:lpstr>Gerçeklemesi Yapılacak Modüller</vt:lpstr>
      <vt:lpstr>Aritmetik Lojik Ünitesi (ALU)</vt:lpstr>
      <vt:lpstr>Aritmetik Lojik Ünitesi (ALU)</vt:lpstr>
      <vt:lpstr>Instruction Decoder</vt:lpstr>
      <vt:lpstr>Proje Testi ve Simülasyon</vt:lpstr>
      <vt:lpstr>Proje Testi ve Simülasyon</vt:lpstr>
      <vt:lpstr>Tasarımın Şematik Dizaynı</vt:lpstr>
      <vt:lpstr>Sonuç ve Çıkarımlar</vt:lpstr>
      <vt:lpstr>Dinlediğiniz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Fenerbahçe üniversitesi bilgisayar mühendisliği bilgisayar mimarisi dersi</dc:title>
  <dc:creator>Cüneyt Balcı</dc:creator>
  <cp:lastModifiedBy>Cüneyt Balcı</cp:lastModifiedBy>
  <cp:revision>23</cp:revision>
  <dcterms:created xsi:type="dcterms:W3CDTF">2021-05-27T15:01:34Z</dcterms:created>
  <dcterms:modified xsi:type="dcterms:W3CDTF">2021-05-28T16:41:15Z</dcterms:modified>
</cp:coreProperties>
</file>