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561" r:id="rId5"/>
    <p:sldId id="1098" r:id="rId6"/>
    <p:sldId id="1114" r:id="rId7"/>
    <p:sldId id="1056" r:id="rId8"/>
    <p:sldId id="1099" r:id="rId9"/>
    <p:sldId id="1100" r:id="rId10"/>
    <p:sldId id="1102" r:id="rId11"/>
    <p:sldId id="1101" r:id="rId12"/>
    <p:sldId id="1103" r:id="rId13"/>
    <p:sldId id="1104" r:id="rId14"/>
    <p:sldId id="1105" r:id="rId15"/>
    <p:sldId id="1106" r:id="rId16"/>
    <p:sldId id="1107" r:id="rId17"/>
    <p:sldId id="1119" r:id="rId18"/>
    <p:sldId id="1118" r:id="rId19"/>
    <p:sldId id="1111" r:id="rId20"/>
    <p:sldId id="1109" r:id="rId21"/>
    <p:sldId id="1115" r:id="rId22"/>
    <p:sldId id="1116" r:id="rId23"/>
    <p:sldId id="1088" r:id="rId24"/>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5F5F"/>
    <a:srgbClr val="F1B846"/>
    <a:srgbClr val="9BBBA7"/>
    <a:srgbClr val="842F1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28" autoAdjust="0"/>
    <p:restoredTop sz="91538" autoAdjust="0"/>
  </p:normalViewPr>
  <p:slideViewPr>
    <p:cSldViewPr>
      <p:cViewPr>
        <p:scale>
          <a:sx n="57" d="100"/>
          <a:sy n="57" d="100"/>
        </p:scale>
        <p:origin x="-3174" y="-1164"/>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36"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C38FC58-3BC8-4D5A-ABD6-F9E2A4DBFF44}" type="datetimeFigureOut">
              <a:rPr lang="tr-TR"/>
              <a:pPr>
                <a:defRPr/>
              </a:pPr>
              <a:t>05.02.2014</a:t>
            </a:fld>
            <a:endParaRPr lang="tr-T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D1A1C85-FD9C-4B2E-9C26-C9CA30FD2AB9}" type="slidenum">
              <a:rPr lang="tr-TR"/>
              <a:pPr>
                <a:defRPr/>
              </a:pPr>
              <a:t>‹#›</a:t>
            </a:fld>
            <a:endParaRPr lang="tr-TR"/>
          </a:p>
        </p:txBody>
      </p:sp>
    </p:spTree>
    <p:extLst>
      <p:ext uri="{BB962C8B-B14F-4D97-AF65-F5344CB8AC3E}">
        <p14:creationId xmlns:p14="http://schemas.microsoft.com/office/powerpoint/2010/main" val="285513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2 Veri Yer Tutucusu"/>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717DB41-59A6-4489-B217-237D094DCC3E}" type="datetimeFigureOut">
              <a:rPr lang="en-US"/>
              <a:pPr>
                <a:defRPr/>
              </a:pPr>
              <a:t>2/5/2014</a:t>
            </a:fld>
            <a:endParaRPr lang="en-US"/>
          </a:p>
        </p:txBody>
      </p:sp>
      <p:sp>
        <p:nvSpPr>
          <p:cNvPr id="4" name="3 Slayt Görüntüsü Yer Tutucusu"/>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Not Yer Tutucusu"/>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en-US" noProof="0"/>
          </a:p>
        </p:txBody>
      </p:sp>
      <p:sp>
        <p:nvSpPr>
          <p:cNvPr id="6" name="5 Altbilgi Yer Tutucusu"/>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6 Slayt Numarası Yer Tutucusu"/>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1C12A7D-4D20-4E5F-8DAF-79575392E1E0}" type="slidenum">
              <a:rPr lang="en-US"/>
              <a:pPr>
                <a:defRPr/>
              </a:pPr>
              <a:t>‹#›</a:t>
            </a:fld>
            <a:endParaRPr lang="en-US"/>
          </a:p>
        </p:txBody>
      </p:sp>
    </p:spTree>
    <p:extLst>
      <p:ext uri="{BB962C8B-B14F-4D97-AF65-F5344CB8AC3E}">
        <p14:creationId xmlns:p14="http://schemas.microsoft.com/office/powerpoint/2010/main" val="37428489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0C4B58-4E92-41F9-9902-2C894637E259}"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A11AFF-802E-4439-B5FB-2486249F1219}" type="slidenum">
              <a:rPr lang="en-US"/>
              <a:pPr fontAlgn="base">
                <a:spcBef>
                  <a:spcPct val="0"/>
                </a:spcBef>
                <a:spcAft>
                  <a:spcPct val="0"/>
                </a:spcAft>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li İçerik">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179512" y="908720"/>
            <a:ext cx="8784000" cy="5688000"/>
          </a:xfrm>
        </p:spPr>
        <p:txBody>
          <a:bodyPr>
            <a:normAutofit/>
          </a:bodyPr>
          <a:lstStyle>
            <a:lvl1pPr marL="360000" indent="-360000">
              <a:buClr>
                <a:srgbClr val="C00000"/>
              </a:buClr>
              <a:buFont typeface="Wingdings" pitchFamily="2" charset="2"/>
              <a:buChar char="q"/>
              <a:defRPr sz="2400" baseline="0">
                <a:latin typeface="Futura Bk BT Book"/>
              </a:defRPr>
            </a:lvl1pPr>
            <a:lvl2pPr marL="648000" indent="-252000">
              <a:buClr>
                <a:srgbClr val="C00000"/>
              </a:buClr>
              <a:buFont typeface="Wingdings" pitchFamily="2" charset="2"/>
              <a:buChar char="§"/>
              <a:defRPr sz="2000" baseline="0"/>
            </a:lvl2pPr>
            <a:lvl3pPr marL="1044000" indent="-252000">
              <a:buClr>
                <a:srgbClr val="C00000"/>
              </a:buClr>
              <a:buFont typeface="Arial" pitchFamily="34" charset="0"/>
              <a:buChar char="•"/>
              <a:defRPr sz="1800"/>
            </a:lvl3pPr>
            <a:lvl4pPr marL="1512000" indent="-252000">
              <a:buClr>
                <a:srgbClr val="C00000"/>
              </a:buClr>
              <a:buFont typeface="Courier New" pitchFamily="49" charset="0"/>
              <a:buChar char="o"/>
              <a:defRPr sz="1600"/>
            </a:lvl4pPr>
            <a:lvl5pPr marL="2088000" indent="-252000">
              <a:buClr>
                <a:srgbClr val="C00000"/>
              </a:buClr>
              <a:buFont typeface="Wingdings" pitchFamily="2" charset="2"/>
              <a:buChar char="Ø"/>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5" name="3 Altbilgi Yer Tutucusu"/>
          <p:cNvSpPr>
            <a:spLocks noGrp="1"/>
          </p:cNvSpPr>
          <p:nvPr>
            <p:ph type="ftr" sz="quarter" idx="15"/>
          </p:nvPr>
        </p:nvSpPr>
        <p:spPr/>
        <p:txBody>
          <a:bodyPr/>
          <a:lstStyle>
            <a:lvl1pPr>
              <a:defRPr/>
            </a:lvl1pPr>
          </a:lstStyle>
          <a:p>
            <a:pPr>
              <a:defRPr/>
            </a:pPr>
            <a:r>
              <a:rPr lang="tr-TR"/>
              <a:t>Toplantı Adı, vb.</a:t>
            </a:r>
            <a:endParaRPr lang="tr-TR" dirty="0"/>
          </a:p>
        </p:txBody>
      </p:sp>
      <p:sp>
        <p:nvSpPr>
          <p:cNvPr id="6"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5FECB228-2C93-41C3-BF2B-EB1AE5F4018C}"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kili İçerik">
    <p:spTree>
      <p:nvGrpSpPr>
        <p:cNvPr id="1" name=""/>
        <p:cNvGrpSpPr/>
        <p:nvPr/>
      </p:nvGrpSpPr>
      <p:grpSpPr>
        <a:xfrm>
          <a:off x="0" y="0"/>
          <a:ext cx="0" cy="0"/>
          <a:chOff x="0" y="0"/>
          <a:chExt cx="0" cy="0"/>
        </a:xfrm>
      </p:grpSpPr>
      <p:sp>
        <p:nvSpPr>
          <p:cNvPr id="3" name="2 İçerik Yer Tutucusu"/>
          <p:cNvSpPr>
            <a:spLocks noGrp="1"/>
          </p:cNvSpPr>
          <p:nvPr>
            <p:ph idx="1"/>
          </p:nvPr>
        </p:nvSpPr>
        <p:spPr>
          <a:xfrm>
            <a:off x="180488"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7" name="1 Başlık"/>
          <p:cNvSpPr>
            <a:spLocks noGrp="1"/>
          </p:cNvSpPr>
          <p:nvPr>
            <p:ph type="title"/>
          </p:nvPr>
        </p:nvSpPr>
        <p:spPr>
          <a:xfrm>
            <a:off x="0" y="0"/>
            <a:ext cx="5508104" cy="706090"/>
          </a:xfrm>
        </p:spPr>
        <p:txBody>
          <a:bodyPr>
            <a:normAutofit/>
          </a:bodyPr>
          <a:lstStyle>
            <a:lvl1pPr>
              <a:defRPr sz="2400" b="1"/>
            </a:lvl1pPr>
          </a:lstStyle>
          <a:p>
            <a:pPr lvl="0"/>
            <a:r>
              <a:rPr lang="en-US" dirty="0" smtClean="0"/>
              <a:t>Click to edit Master title style</a:t>
            </a:r>
            <a:endParaRPr lang="tr-TR" dirty="0"/>
          </a:p>
        </p:txBody>
      </p:sp>
      <p:sp>
        <p:nvSpPr>
          <p:cNvPr id="8" name="2 İçerik Yer Tutucusu"/>
          <p:cNvSpPr>
            <a:spLocks noGrp="1"/>
          </p:cNvSpPr>
          <p:nvPr>
            <p:ph idx="13"/>
          </p:nvPr>
        </p:nvSpPr>
        <p:spPr>
          <a:xfrm>
            <a:off x="4572976" y="908720"/>
            <a:ext cx="4319504" cy="5688000"/>
          </a:xfrm>
        </p:spPr>
        <p:txBody>
          <a:bodyPr>
            <a:normAutofit/>
          </a:bodyPr>
          <a:lstStyle>
            <a:lvl1pPr>
              <a:defRPr sz="2400">
                <a:latin typeface="Futura Bk BT" pitchFamily="34" charset="0"/>
              </a:defRPr>
            </a:lvl1pPr>
            <a:lvl2pPr>
              <a:defRPr sz="2000">
                <a:latin typeface="Futura Bk BT" pitchFamily="34" charset="0"/>
              </a:defRPr>
            </a:lvl2pPr>
            <a:lvl3pPr>
              <a:defRPr sz="1800">
                <a:latin typeface="Futura Bk BT" pitchFamily="34" charset="0"/>
              </a:defRPr>
            </a:lvl3pPr>
            <a:lvl4pPr>
              <a:defRPr sz="1600">
                <a:latin typeface="Futura Bk BT" pitchFamily="34" charset="0"/>
              </a:defRPr>
            </a:lvl4pPr>
            <a:lvl5pPr>
              <a:defRPr sz="1400">
                <a:latin typeface="Futura Bk BT" pitchFamily="34" charset="0"/>
              </a:defRPr>
            </a:lvl5p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9" name="Text Placeholder 13"/>
          <p:cNvSpPr>
            <a:spLocks noGrp="1"/>
          </p:cNvSpPr>
          <p:nvPr>
            <p:ph type="body" sz="quarter" idx="14"/>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6" name="4 Altbilgi Yer Tutucusu"/>
          <p:cNvSpPr>
            <a:spLocks noGrp="1"/>
          </p:cNvSpPr>
          <p:nvPr>
            <p:ph type="ftr" sz="quarter" idx="15"/>
          </p:nvPr>
        </p:nvSpPr>
        <p:spPr/>
        <p:txBody>
          <a:bodyPr/>
          <a:lstStyle>
            <a:lvl1pPr>
              <a:defRPr dirty="0" smtClean="0"/>
            </a:lvl1pPr>
          </a:lstStyle>
          <a:p>
            <a:pPr>
              <a:defRPr/>
            </a:pPr>
            <a:r>
              <a:rPr lang="tr-TR"/>
              <a:t>Toplantı Adı, vb.</a:t>
            </a:r>
          </a:p>
        </p:txBody>
      </p:sp>
      <p:sp>
        <p:nvSpPr>
          <p:cNvPr id="10" name="5 Slayt Numarası Yer Tutucusu"/>
          <p:cNvSpPr>
            <a:spLocks noGrp="1"/>
          </p:cNvSpPr>
          <p:nvPr>
            <p:ph type="sldNum" sz="quarter" idx="16"/>
          </p:nvPr>
        </p:nvSpPr>
        <p:spPr>
          <a:xfrm>
            <a:off x="8316913" y="6376988"/>
            <a:ext cx="647700" cy="365125"/>
          </a:xfrm>
        </p:spPr>
        <p:txBody>
          <a:bodyPr/>
          <a:lstStyle>
            <a:lvl1pPr>
              <a:defRPr/>
            </a:lvl1pPr>
          </a:lstStyle>
          <a:p>
            <a:pPr>
              <a:defRPr/>
            </a:pPr>
            <a:fld id="{C5FB40B6-A7A8-42B0-8544-121CDD1FCC6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ş Saydam">
    <p:spTree>
      <p:nvGrpSpPr>
        <p:cNvPr id="1" name=""/>
        <p:cNvGrpSpPr/>
        <p:nvPr/>
      </p:nvGrpSpPr>
      <p:grpSpPr>
        <a:xfrm>
          <a:off x="0" y="0"/>
          <a:ext cx="0" cy="0"/>
          <a:chOff x="0" y="0"/>
          <a:chExt cx="0" cy="0"/>
        </a:xfrm>
      </p:grpSpPr>
      <p:sp>
        <p:nvSpPr>
          <p:cNvPr id="7" name="1 Başlık"/>
          <p:cNvSpPr>
            <a:spLocks noGrp="1"/>
          </p:cNvSpPr>
          <p:nvPr>
            <p:ph type="title"/>
          </p:nvPr>
        </p:nvSpPr>
        <p:spPr>
          <a:xfrm>
            <a:off x="0" y="0"/>
            <a:ext cx="5508104" cy="706090"/>
          </a:xfrm>
        </p:spPr>
        <p:txBody>
          <a:bodyPr>
            <a:normAutofit/>
          </a:bodyPr>
          <a:lstStyle>
            <a:lvl1pPr>
              <a:defRPr sz="2400" b="1" baseline="0"/>
            </a:lvl1pPr>
          </a:lstStyle>
          <a:p>
            <a:pPr lvl="0"/>
            <a:r>
              <a:rPr lang="en-US" dirty="0" smtClean="0"/>
              <a:t>Click to edit Master title style</a:t>
            </a:r>
            <a:endParaRPr lang="tr-TR" dirty="0"/>
          </a:p>
        </p:txBody>
      </p:sp>
      <p:sp>
        <p:nvSpPr>
          <p:cNvPr id="14" name="Text Placeholder 13"/>
          <p:cNvSpPr>
            <a:spLocks noGrp="1"/>
          </p:cNvSpPr>
          <p:nvPr>
            <p:ph type="body" sz="quarter" idx="13"/>
          </p:nvPr>
        </p:nvSpPr>
        <p:spPr>
          <a:xfrm>
            <a:off x="5508104" y="0"/>
            <a:ext cx="2664197" cy="705600"/>
          </a:xfrm>
        </p:spPr>
        <p:txBody>
          <a:bodyPr anchor="ctr">
            <a:normAutofit/>
          </a:bodyPr>
          <a:lstStyle>
            <a:lvl1pPr algn="r">
              <a:buNone/>
              <a:defRPr sz="1800" b="0">
                <a:solidFill>
                  <a:schemeClr val="bg1"/>
                </a:solidFill>
                <a:effectLst>
                  <a:outerShdw blurRad="38100" dist="38100" dir="2700000" algn="tl">
                    <a:srgbClr val="000000">
                      <a:alpha val="43137"/>
                    </a:srgbClr>
                  </a:outerShdw>
                </a:effectLst>
              </a:defRPr>
            </a:lvl1pPr>
          </a:lstStyle>
          <a:p>
            <a:pPr lvl="0"/>
            <a:r>
              <a:rPr lang="en-US" dirty="0" smtClean="0"/>
              <a:t>Click to edit Master text styles</a:t>
            </a:r>
          </a:p>
        </p:txBody>
      </p:sp>
      <p:sp>
        <p:nvSpPr>
          <p:cNvPr id="4" name="4 Altbilgi Yer Tutucusu"/>
          <p:cNvSpPr>
            <a:spLocks noGrp="1"/>
          </p:cNvSpPr>
          <p:nvPr>
            <p:ph type="ftr" sz="quarter" idx="14"/>
          </p:nvPr>
        </p:nvSpPr>
        <p:spPr/>
        <p:txBody>
          <a:bodyPr/>
          <a:lstStyle>
            <a:lvl1pPr>
              <a:defRPr dirty="0" smtClean="0"/>
            </a:lvl1pPr>
          </a:lstStyle>
          <a:p>
            <a:pPr>
              <a:defRPr/>
            </a:pPr>
            <a:r>
              <a:rPr lang="tr-TR"/>
              <a:t>Toplantı Adı, vb.</a:t>
            </a:r>
          </a:p>
        </p:txBody>
      </p:sp>
      <p:sp>
        <p:nvSpPr>
          <p:cNvPr id="5" name="5 Slayt Numarası Yer Tutucusu"/>
          <p:cNvSpPr>
            <a:spLocks noGrp="1"/>
          </p:cNvSpPr>
          <p:nvPr>
            <p:ph type="sldNum" sz="quarter" idx="15"/>
          </p:nvPr>
        </p:nvSpPr>
        <p:spPr>
          <a:xfrm>
            <a:off x="8316913" y="6376988"/>
            <a:ext cx="647700" cy="365125"/>
          </a:xfrm>
        </p:spPr>
        <p:txBody>
          <a:bodyPr/>
          <a:lstStyle>
            <a:lvl1pPr>
              <a:defRPr/>
            </a:lvl1pPr>
          </a:lstStyle>
          <a:p>
            <a:pPr>
              <a:defRPr/>
            </a:pPr>
            <a:fld id="{2ADF4920-CC77-4E52-A0F4-83C6FE3CA43A}"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18 Resim" descr="Arka Fon.jpg"/>
          <p:cNvPicPr>
            <a:picLocks noChangeAspect="1"/>
          </p:cNvPicPr>
          <p:nvPr/>
        </p:nvPicPr>
        <p:blipFill>
          <a:blip r:embed="rId5"/>
          <a:srcRect/>
          <a:stretch>
            <a:fillRect/>
          </a:stretch>
        </p:blipFill>
        <p:spPr bwMode="auto">
          <a:xfrm>
            <a:off x="7938" y="0"/>
            <a:ext cx="9128125" cy="6858000"/>
          </a:xfrm>
          <a:prstGeom prst="rect">
            <a:avLst/>
          </a:prstGeom>
          <a:noFill/>
          <a:ln w="9525">
            <a:noFill/>
            <a:miter lim="800000"/>
            <a:headEnd/>
            <a:tailEnd/>
          </a:ln>
        </p:spPr>
      </p:pic>
      <p:sp>
        <p:nvSpPr>
          <p:cNvPr id="8" name="7 Dikdörtgen"/>
          <p:cNvSpPr/>
          <p:nvPr/>
        </p:nvSpPr>
        <p:spPr bwMode="auto">
          <a:xfrm>
            <a:off x="0" y="0"/>
            <a:ext cx="8147050"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028" name="1 Başlık Yer Tutucusu"/>
          <p:cNvSpPr>
            <a:spLocks noGrp="1"/>
          </p:cNvSpPr>
          <p:nvPr>
            <p:ph type="title"/>
          </p:nvPr>
        </p:nvSpPr>
        <p:spPr bwMode="auto">
          <a:xfrm>
            <a:off x="395288" y="0"/>
            <a:ext cx="7777162" cy="706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9" name="2 Metin Yer Tutucusu"/>
          <p:cNvSpPr>
            <a:spLocks noGrp="1"/>
          </p:cNvSpPr>
          <p:nvPr>
            <p:ph type="body" idx="1"/>
          </p:nvPr>
        </p:nvSpPr>
        <p:spPr bwMode="auto">
          <a:xfrm>
            <a:off x="714375" y="1052513"/>
            <a:ext cx="7715250"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dirty="0">
                <a:solidFill>
                  <a:prstClr val="black">
                    <a:tint val="75000"/>
                  </a:prstClr>
                </a:solidFill>
                <a:latin typeface="Futura Bk BT" pitchFamily="34" charset="0"/>
              </a:defRPr>
            </a:lvl1pPr>
          </a:lstStyle>
          <a:p>
            <a:pPr>
              <a:defRPr/>
            </a:pPr>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Futura Bk BT" pitchFamily="34" charset="0"/>
              </a:defRPr>
            </a:lvl1pPr>
          </a:lstStyle>
          <a:p>
            <a:pPr>
              <a:defRPr/>
            </a:pPr>
            <a:r>
              <a:rPr lang="tr-TR"/>
              <a:t>Toplantı Adı, vb.</a:t>
            </a:r>
            <a:endParaRPr lang="tr-TR" dirty="0"/>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Futura Bk BT" pitchFamily="34" charset="0"/>
              </a:defRPr>
            </a:lvl1pPr>
          </a:lstStyle>
          <a:p>
            <a:pPr>
              <a:defRPr/>
            </a:pPr>
            <a:fld id="{E78EE085-45C2-4FC3-8A47-C944929C012F}" type="slidenum">
              <a:rPr lang="en-US"/>
              <a:pPr>
                <a:defRPr/>
              </a:pPr>
              <a:t>‹#›</a:t>
            </a:fld>
            <a:endParaRPr lang="en-US" dirty="0"/>
          </a:p>
        </p:txBody>
      </p:sp>
      <p:grpSp>
        <p:nvGrpSpPr>
          <p:cNvPr id="1033" name="12 Grup"/>
          <p:cNvGrpSpPr>
            <a:grpSpLocks noChangeAspect="1"/>
          </p:cNvGrpSpPr>
          <p:nvPr/>
        </p:nvGrpSpPr>
        <p:grpSpPr bwMode="auto">
          <a:xfrm>
            <a:off x="8275638" y="44450"/>
            <a:ext cx="933450" cy="735013"/>
            <a:chOff x="-52904" y="96988"/>
            <a:chExt cx="971600" cy="765566"/>
          </a:xfrm>
        </p:grpSpPr>
        <p:pic>
          <p:nvPicPr>
            <p:cNvPr id="1036" name="4 İçerik Yer Tutucusu" descr="TUBITAK%20LOGO[1].bmp"/>
            <p:cNvPicPr preferRelativeResize="0">
              <a:picLocks noChangeAspect="1"/>
            </p:cNvPicPr>
            <p:nvPr userDrawn="1"/>
          </p:nvPicPr>
          <p:blipFill>
            <a:blip r:embed="rId6">
              <a:clrChange>
                <a:clrFrom>
                  <a:srgbClr val="FFFFFF"/>
                </a:clrFrom>
                <a:clrTo>
                  <a:srgbClr val="FFFFFF">
                    <a:alpha val="0"/>
                  </a:srgbClr>
                </a:clrTo>
              </a:clrChange>
            </a:blip>
            <a:srcRect/>
            <a:stretch>
              <a:fillRect/>
            </a:stretch>
          </p:blipFill>
          <p:spPr bwMode="auto">
            <a:xfrm>
              <a:off x="107504" y="96988"/>
              <a:ext cx="617244" cy="636398"/>
            </a:xfrm>
            <a:prstGeom prst="rect">
              <a:avLst/>
            </a:prstGeom>
            <a:noFill/>
            <a:ln w="9525">
              <a:noFill/>
              <a:miter lim="800000"/>
              <a:headEnd/>
              <a:tailEnd/>
            </a:ln>
          </p:spPr>
        </p:pic>
        <p:sp>
          <p:nvSpPr>
            <p:cNvPr id="15" name="14 Metin kutusu"/>
            <p:cNvSpPr txBox="1"/>
            <p:nvPr userDrawn="1"/>
          </p:nvSpPr>
          <p:spPr>
            <a:xfrm>
              <a:off x="-52904" y="740196"/>
              <a:ext cx="971600" cy="122358"/>
            </a:xfrm>
            <a:prstGeom prst="rect">
              <a:avLst/>
            </a:prstGeom>
            <a:noFill/>
          </p:spPr>
          <p:txBody>
            <a:bodyPr lIns="0" tIns="0" rIns="0" bIns="0">
              <a:spAutoFit/>
            </a:bodyPr>
            <a:lstStyle/>
            <a:p>
              <a:pPr algn="ctr" fontAlgn="auto">
                <a:spcBef>
                  <a:spcPts val="0"/>
                </a:spcBef>
                <a:spcAft>
                  <a:spcPts val="0"/>
                </a:spcAft>
                <a:defRPr/>
              </a:pPr>
              <a:r>
                <a:rPr lang="tr-TR" sz="800" b="1" dirty="0">
                  <a:solidFill>
                    <a:prstClr val="black"/>
                  </a:solidFill>
                  <a:latin typeface="Arial" pitchFamily="34" charset="0"/>
                  <a:cs typeface="Arial" pitchFamily="34" charset="0"/>
                </a:rPr>
                <a:t>TÜBİTAK</a:t>
              </a:r>
              <a:endParaRPr lang="en-US" sz="800" b="1" dirty="0">
                <a:solidFill>
                  <a:prstClr val="black"/>
                </a:solidFill>
                <a:latin typeface="Arial" pitchFamily="34" charset="0"/>
                <a:cs typeface="Arial" pitchFamily="34" charset="0"/>
              </a:endParaRPr>
            </a:p>
          </p:txBody>
        </p:sp>
      </p:grpSp>
      <p:sp>
        <p:nvSpPr>
          <p:cNvPr id="23" name="22 Dikdörtgen"/>
          <p:cNvSpPr/>
          <p:nvPr/>
        </p:nvSpPr>
        <p:spPr bwMode="auto">
          <a:xfrm>
            <a:off x="818991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
        <p:nvSpPr>
          <p:cNvPr id="17" name="16 Dikdörtgen"/>
          <p:cNvSpPr/>
          <p:nvPr userDrawn="1"/>
        </p:nvSpPr>
        <p:spPr bwMode="auto">
          <a:xfrm>
            <a:off x="8272463" y="0"/>
            <a:ext cx="36512" cy="720725"/>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lstStyle/>
          <a:p>
            <a:pPr eaLnBrk="0" hangingPunct="0">
              <a:defRPr/>
            </a:pPr>
            <a:endParaRPr lang="en-US" sz="2400">
              <a:solidFill>
                <a:prstClr val="black"/>
              </a:solidFill>
              <a:latin typeface="Time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iming>
    <p:tnLst>
      <p:par>
        <p:cTn id="1" dur="indefinite" restart="never" nodeType="tmRoot"/>
      </p:par>
    </p:tnLst>
  </p:timing>
  <p:hf hdr="0" ftr="0" dt="0"/>
  <p:txStyles>
    <p:titleStyle>
      <a:lvl1pPr algn="l" rtl="0" fontAlgn="base">
        <a:spcBef>
          <a:spcPct val="0"/>
        </a:spcBef>
        <a:spcAft>
          <a:spcPct val="0"/>
        </a:spcAft>
        <a:defRPr sz="2400" b="1" kern="1200">
          <a:solidFill>
            <a:schemeClr val="bg1"/>
          </a:solidFill>
          <a:latin typeface="Futura Bk BT" pitchFamily="34" charset="0"/>
          <a:ea typeface="+mj-ea"/>
          <a:cs typeface="+mj-cs"/>
        </a:defRPr>
      </a:lvl1pPr>
      <a:lvl2pPr algn="l" rtl="0" fontAlgn="base">
        <a:spcBef>
          <a:spcPct val="0"/>
        </a:spcBef>
        <a:spcAft>
          <a:spcPct val="0"/>
        </a:spcAft>
        <a:defRPr sz="2400" b="1">
          <a:solidFill>
            <a:schemeClr val="bg1"/>
          </a:solidFill>
          <a:latin typeface="Futura Bk BT"/>
        </a:defRPr>
      </a:lvl2pPr>
      <a:lvl3pPr algn="l" rtl="0" fontAlgn="base">
        <a:spcBef>
          <a:spcPct val="0"/>
        </a:spcBef>
        <a:spcAft>
          <a:spcPct val="0"/>
        </a:spcAft>
        <a:defRPr sz="2400" b="1">
          <a:solidFill>
            <a:schemeClr val="bg1"/>
          </a:solidFill>
          <a:latin typeface="Futura Bk BT"/>
        </a:defRPr>
      </a:lvl3pPr>
      <a:lvl4pPr algn="l" rtl="0" fontAlgn="base">
        <a:spcBef>
          <a:spcPct val="0"/>
        </a:spcBef>
        <a:spcAft>
          <a:spcPct val="0"/>
        </a:spcAft>
        <a:defRPr sz="2400" b="1">
          <a:solidFill>
            <a:schemeClr val="bg1"/>
          </a:solidFill>
          <a:latin typeface="Futura Bk BT"/>
        </a:defRPr>
      </a:lvl4pPr>
      <a:lvl5pPr algn="l" rtl="0" fontAlgn="base">
        <a:spcBef>
          <a:spcPct val="0"/>
        </a:spcBef>
        <a:spcAft>
          <a:spcPct val="0"/>
        </a:spcAft>
        <a:defRPr sz="2400" b="1">
          <a:solidFill>
            <a:schemeClr val="bg1"/>
          </a:solidFill>
          <a:latin typeface="Futura Bk BT"/>
        </a:defRPr>
      </a:lvl5pPr>
      <a:lvl6pPr marL="457200" algn="l" rtl="0" fontAlgn="base">
        <a:spcBef>
          <a:spcPct val="0"/>
        </a:spcBef>
        <a:spcAft>
          <a:spcPct val="0"/>
        </a:spcAft>
        <a:defRPr sz="2400" b="1">
          <a:solidFill>
            <a:schemeClr val="bg1"/>
          </a:solidFill>
          <a:latin typeface="Futura Bk BT"/>
        </a:defRPr>
      </a:lvl6pPr>
      <a:lvl7pPr marL="914400" algn="l" rtl="0" fontAlgn="base">
        <a:spcBef>
          <a:spcPct val="0"/>
        </a:spcBef>
        <a:spcAft>
          <a:spcPct val="0"/>
        </a:spcAft>
        <a:defRPr sz="2400" b="1">
          <a:solidFill>
            <a:schemeClr val="bg1"/>
          </a:solidFill>
          <a:latin typeface="Futura Bk BT"/>
        </a:defRPr>
      </a:lvl7pPr>
      <a:lvl8pPr marL="1371600" algn="l" rtl="0" fontAlgn="base">
        <a:spcBef>
          <a:spcPct val="0"/>
        </a:spcBef>
        <a:spcAft>
          <a:spcPct val="0"/>
        </a:spcAft>
        <a:defRPr sz="2400" b="1">
          <a:solidFill>
            <a:schemeClr val="bg1"/>
          </a:solidFill>
          <a:latin typeface="Futura Bk BT"/>
        </a:defRPr>
      </a:lvl8pPr>
      <a:lvl9pPr marL="1828800" algn="l" rtl="0" fontAlgn="base">
        <a:spcBef>
          <a:spcPct val="0"/>
        </a:spcBef>
        <a:spcAft>
          <a:spcPct val="0"/>
        </a:spcAft>
        <a:defRPr sz="2400" b="1">
          <a:solidFill>
            <a:schemeClr val="bg1"/>
          </a:solidFill>
          <a:latin typeface="Futura Bk BT"/>
        </a:defRPr>
      </a:lvl9pPr>
    </p:titleStyle>
    <p:bodyStyle>
      <a:lvl1pPr marL="342900" indent="-342900" algn="l" rtl="0" fontAlgn="base">
        <a:spcBef>
          <a:spcPct val="20000"/>
        </a:spcBef>
        <a:spcAft>
          <a:spcPct val="0"/>
        </a:spcAft>
        <a:buClr>
          <a:srgbClr val="C00000"/>
        </a:buClr>
        <a:buFont typeface="Wingdings" pitchFamily="2" charset="2"/>
        <a:buChar char="q"/>
        <a:defRPr sz="3200" kern="1200">
          <a:solidFill>
            <a:schemeClr val="tx1"/>
          </a:solidFill>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1368299"/>
              </p:ext>
            </p:extLst>
          </p:nvPr>
        </p:nvGraphicFramePr>
        <p:xfrm>
          <a:off x="755650" y="1916113"/>
          <a:ext cx="7632848" cy="2864168"/>
        </p:xfrm>
        <a:graphic>
          <a:graphicData uri="http://schemas.openxmlformats.org/drawingml/2006/table">
            <a:tbl>
              <a:tblPr/>
              <a:tblGrid>
                <a:gridCol w="4464496"/>
                <a:gridCol w="3168352"/>
              </a:tblGrid>
              <a:tr h="210026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latin typeface="Futura Bk BT Book"/>
                          <a:ea typeface="Futura Bk BT Book"/>
                          <a:cs typeface="Futura Bk BT Book"/>
                        </a:rPr>
                        <a:t>SVN EĞİTİMİ</a:t>
                      </a:r>
                      <a:br>
                        <a:rPr kumimoji="0" lang="tr-TR" sz="2800" b="1" i="0" u="none" strike="noStrike" cap="none" normalizeH="0" baseline="0" dirty="0" smtClean="0">
                          <a:ln>
                            <a:noFill/>
                          </a:ln>
                          <a:solidFill>
                            <a:schemeClr val="bg1"/>
                          </a:solidFill>
                          <a:effectLst/>
                          <a:latin typeface="Futura Bk BT Book"/>
                          <a:ea typeface="Futura Bk BT Book"/>
                          <a:cs typeface="Futura Bk BT Book"/>
                        </a:rPr>
                      </a:b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Yazılım</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Araçları</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Destek</a:t>
                      </a:r>
                      <a:r>
                        <a:rPr kumimoji="0" lang="en-US" sz="28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2800" b="1" i="0" u="none" strike="noStrike" cap="none" normalizeH="0" baseline="0" dirty="0" err="1" smtClean="0">
                          <a:ln>
                            <a:noFill/>
                          </a:ln>
                          <a:solidFill>
                            <a:schemeClr val="bg1"/>
                          </a:solidFill>
                          <a:effectLst/>
                          <a:latin typeface="Futura Bk BT Book"/>
                          <a:ea typeface="Futura Bk BT Book"/>
                          <a:cs typeface="Futura Bk BT Book"/>
                        </a:rPr>
                        <a:t>Ekibi</a:t>
                      </a:r>
                      <a:endParaRPr kumimoji="0" lang="en-US" sz="28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2000" b="1" i="0" u="none" strike="noStrike" cap="none" normalizeH="0" baseline="0" dirty="0" smtClean="0">
                        <a:ln>
                          <a:noFill/>
                        </a:ln>
                        <a:solidFill>
                          <a:schemeClr val="bg1"/>
                        </a:solidFill>
                        <a:effectLst/>
                        <a:latin typeface="Futura Bk BT Book"/>
                        <a:ea typeface="Futura Bk BT Book"/>
                        <a:cs typeface="Futura Bk BT Book"/>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Futura Bk BT Book"/>
                          <a:ea typeface="Futura Bk BT Book"/>
                          <a:cs typeface="Futura Bk BT Book"/>
                        </a:rPr>
                        <a:t>30</a:t>
                      </a:r>
                      <a:r>
                        <a:rPr kumimoji="0" lang="tr-TR" sz="1400" b="1" i="0" u="none" strike="noStrike" cap="none" normalizeH="0" baseline="0" dirty="0" smtClean="0">
                          <a:ln>
                            <a:noFill/>
                          </a:ln>
                          <a:solidFill>
                            <a:schemeClr val="bg1"/>
                          </a:solidFill>
                          <a:effectLst/>
                          <a:latin typeface="Futura Bk BT Book"/>
                          <a:ea typeface="Futura Bk BT Book"/>
                          <a:cs typeface="Futura Bk BT Book"/>
                        </a:rPr>
                        <a:t> </a:t>
                      </a:r>
                      <a:r>
                        <a:rPr kumimoji="0" lang="en-US" sz="1400" b="1" i="0" u="none" strike="noStrike" cap="none" normalizeH="0" baseline="0" dirty="0" err="1" smtClean="0">
                          <a:ln>
                            <a:noFill/>
                          </a:ln>
                          <a:solidFill>
                            <a:schemeClr val="bg1"/>
                          </a:solidFill>
                          <a:effectLst/>
                          <a:latin typeface="Futura Bk BT Book"/>
                          <a:ea typeface="Futura Bk BT Book"/>
                          <a:cs typeface="Futura Bk BT Book"/>
                        </a:rPr>
                        <a:t>Mayıs</a:t>
                      </a:r>
                      <a:r>
                        <a:rPr kumimoji="0" lang="en-US" sz="1400" b="1" i="0" u="none" strike="noStrike" cap="none" normalizeH="0" baseline="0" dirty="0" smtClean="0">
                          <a:ln>
                            <a:noFill/>
                          </a:ln>
                          <a:solidFill>
                            <a:schemeClr val="bg1"/>
                          </a:solidFill>
                          <a:effectLst/>
                          <a:latin typeface="Futura Bk BT Book"/>
                          <a:ea typeface="Futura Bk BT Book"/>
                          <a:cs typeface="Futura Bk BT Book"/>
                        </a:rPr>
                        <a:t> </a:t>
                      </a:r>
                      <a:r>
                        <a:rPr kumimoji="0" lang="tr-TR" sz="1400" b="1" i="0" u="none" strike="noStrike" cap="none" normalizeH="0" baseline="0" dirty="0" smtClean="0">
                          <a:ln>
                            <a:noFill/>
                          </a:ln>
                          <a:solidFill>
                            <a:schemeClr val="bg1"/>
                          </a:solidFill>
                          <a:effectLst/>
                          <a:latin typeface="Futura Bk BT Book"/>
                          <a:ea typeface="Futura Bk BT Book"/>
                          <a:cs typeface="Futura Bk BT Book"/>
                        </a:rPr>
                        <a:t>2013</a:t>
                      </a: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c hMerge="1">
                  <a:txBody>
                    <a:bodyPr/>
                    <a:lstStyle/>
                    <a:p>
                      <a:endParaRPr lang="tr-TR"/>
                    </a:p>
                  </a:txBody>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w="9525" cap="flat" cmpd="sng" algn="ctr">
                      <a:solidFill>
                        <a:srgbClr val="BE4B48"/>
                      </a:solidFill>
                      <a:prstDash val="solid"/>
                      <a:round/>
                      <a:headEnd type="none" w="med" len="med"/>
                      <a:tailEnd type="none" w="med" len="med"/>
                    </a:lnL>
                    <a:lnR>
                      <a:noFill/>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cap="none" normalizeH="0" baseline="0" dirty="0" smtClean="0">
                        <a:ln>
                          <a:noFill/>
                        </a:ln>
                        <a:solidFill>
                          <a:schemeClr val="tx1"/>
                        </a:solidFill>
                        <a:effectLst/>
                        <a:latin typeface="Futura Bk BT Book"/>
                        <a:ea typeface="Futura Bk BT Book"/>
                        <a:cs typeface="Futura Bk BT Book"/>
                      </a:endParaRPr>
                    </a:p>
                  </a:txBody>
                  <a:tcPr anchor="ctr" horzOverflow="overflow">
                    <a:lnL>
                      <a:noFill/>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noFill/>
                  </a:tcPr>
                </a:tc>
              </a:tr>
            </a:tbl>
          </a:graphicData>
        </a:graphic>
      </p:graphicFrame>
      <p:sp>
        <p:nvSpPr>
          <p:cNvPr id="7178" name="Slide Number Placeholder 7"/>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C2FEBF-F35B-4972-982A-A3AA97BC45FF}" type="slidenum">
              <a:rPr lang="en-US">
                <a:solidFill>
                  <a:srgbClr val="898989"/>
                </a:solidFill>
                <a:latin typeface="Futura Bk BT"/>
              </a:rPr>
              <a:pPr fontAlgn="base">
                <a:spcBef>
                  <a:spcPct val="0"/>
                </a:spcBef>
                <a:spcAft>
                  <a:spcPct val="0"/>
                </a:spcAft>
              </a:pPr>
              <a:t>1</a:t>
            </a:fld>
            <a:endParaRPr lang="en-US">
              <a:solidFill>
                <a:srgbClr val="898989"/>
              </a:solidFill>
              <a:latin typeface="Futura Bk B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«Update </a:t>
            </a:r>
            <a:r>
              <a:rPr lang="tr-TR" dirty="0" err="1" smtClean="0"/>
              <a:t>to</a:t>
            </a:r>
            <a:r>
              <a:rPr lang="tr-TR" dirty="0" smtClean="0"/>
              <a:t> </a:t>
            </a:r>
            <a:r>
              <a:rPr lang="tr-TR" dirty="0" err="1" smtClean="0"/>
              <a:t>revision</a:t>
            </a:r>
            <a:r>
              <a:rPr lang="tr-TR" dirty="0" smtClean="0"/>
              <a:t>» komutu ile çalışma kopyamızı herhangi bir sürüme çekebiliriz. Bu sayede geçmişe yönelik dosyalarımızı kurtarma şansını bulabiliriz. Daha sonra dosyayı yine aynı komut ile güncel sürüme çalışma kopyasını getirebiliriz.</a:t>
            </a:r>
          </a:p>
          <a:p>
            <a:pPr marL="0" indent="0">
              <a:buNone/>
            </a:pPr>
            <a:endParaRPr lang="tr-TR" dirty="0"/>
          </a:p>
          <a:p>
            <a:pPr marL="0" indent="0">
              <a:buNone/>
            </a:pPr>
            <a:r>
              <a:rPr lang="tr-TR" dirty="0" smtClean="0"/>
              <a:t>«</a:t>
            </a:r>
            <a:r>
              <a:rPr lang="tr-TR" dirty="0" err="1" smtClean="0"/>
              <a:t>Check</a:t>
            </a:r>
            <a:r>
              <a:rPr lang="tr-TR" dirty="0" smtClean="0"/>
              <a:t> </a:t>
            </a:r>
            <a:r>
              <a:rPr lang="tr-TR" dirty="0" err="1" smtClean="0"/>
              <a:t>for</a:t>
            </a:r>
            <a:r>
              <a:rPr lang="tr-TR" dirty="0" smtClean="0"/>
              <a:t> </a:t>
            </a:r>
            <a:r>
              <a:rPr lang="tr-TR" dirty="0" err="1" smtClean="0"/>
              <a:t>modifications</a:t>
            </a:r>
            <a:r>
              <a:rPr lang="tr-TR" dirty="0" smtClean="0"/>
              <a:t>» komutunu kullanarak yerel kopyamızda şimdiye kadar yaptığımız ve henüz </a:t>
            </a:r>
            <a:r>
              <a:rPr lang="tr-TR" dirty="0" err="1" smtClean="0"/>
              <a:t>commit</a:t>
            </a:r>
            <a:r>
              <a:rPr lang="tr-TR" dirty="0" smtClean="0"/>
              <a:t> edilmemiş değişikliklerin listesini görürüz. Liste üzerinde kolayca istediğimiz düzenlemeleri yapabiliriz.</a:t>
            </a:r>
            <a:endParaRPr lang="en-US" dirty="0"/>
          </a:p>
        </p:txBody>
      </p:sp>
      <p:sp>
        <p:nvSpPr>
          <p:cNvPr id="3" name="Başlık 2"/>
          <p:cNvSpPr>
            <a:spLocks noGrp="1"/>
          </p:cNvSpPr>
          <p:nvPr>
            <p:ph type="title"/>
          </p:nvPr>
        </p:nvSpPr>
        <p:spPr/>
        <p:txBody>
          <a:bodyPr>
            <a:normAutofit fontScale="90000"/>
          </a:bodyPr>
          <a:lstStyle/>
          <a:p>
            <a:pPr lvl="1"/>
            <a:r>
              <a:rPr lang="tr-TR" dirty="0"/>
              <a:t>Update </a:t>
            </a:r>
            <a:r>
              <a:rPr lang="tr-TR" dirty="0" err="1"/>
              <a:t>to</a:t>
            </a:r>
            <a:r>
              <a:rPr lang="tr-TR" dirty="0"/>
              <a:t> </a:t>
            </a:r>
            <a:r>
              <a:rPr lang="tr-TR" dirty="0" err="1" smtClean="0"/>
              <a:t>Revision</a:t>
            </a:r>
            <a:r>
              <a:rPr lang="tr-TR" dirty="0" smtClean="0"/>
              <a:t>, </a:t>
            </a:r>
            <a:r>
              <a:rPr lang="tr-TR" dirty="0" err="1" smtClean="0"/>
              <a:t>Check</a:t>
            </a:r>
            <a:r>
              <a:rPr lang="tr-TR" dirty="0" smtClean="0"/>
              <a:t> </a:t>
            </a:r>
            <a:r>
              <a:rPr lang="tr-TR" dirty="0" err="1" smtClean="0"/>
              <a:t>for</a:t>
            </a:r>
            <a:r>
              <a:rPr lang="tr-TR" dirty="0" smtClean="0"/>
              <a:t> </a:t>
            </a:r>
            <a:r>
              <a:rPr lang="tr-TR" dirty="0" err="1" smtClean="0"/>
              <a:t>Modifications</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10</a:t>
            </a:fld>
            <a:endParaRPr lang="en-US" dirty="0"/>
          </a:p>
        </p:txBody>
      </p:sp>
    </p:spTree>
    <p:extLst>
      <p:ext uri="{BB962C8B-B14F-4D97-AF65-F5344CB8AC3E}">
        <p14:creationId xmlns:p14="http://schemas.microsoft.com/office/powerpoint/2010/main" val="3302258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Ignore</a:t>
            </a:r>
            <a:r>
              <a:rPr lang="tr-TR" dirty="0" smtClean="0"/>
              <a:t>» komutunu eğer yerel kopyamızda repoya aktarılmasını istemediğimiz bir dosya veya klasör varsa bunların her </a:t>
            </a:r>
            <a:r>
              <a:rPr lang="tr-TR" dirty="0" err="1" smtClean="0"/>
              <a:t>commit</a:t>
            </a:r>
            <a:r>
              <a:rPr lang="tr-TR" dirty="0" smtClean="0"/>
              <a:t> işleminde bize sorulmaması veya yanlışlıkla </a:t>
            </a:r>
            <a:r>
              <a:rPr lang="tr-TR" dirty="0" err="1" smtClean="0"/>
              <a:t>commit</a:t>
            </a:r>
            <a:r>
              <a:rPr lang="tr-TR" dirty="0" smtClean="0"/>
              <a:t> edilmemeleri için kullanırız.</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err="1"/>
              <a:t>Ignore</a:t>
            </a:r>
            <a:r>
              <a:rPr lang="tr-TR" dirty="0"/>
              <a:t>, </a:t>
            </a:r>
            <a:r>
              <a:rPr lang="tr-TR" dirty="0" err="1"/>
              <a:t>Revert</a:t>
            </a:r>
            <a:r>
              <a:rPr lang="tr-TR" dirty="0"/>
              <a:t>, </a:t>
            </a:r>
            <a:r>
              <a:rPr lang="tr-TR" dirty="0" err="1" smtClean="0"/>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11</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19" y="3212976"/>
            <a:ext cx="513199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75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Revert</a:t>
            </a:r>
            <a:r>
              <a:rPr lang="tr-TR" dirty="0" smtClean="0"/>
              <a:t>» işlemini ise eğer bir dosya veya klasörü yanlışlıkla eklediysek veya sildiysek yapılan işlemi geri almak için kullanırız. Bu şekilde yerel kopyamız eski haline dönmüş olacaktır.</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12</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377502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723661"/>
            <a:ext cx="3320206" cy="306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49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a:t>
            </a:r>
            <a:r>
              <a:rPr lang="tr-TR" dirty="0" err="1" smtClean="0"/>
              <a:t>Delete</a:t>
            </a:r>
            <a:r>
              <a:rPr lang="tr-TR" dirty="0" smtClean="0"/>
              <a:t>» komutu ile yerel kopyamızdan herhangi bir dosya veya klasörü silebiliriz. Bu işlemden sonra değişikliğin repoya da yansımasını istiyorsak </a:t>
            </a:r>
            <a:r>
              <a:rPr lang="tr-TR" dirty="0" err="1" smtClean="0"/>
              <a:t>commit</a:t>
            </a:r>
            <a:r>
              <a:rPr lang="tr-TR" dirty="0" smtClean="0"/>
              <a:t> işlemini yapmalıyız.</a:t>
            </a:r>
            <a:endParaRPr lang="en-US" dirty="0"/>
          </a:p>
        </p:txBody>
      </p:sp>
      <p:sp>
        <p:nvSpPr>
          <p:cNvPr id="3" name="Başlık 2"/>
          <p:cNvSpPr>
            <a:spLocks noGrp="1"/>
          </p:cNvSpPr>
          <p:nvPr>
            <p:ph type="title"/>
          </p:nvPr>
        </p:nvSpPr>
        <p:spPr/>
        <p:txBody>
          <a:bodyPr/>
          <a:lstStyle/>
          <a:p>
            <a:r>
              <a:rPr lang="tr-TR" dirty="0" err="1"/>
              <a:t>Ignore</a:t>
            </a:r>
            <a:r>
              <a:rPr lang="tr-TR" dirty="0"/>
              <a:t>, </a:t>
            </a:r>
            <a:r>
              <a:rPr lang="tr-TR" dirty="0" err="1"/>
              <a:t>Revert</a:t>
            </a:r>
            <a:r>
              <a:rPr lang="tr-TR" dirty="0"/>
              <a:t>, </a:t>
            </a:r>
            <a:r>
              <a:rPr lang="tr-TR" dirty="0" err="1"/>
              <a:t>Delete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13</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08920"/>
            <a:ext cx="4214135" cy="21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636912"/>
            <a:ext cx="3513187" cy="313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028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«Merge» Metin tabanlı dosyalarımızda yaptığımız değişiklik dışında, aynı zamanda bir başkasının değişiklik yapması durumunda ya da revizyonlar arasındaki değişikliklerde, hangi değişikliklerin olduğunu görmek ve bu değişiklikleri karşılaştırarak, birleştirme ile tek dosya haline getirme işlemidir.</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smtClean="0"/>
              <a:t>Merge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14</a:t>
            </a:fld>
            <a:endParaRPr lang="en-US" dirty="0"/>
          </a:p>
        </p:txBody>
      </p:sp>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«Lock» Repository’deki bir dosyamızı düzenlerken bir başkasının düzenlemesini istemiyorsak, dosyamızı “Get Lock” komutu ile kitleyerek başkasının dosya üzerinde değişiklik yapmasını engelleyebiliriz.</a:t>
            </a:r>
          </a:p>
          <a:p>
            <a:pPr marL="0" indent="0">
              <a:buNone/>
            </a:pPr>
            <a:endParaRPr lang="en-US" dirty="0"/>
          </a:p>
        </p:txBody>
      </p:sp>
      <p:sp>
        <p:nvSpPr>
          <p:cNvPr id="3" name="Başlık 2"/>
          <p:cNvSpPr>
            <a:spLocks noGrp="1"/>
          </p:cNvSpPr>
          <p:nvPr>
            <p:ph type="title"/>
          </p:nvPr>
        </p:nvSpPr>
        <p:spPr/>
        <p:txBody>
          <a:bodyPr>
            <a:normAutofit/>
          </a:bodyPr>
          <a:lstStyle/>
          <a:p>
            <a:pPr lvl="1"/>
            <a:r>
              <a:rPr lang="tr-TR" dirty="0" err="1" smtClean="0"/>
              <a:t>Lock</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15</a:t>
            </a:fld>
            <a:endParaRPr lang="en-US" dirty="0"/>
          </a:p>
        </p:txBody>
      </p:sp>
      <p:pic>
        <p:nvPicPr>
          <p:cNvPr id="6" name="Picture 5" descr="gl1.png"/>
          <p:cNvPicPr>
            <a:picLocks noChangeAspect="1"/>
          </p:cNvPicPr>
          <p:nvPr/>
        </p:nvPicPr>
        <p:blipFill>
          <a:blip r:embed="rId2"/>
          <a:stretch>
            <a:fillRect/>
          </a:stretch>
        </p:blipFill>
        <p:spPr>
          <a:xfrm>
            <a:off x="142844" y="2428868"/>
            <a:ext cx="3996088" cy="4143380"/>
          </a:xfrm>
          <a:prstGeom prst="rect">
            <a:avLst/>
          </a:prstGeom>
        </p:spPr>
      </p:pic>
      <p:pic>
        <p:nvPicPr>
          <p:cNvPr id="7" name="Picture 6" descr="gl2.png"/>
          <p:cNvPicPr>
            <a:picLocks noChangeAspect="1"/>
          </p:cNvPicPr>
          <p:nvPr/>
        </p:nvPicPr>
        <p:blipFill>
          <a:blip r:embed="rId3"/>
          <a:stretch>
            <a:fillRect/>
          </a:stretch>
        </p:blipFill>
        <p:spPr>
          <a:xfrm>
            <a:off x="4429124" y="2500306"/>
            <a:ext cx="4486902" cy="3477111"/>
          </a:xfrm>
          <a:prstGeom prst="rect">
            <a:avLst/>
          </a:prstGeom>
        </p:spPr>
      </p:pic>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«Cleanup» komutunu bazı sebeplerden dolayı sunucunun yaptığımız değişiklikleri algılayamaması durumunda kullanırız. </a:t>
            </a:r>
          </a:p>
          <a:p>
            <a:pPr marL="0" indent="0">
              <a:buNone/>
            </a:pPr>
            <a:r>
              <a:rPr lang="tr-TR" dirty="0" smtClean="0"/>
              <a:t>Bazen değişiklik olmadığı halde SVN dosyalarımızı değişiklik varmış gibi görebilir. Bu gibi durumların sistemi yavaşlatmaması için cleanup yaparak sunucunun durumu çözümlemesini sağlayabiliriz.</a:t>
            </a:r>
          </a:p>
          <a:p>
            <a:pPr marL="0" indent="0">
              <a:buNone/>
            </a:pPr>
            <a:endParaRPr lang="tr-TR" dirty="0"/>
          </a:p>
          <a:p>
            <a:pPr marL="0" indent="0">
              <a:buNone/>
            </a:pPr>
            <a:r>
              <a:rPr lang="tr-TR" dirty="0"/>
              <a:t>«Resolve» komutu eğer çalışanların dosyaları arasında çakışma varsa kullanılır. Ancak burada dikkat edilmesi gereken </a:t>
            </a:r>
            <a:r>
              <a:rPr lang="tr-TR" dirty="0" err="1"/>
              <a:t>resolve</a:t>
            </a:r>
            <a:r>
              <a:rPr lang="tr-TR" dirty="0"/>
              <a:t> komutunun çakışmayı çözmüyor olması ve sadece yapılan değişikliği repoya aktarıyor olmasıdır. </a:t>
            </a:r>
            <a:r>
              <a:rPr lang="tr-TR" dirty="0" err="1"/>
              <a:t>Conflict</a:t>
            </a:r>
            <a:r>
              <a:rPr lang="tr-TR" dirty="0"/>
              <a:t> olan kısımları sizin </a:t>
            </a:r>
            <a:r>
              <a:rPr lang="tr-TR" dirty="0" err="1"/>
              <a:t>Tortoise</a:t>
            </a:r>
            <a:r>
              <a:rPr lang="tr-TR" dirty="0"/>
              <a:t> </a:t>
            </a:r>
            <a:r>
              <a:rPr lang="tr-TR" dirty="0" smtClean="0"/>
              <a:t>SVN-</a:t>
            </a:r>
            <a:r>
              <a:rPr lang="tr-TR" dirty="0" err="1" smtClean="0"/>
              <a:t>Conflict</a:t>
            </a:r>
            <a:r>
              <a:rPr lang="tr-TR" dirty="0" smtClean="0"/>
              <a:t> </a:t>
            </a:r>
            <a:r>
              <a:rPr lang="tr-TR" dirty="0"/>
              <a:t>Editor veya benzeri başka bir editör ile çözmenizin gerekmesidir</a:t>
            </a:r>
            <a:r>
              <a:rPr lang="tr-TR" dirty="0" smtClean="0"/>
              <a:t>.</a:t>
            </a:r>
            <a:endParaRPr lang="en-US" dirty="0"/>
          </a:p>
        </p:txBody>
      </p:sp>
      <p:sp>
        <p:nvSpPr>
          <p:cNvPr id="3" name="Başlık 2"/>
          <p:cNvSpPr>
            <a:spLocks noGrp="1"/>
          </p:cNvSpPr>
          <p:nvPr>
            <p:ph type="title"/>
          </p:nvPr>
        </p:nvSpPr>
        <p:spPr/>
        <p:txBody>
          <a:bodyPr>
            <a:normAutofit/>
          </a:bodyPr>
          <a:lstStyle/>
          <a:p>
            <a:pPr lvl="1"/>
            <a:r>
              <a:rPr lang="tr-TR" dirty="0"/>
              <a:t>Cleanup, </a:t>
            </a:r>
            <a:r>
              <a:rPr lang="tr-TR" dirty="0" smtClean="0"/>
              <a:t>Resolve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16</a:t>
            </a:fld>
            <a:endParaRPr lang="en-US" dirty="0"/>
          </a:p>
        </p:txBody>
      </p:sp>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r>
              <a:rPr lang="en-US" b="1" dirty="0" smtClean="0"/>
              <a:t>Tag (</a:t>
            </a:r>
            <a:r>
              <a:rPr lang="en-US" b="1" dirty="0" err="1" smtClean="0"/>
              <a:t>Etiket</a:t>
            </a:r>
            <a:r>
              <a:rPr lang="en-US" b="1" dirty="0" smtClean="0"/>
              <a:t>)</a:t>
            </a:r>
          </a:p>
          <a:p>
            <a:pPr>
              <a:buNone/>
            </a:pPr>
            <a:r>
              <a:rPr lang="en-US" dirty="0" smtClean="0"/>
              <a:t>	</a:t>
            </a:r>
            <a:r>
              <a:rPr lang="en-US" dirty="0" err="1" smtClean="0"/>
              <a:t>Subversion’da</a:t>
            </a:r>
            <a:r>
              <a:rPr lang="en-US" dirty="0" smtClean="0"/>
              <a:t> </a:t>
            </a:r>
            <a:r>
              <a:rPr lang="en-US" dirty="0" err="1" smtClean="0"/>
              <a:t>değisik</a:t>
            </a:r>
            <a:r>
              <a:rPr lang="en-US" dirty="0" smtClean="0"/>
              <a:t> </a:t>
            </a:r>
            <a:r>
              <a:rPr lang="en-US" dirty="0" err="1" smtClean="0"/>
              <a:t>versiyonların</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üzerinden</a:t>
            </a:r>
            <a:r>
              <a:rPr lang="en-US" dirty="0" smtClean="0"/>
              <a:t> </a:t>
            </a:r>
            <a:r>
              <a:rPr lang="en-US" dirty="0" err="1" smtClean="0"/>
              <a:t>yönetildiğini</a:t>
            </a:r>
            <a:r>
              <a:rPr lang="en-US" dirty="0" smtClean="0"/>
              <a:t> </a:t>
            </a:r>
            <a:r>
              <a:rPr lang="en-US" dirty="0" err="1" smtClean="0"/>
              <a:t>gördük</a:t>
            </a:r>
            <a:r>
              <a:rPr lang="en-US" dirty="0" smtClean="0"/>
              <a:t>. </a:t>
            </a:r>
            <a:r>
              <a:rPr lang="en-US" dirty="0" err="1" smtClean="0"/>
              <a:t>Sonuç</a:t>
            </a:r>
            <a:r>
              <a:rPr lang="en-US" dirty="0" smtClean="0"/>
              <a:t> </a:t>
            </a:r>
            <a:r>
              <a:rPr lang="en-US" dirty="0" err="1" smtClean="0"/>
              <a:t>itibariyle</a:t>
            </a:r>
            <a:r>
              <a:rPr lang="en-US" dirty="0" smtClean="0"/>
              <a:t> </a:t>
            </a:r>
            <a:r>
              <a:rPr lang="en-US" dirty="0" err="1" smtClean="0"/>
              <a:t>revizyon</a:t>
            </a:r>
            <a:r>
              <a:rPr lang="en-US" dirty="0" smtClean="0"/>
              <a:t> </a:t>
            </a:r>
            <a:r>
              <a:rPr lang="en-US" dirty="0" err="1" smtClean="0"/>
              <a:t>numarası</a:t>
            </a:r>
            <a:r>
              <a:rPr lang="en-US" dirty="0" smtClean="0"/>
              <a:t> </a:t>
            </a:r>
            <a:r>
              <a:rPr lang="en-US" dirty="0" err="1" smtClean="0"/>
              <a:t>bir</a:t>
            </a:r>
            <a:r>
              <a:rPr lang="en-US" dirty="0" smtClean="0"/>
              <a:t> </a:t>
            </a:r>
            <a:r>
              <a:rPr lang="en-US" dirty="0" err="1" smtClean="0"/>
              <a:t>rakam</a:t>
            </a:r>
            <a:r>
              <a:rPr lang="en-US" dirty="0" smtClean="0"/>
              <a:t> </a:t>
            </a:r>
            <a:r>
              <a:rPr lang="en-US" dirty="0" err="1" smtClean="0"/>
              <a:t>olduğu</a:t>
            </a:r>
            <a:r>
              <a:rPr lang="en-US" dirty="0" smtClean="0"/>
              <a:t> </a:t>
            </a:r>
            <a:r>
              <a:rPr lang="en-US" dirty="0" err="1" smtClean="0"/>
              <a:t>için</a:t>
            </a:r>
            <a:r>
              <a:rPr lang="en-US" dirty="0" smtClean="0"/>
              <a:t> </a:t>
            </a:r>
            <a:r>
              <a:rPr lang="en-US" dirty="0" err="1" smtClean="0"/>
              <a:t>akılda</a:t>
            </a:r>
            <a:r>
              <a:rPr lang="en-US" dirty="0" smtClean="0"/>
              <a:t> </a:t>
            </a:r>
            <a:r>
              <a:rPr lang="en-US" dirty="0" err="1" smtClean="0"/>
              <a:t>kalıcı</a:t>
            </a:r>
            <a:r>
              <a:rPr lang="en-US" dirty="0" smtClean="0"/>
              <a:t> </a:t>
            </a:r>
            <a:r>
              <a:rPr lang="en-US" dirty="0" err="1" smtClean="0"/>
              <a:t>olmayabilir</a:t>
            </a:r>
            <a:r>
              <a:rPr lang="en-US" dirty="0" smtClean="0"/>
              <a:t>. </a:t>
            </a:r>
            <a:r>
              <a:rPr lang="en-US" dirty="0" err="1" smtClean="0"/>
              <a:t>Programcılar</a:t>
            </a:r>
            <a:r>
              <a:rPr lang="en-US" dirty="0" smtClean="0"/>
              <a:t> </a:t>
            </a:r>
            <a:r>
              <a:rPr lang="en-US" dirty="0" err="1" smtClean="0"/>
              <a:t>arasında</a:t>
            </a:r>
            <a:r>
              <a:rPr lang="en-US" dirty="0" smtClean="0"/>
              <a:t> </a:t>
            </a:r>
            <a:r>
              <a:rPr lang="en-US" dirty="0" err="1" smtClean="0"/>
              <a:t>değisik</a:t>
            </a:r>
            <a:r>
              <a:rPr lang="en-US" dirty="0" smtClean="0"/>
              <a:t> program </a:t>
            </a:r>
            <a:r>
              <a:rPr lang="en-US" dirty="0" err="1" smtClean="0"/>
              <a:t>versiyonları</a:t>
            </a:r>
            <a:r>
              <a:rPr lang="en-US" dirty="0" smtClean="0"/>
              <a:t> </a:t>
            </a:r>
            <a:r>
              <a:rPr lang="en-US" dirty="0" err="1" smtClean="0"/>
              <a:t>için</a:t>
            </a:r>
            <a:r>
              <a:rPr lang="en-US" dirty="0" smtClean="0"/>
              <a:t> version1, release2 </a:t>
            </a:r>
            <a:r>
              <a:rPr lang="en-US" dirty="0" err="1" smtClean="0"/>
              <a:t>gibi</a:t>
            </a:r>
            <a:r>
              <a:rPr lang="en-US" dirty="0" smtClean="0"/>
              <a:t> </a:t>
            </a:r>
            <a:r>
              <a:rPr lang="en-US" dirty="0" err="1" smtClean="0"/>
              <a:t>isimlerin</a:t>
            </a:r>
            <a:r>
              <a:rPr lang="en-US" dirty="0" smtClean="0"/>
              <a:t> </a:t>
            </a:r>
            <a:r>
              <a:rPr lang="en-US" dirty="0" err="1" smtClean="0"/>
              <a:t>kullanılması</a:t>
            </a:r>
            <a:r>
              <a:rPr lang="en-US" dirty="0" smtClean="0"/>
              <a:t> </a:t>
            </a:r>
            <a:r>
              <a:rPr lang="en-US" dirty="0" err="1" smtClean="0"/>
              <a:t>daha</a:t>
            </a:r>
            <a:r>
              <a:rPr lang="en-US" dirty="0" smtClean="0"/>
              <a:t> </a:t>
            </a:r>
            <a:r>
              <a:rPr lang="en-US" dirty="0" err="1" smtClean="0"/>
              <a:t>yaygındır</a:t>
            </a:r>
            <a:r>
              <a:rPr lang="en-US" dirty="0" smtClean="0"/>
              <a:t>. Subversion </a:t>
            </a:r>
            <a:r>
              <a:rPr lang="en-US" dirty="0" err="1" smtClean="0"/>
              <a:t>ile</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asamasında</a:t>
            </a:r>
            <a:r>
              <a:rPr lang="en-US" dirty="0" smtClean="0"/>
              <a:t>, o </a:t>
            </a:r>
            <a:r>
              <a:rPr lang="en-US" dirty="0" err="1" smtClean="0"/>
              <a:t>zamana</a:t>
            </a:r>
            <a:r>
              <a:rPr lang="en-US" dirty="0" smtClean="0"/>
              <a:t> </a:t>
            </a:r>
            <a:r>
              <a:rPr lang="en-US" dirty="0" err="1" smtClean="0"/>
              <a:t>kadar</a:t>
            </a:r>
            <a:r>
              <a:rPr lang="en-US" dirty="0" smtClean="0"/>
              <a:t> </a:t>
            </a:r>
            <a:r>
              <a:rPr lang="en-US" dirty="0" err="1" smtClean="0"/>
              <a:t>yapılmıs</a:t>
            </a:r>
            <a:r>
              <a:rPr lang="en-US" dirty="0" smtClean="0"/>
              <a:t> </a:t>
            </a:r>
            <a:r>
              <a:rPr lang="en-US" dirty="0" err="1" smtClean="0"/>
              <a:t>tüm</a:t>
            </a:r>
            <a:r>
              <a:rPr lang="en-US" dirty="0" smtClean="0"/>
              <a:t> </a:t>
            </a:r>
            <a:r>
              <a:rPr lang="en-US" dirty="0" err="1" smtClean="0"/>
              <a:t>çalısmaları</a:t>
            </a:r>
            <a:r>
              <a:rPr lang="en-US" dirty="0" smtClean="0"/>
              <a:t> </a:t>
            </a:r>
            <a:r>
              <a:rPr lang="en-US" dirty="0" err="1" smtClean="0"/>
              <a:t>bir</a:t>
            </a:r>
            <a:r>
              <a:rPr lang="en-US" dirty="0" smtClean="0"/>
              <a:t> </a:t>
            </a:r>
            <a:r>
              <a:rPr lang="en-US" dirty="0" err="1" smtClean="0"/>
              <a:t>etiket</a:t>
            </a:r>
            <a:r>
              <a:rPr lang="en-US" dirty="0" smtClean="0"/>
              <a:t> </a:t>
            </a:r>
            <a:r>
              <a:rPr lang="en-US" dirty="0" err="1" smtClean="0"/>
              <a:t>altında</a:t>
            </a:r>
            <a:r>
              <a:rPr lang="en-US" dirty="0" smtClean="0"/>
              <a:t> </a:t>
            </a:r>
            <a:r>
              <a:rPr lang="en-US" dirty="0" err="1" smtClean="0"/>
              <a:t>toplamak</a:t>
            </a:r>
            <a:r>
              <a:rPr lang="en-US" dirty="0" smtClean="0"/>
              <a:t> </a:t>
            </a:r>
            <a:r>
              <a:rPr lang="en-US" dirty="0" err="1" smtClean="0"/>
              <a:t>amacıyla</a:t>
            </a:r>
            <a:r>
              <a:rPr lang="en-US" dirty="0" smtClean="0"/>
              <a:t> tag </a:t>
            </a:r>
            <a:r>
              <a:rPr lang="en-US" dirty="0" err="1" smtClean="0"/>
              <a:t>konsepti</a:t>
            </a:r>
            <a:r>
              <a:rPr lang="en-US" dirty="0" smtClean="0"/>
              <a:t> </a:t>
            </a:r>
            <a:r>
              <a:rPr lang="en-US" dirty="0" err="1" smtClean="0"/>
              <a:t>uygulanabilir</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isim</a:t>
            </a:r>
            <a:r>
              <a:rPr lang="en-US" dirty="0" smtClean="0"/>
              <a:t> </a:t>
            </a:r>
            <a:r>
              <a:rPr lang="en-US" dirty="0" err="1" smtClean="0"/>
              <a:t>seçilerek</a:t>
            </a:r>
            <a:r>
              <a:rPr lang="en-US" dirty="0" smtClean="0"/>
              <a:t> </a:t>
            </a:r>
            <a:r>
              <a:rPr lang="en-US" dirty="0" err="1" smtClean="0"/>
              <a:t>projenin</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asamaya</a:t>
            </a:r>
            <a:r>
              <a:rPr lang="en-US" dirty="0" smtClean="0"/>
              <a:t> </a:t>
            </a:r>
            <a:r>
              <a:rPr lang="en-US" dirty="0" err="1" smtClean="0"/>
              <a:t>ulastığını</a:t>
            </a:r>
            <a:r>
              <a:rPr lang="en-US" dirty="0" smtClean="0"/>
              <a:t> </a:t>
            </a:r>
            <a:r>
              <a:rPr lang="en-US" dirty="0" err="1" smtClean="0"/>
              <a:t>ifade</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etiket</a:t>
            </a:r>
            <a:r>
              <a:rPr lang="en-US" dirty="0" smtClean="0"/>
              <a:t> (tag) </a:t>
            </a:r>
            <a:r>
              <a:rPr lang="en-US" dirty="0" err="1" smtClean="0"/>
              <a:t>olusturulur</a:t>
            </a:r>
            <a:r>
              <a:rPr lang="en-US" dirty="0" smtClean="0"/>
              <a:t>. Bu </a:t>
            </a:r>
            <a:r>
              <a:rPr lang="en-US" dirty="0" err="1" smtClean="0"/>
              <a:t>bir</a:t>
            </a:r>
            <a:r>
              <a:rPr lang="en-US" dirty="0" smtClean="0"/>
              <a:t> </a:t>
            </a:r>
            <a:r>
              <a:rPr lang="en-US" dirty="0" err="1" smtClean="0"/>
              <a:t>fotoğrafın</a:t>
            </a:r>
            <a:r>
              <a:rPr lang="en-US" dirty="0" smtClean="0"/>
              <a:t> </a:t>
            </a:r>
            <a:r>
              <a:rPr lang="en-US" dirty="0" err="1" smtClean="0"/>
              <a:t>çekilmesi</a:t>
            </a:r>
            <a:r>
              <a:rPr lang="en-US" dirty="0" smtClean="0"/>
              <a:t> </a:t>
            </a:r>
            <a:r>
              <a:rPr lang="en-US" dirty="0" err="1" smtClean="0"/>
              <a:t>gibi</a:t>
            </a:r>
            <a:r>
              <a:rPr lang="en-US" dirty="0" smtClean="0"/>
              <a:t> o </a:t>
            </a:r>
            <a:r>
              <a:rPr lang="en-US" dirty="0" err="1" smtClean="0"/>
              <a:t>anki</a:t>
            </a:r>
            <a:r>
              <a:rPr lang="en-US" dirty="0" smtClean="0"/>
              <a:t> </a:t>
            </a:r>
            <a:r>
              <a:rPr lang="en-US" dirty="0" err="1" smtClean="0"/>
              <a:t>anlık</a:t>
            </a:r>
            <a:r>
              <a:rPr lang="en-US" dirty="0" smtClean="0"/>
              <a:t> </a:t>
            </a:r>
            <a:r>
              <a:rPr lang="en-US" dirty="0" err="1" smtClean="0"/>
              <a:t>görüntünün</a:t>
            </a:r>
            <a:r>
              <a:rPr lang="en-US" dirty="0" smtClean="0"/>
              <a:t> </a:t>
            </a:r>
            <a:r>
              <a:rPr lang="en-US" dirty="0" err="1" smtClean="0"/>
              <a:t>alınması</a:t>
            </a:r>
            <a:r>
              <a:rPr lang="en-US" dirty="0" smtClean="0"/>
              <a:t> </a:t>
            </a:r>
            <a:r>
              <a:rPr lang="en-US" dirty="0" err="1" smtClean="0"/>
              <a:t>anlamına</a:t>
            </a:r>
            <a:r>
              <a:rPr lang="en-US" dirty="0" smtClean="0"/>
              <a:t> </a:t>
            </a:r>
            <a:r>
              <a:rPr lang="en-US" dirty="0" err="1" smtClean="0"/>
              <a:t>gelir</a:t>
            </a:r>
            <a:r>
              <a:rPr lang="en-US" dirty="0" smtClean="0"/>
              <a:t>.</a:t>
            </a:r>
          </a:p>
        </p:txBody>
      </p:sp>
      <p:sp>
        <p:nvSpPr>
          <p:cNvPr id="3" name="Başlık 2"/>
          <p:cNvSpPr>
            <a:spLocks noGrp="1"/>
          </p:cNvSpPr>
          <p:nvPr>
            <p:ph type="title"/>
          </p:nvPr>
        </p:nvSpPr>
        <p:spPr/>
        <p:txBody>
          <a:bodyPr/>
          <a:lstStyle/>
          <a:p>
            <a:pPr marL="646775" lvl="1" indent="-358775"/>
            <a:r>
              <a:rPr lang="tr-TR" dirty="0" smtClean="0"/>
              <a:t>Tag</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17</a:t>
            </a:fld>
            <a:endParaRPr lang="en-US" dirty="0"/>
          </a:p>
        </p:txBody>
      </p:sp>
    </p:spTree>
    <p:extLst>
      <p:ext uri="{BB962C8B-B14F-4D97-AF65-F5344CB8AC3E}">
        <p14:creationId xmlns:p14="http://schemas.microsoft.com/office/powerpoint/2010/main" val="255842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lnSpcReduction="10000"/>
          </a:bodyPr>
          <a:lstStyle/>
          <a:p>
            <a:r>
              <a:rPr lang="en-US" b="1" dirty="0" smtClean="0"/>
              <a:t>Branch (</a:t>
            </a:r>
            <a:r>
              <a:rPr lang="en-US" b="1" dirty="0" err="1" smtClean="0"/>
              <a:t>Dal</a:t>
            </a:r>
            <a:r>
              <a:rPr lang="en-US" b="1" dirty="0" smtClean="0"/>
              <a:t>)</a:t>
            </a:r>
          </a:p>
          <a:p>
            <a:pPr>
              <a:buNone/>
            </a:pPr>
            <a:r>
              <a:rPr lang="en-US" dirty="0" smtClean="0"/>
              <a:t> 	</a:t>
            </a:r>
            <a:r>
              <a:rPr lang="en-US" dirty="0" err="1" smtClean="0"/>
              <a:t>Projelerde</a:t>
            </a:r>
            <a:r>
              <a:rPr lang="en-US" dirty="0" smtClean="0"/>
              <a:t> </a:t>
            </a:r>
            <a:r>
              <a:rPr lang="en-US" dirty="0" err="1" smtClean="0"/>
              <a:t>genel</a:t>
            </a:r>
            <a:r>
              <a:rPr lang="en-US" dirty="0" smtClean="0"/>
              <a:t> </a:t>
            </a:r>
            <a:r>
              <a:rPr lang="en-US" dirty="0" err="1" smtClean="0"/>
              <a:t>olarak</a:t>
            </a:r>
            <a:r>
              <a:rPr lang="en-US" dirty="0" smtClean="0"/>
              <a:t> en </a:t>
            </a:r>
            <a:r>
              <a:rPr lang="en-US" dirty="0" err="1" smtClean="0"/>
              <a:t>güncelkodlar</a:t>
            </a:r>
            <a:r>
              <a:rPr lang="en-US" dirty="0" smtClean="0"/>
              <a:t> trunk </a:t>
            </a:r>
            <a:r>
              <a:rPr lang="en-US" dirty="0" err="1" smtClean="0"/>
              <a:t>altında</a:t>
            </a:r>
            <a:r>
              <a:rPr lang="en-US" dirty="0" smtClean="0"/>
              <a:t> </a:t>
            </a:r>
            <a:r>
              <a:rPr lang="en-US" dirty="0" err="1" smtClean="0"/>
              <a:t>bulunur</a:t>
            </a:r>
            <a:r>
              <a:rPr lang="en-US" dirty="0" smtClean="0"/>
              <a:t>. </a:t>
            </a:r>
            <a:r>
              <a:rPr lang="en-US" dirty="0" err="1" smtClean="0"/>
              <a:t>Bunlar</a:t>
            </a:r>
            <a:r>
              <a:rPr lang="en-US" dirty="0" smtClean="0"/>
              <a:t> belli </a:t>
            </a:r>
            <a:r>
              <a:rPr lang="en-US" dirty="0" err="1" smtClean="0"/>
              <a:t>bir</a:t>
            </a:r>
            <a:r>
              <a:rPr lang="en-US" dirty="0" smtClean="0"/>
              <a:t> </a:t>
            </a:r>
            <a:r>
              <a:rPr lang="en-US" dirty="0" err="1" smtClean="0"/>
              <a:t>olgunluğa</a:t>
            </a:r>
            <a:r>
              <a:rPr lang="en-US" dirty="0" smtClean="0"/>
              <a:t> </a:t>
            </a:r>
            <a:r>
              <a:rPr lang="en-US" dirty="0" err="1" smtClean="0"/>
              <a:t>geldiğinde</a:t>
            </a:r>
            <a:r>
              <a:rPr lang="en-US" dirty="0" smtClean="0"/>
              <a:t> alt </a:t>
            </a:r>
            <a:r>
              <a:rPr lang="en-US" dirty="0" err="1" smtClean="0"/>
              <a:t>dallara</a:t>
            </a:r>
            <a:r>
              <a:rPr lang="en-US" dirty="0" smtClean="0"/>
              <a:t>(branch) </a:t>
            </a:r>
            <a:r>
              <a:rPr lang="en-US" dirty="0" err="1" smtClean="0"/>
              <a:t>ayrılarak</a:t>
            </a:r>
            <a:r>
              <a:rPr lang="en-US" dirty="0" smtClean="0"/>
              <a:t> </a:t>
            </a:r>
            <a:r>
              <a:rPr lang="en-US" dirty="0" err="1" smtClean="0"/>
              <a:t>elimizde</a:t>
            </a:r>
            <a:r>
              <a:rPr lang="en-US" dirty="0" smtClean="0"/>
              <a:t> belli </a:t>
            </a:r>
            <a:r>
              <a:rPr lang="en-US" dirty="0" err="1" smtClean="0"/>
              <a:t>bir</a:t>
            </a:r>
            <a:r>
              <a:rPr lang="en-US" dirty="0" smtClean="0"/>
              <a:t> </a:t>
            </a:r>
            <a:r>
              <a:rPr lang="en-US" dirty="0" err="1" smtClean="0"/>
              <a:t>sürüme</a:t>
            </a:r>
            <a:r>
              <a:rPr lang="en-US" dirty="0" smtClean="0"/>
              <a:t> </a:t>
            </a:r>
            <a:r>
              <a:rPr lang="en-US" dirty="0" err="1" smtClean="0"/>
              <a:t>ait</a:t>
            </a:r>
            <a:r>
              <a:rPr lang="en-US" dirty="0" smtClean="0"/>
              <a:t> </a:t>
            </a:r>
            <a:r>
              <a:rPr lang="en-US" dirty="0" err="1" smtClean="0"/>
              <a:t>çalışan</a:t>
            </a:r>
            <a:r>
              <a:rPr lang="en-US" dirty="0" smtClean="0"/>
              <a:t> </a:t>
            </a:r>
            <a:r>
              <a:rPr lang="en-US" dirty="0" err="1" smtClean="0"/>
              <a:t>kodların</a:t>
            </a:r>
            <a:r>
              <a:rPr lang="en-US" dirty="0" smtClean="0"/>
              <a:t> </a:t>
            </a:r>
            <a:r>
              <a:rPr lang="en-US" dirty="0" err="1" smtClean="0"/>
              <a:t>olması</a:t>
            </a:r>
            <a:r>
              <a:rPr lang="en-US" dirty="0" smtClean="0"/>
              <a:t> </a:t>
            </a:r>
            <a:r>
              <a:rPr lang="en-US" dirty="0" err="1" smtClean="0"/>
              <a:t>sağlanır</a:t>
            </a:r>
            <a:r>
              <a:rPr lang="en-US" dirty="0" smtClean="0"/>
              <a:t>. Bu </a:t>
            </a:r>
            <a:r>
              <a:rPr lang="en-US" dirty="0" err="1" smtClean="0"/>
              <a:t>brach</a:t>
            </a:r>
            <a:r>
              <a:rPr lang="en-US" dirty="0" smtClean="0"/>
              <a:t> </a:t>
            </a:r>
            <a:r>
              <a:rPr lang="en-US" dirty="0" err="1" smtClean="0"/>
              <a:t>üzerinde</a:t>
            </a:r>
            <a:r>
              <a:rPr lang="en-US" dirty="0" smtClean="0"/>
              <a:t> </a:t>
            </a:r>
            <a:r>
              <a:rPr lang="en-US" dirty="0" err="1" smtClean="0"/>
              <a:t>gerekirse</a:t>
            </a:r>
            <a:r>
              <a:rPr lang="en-US" dirty="0" smtClean="0"/>
              <a:t> bug fix </a:t>
            </a:r>
            <a:r>
              <a:rPr lang="en-US" dirty="0" err="1" smtClean="0"/>
              <a:t>vs</a:t>
            </a:r>
            <a:r>
              <a:rPr lang="en-US" dirty="0" smtClean="0"/>
              <a:t> </a:t>
            </a:r>
            <a:r>
              <a:rPr lang="en-US" dirty="0" err="1" smtClean="0"/>
              <a:t>gibi</a:t>
            </a:r>
            <a:r>
              <a:rPr lang="en-US" dirty="0" smtClean="0"/>
              <a:t> </a:t>
            </a:r>
            <a:r>
              <a:rPr lang="en-US" dirty="0" err="1" smtClean="0"/>
              <a:t>işlemler</a:t>
            </a:r>
            <a:r>
              <a:rPr lang="en-US" dirty="0" smtClean="0"/>
              <a:t> </a:t>
            </a:r>
            <a:r>
              <a:rPr lang="en-US" dirty="0" err="1" smtClean="0"/>
              <a:t>yapılabilir</a:t>
            </a:r>
            <a:r>
              <a:rPr lang="en-US" dirty="0" smtClean="0"/>
              <a:t>.</a:t>
            </a:r>
            <a:br>
              <a:rPr lang="en-US" dirty="0" smtClean="0"/>
            </a:br>
            <a:r>
              <a:rPr lang="en-US" dirty="0" err="1" smtClean="0"/>
              <a:t>Diğer</a:t>
            </a:r>
            <a:r>
              <a:rPr lang="en-US" dirty="0" smtClean="0"/>
              <a:t> </a:t>
            </a:r>
            <a:r>
              <a:rPr lang="en-US" dirty="0" err="1" smtClean="0"/>
              <a:t>bir</a:t>
            </a:r>
            <a:r>
              <a:rPr lang="en-US" dirty="0" smtClean="0"/>
              <a:t> branch </a:t>
            </a:r>
            <a:r>
              <a:rPr lang="en-US" dirty="0" err="1" smtClean="0"/>
              <a:t>kullanım</a:t>
            </a:r>
            <a:r>
              <a:rPr lang="en-US" dirty="0" smtClean="0"/>
              <a:t> </a:t>
            </a:r>
            <a:r>
              <a:rPr lang="en-US" dirty="0" err="1" smtClean="0"/>
              <a:t>alanı</a:t>
            </a:r>
            <a:r>
              <a:rPr lang="en-US" dirty="0" smtClean="0"/>
              <a:t> </a:t>
            </a:r>
            <a:r>
              <a:rPr lang="en-US" dirty="0" err="1" smtClean="0"/>
              <a:t>da</a:t>
            </a:r>
            <a:r>
              <a:rPr lang="en-US" dirty="0" smtClean="0"/>
              <a:t> </a:t>
            </a:r>
            <a:r>
              <a:rPr lang="en-US" dirty="0" err="1" smtClean="0"/>
              <a:t>birden</a:t>
            </a:r>
            <a:r>
              <a:rPr lang="en-US" dirty="0" smtClean="0"/>
              <a:t> </a:t>
            </a:r>
            <a:r>
              <a:rPr lang="en-US" dirty="0" err="1" smtClean="0"/>
              <a:t>fazla</a:t>
            </a:r>
            <a:r>
              <a:rPr lang="en-US" dirty="0" smtClean="0"/>
              <a:t> </a:t>
            </a:r>
            <a:r>
              <a:rPr lang="en-US" dirty="0" err="1" smtClean="0"/>
              <a:t>yazılımcı</a:t>
            </a:r>
            <a:r>
              <a:rPr lang="en-US" dirty="0" smtClean="0"/>
              <a:t> </a:t>
            </a:r>
            <a:r>
              <a:rPr lang="en-US" dirty="0" err="1" smtClean="0"/>
              <a:t>projede</a:t>
            </a:r>
            <a:r>
              <a:rPr lang="en-US" dirty="0" smtClean="0"/>
              <a:t> </a:t>
            </a:r>
            <a:r>
              <a:rPr lang="en-US" dirty="0" err="1" smtClean="0"/>
              <a:t>çalışıyorsa</a:t>
            </a:r>
            <a:r>
              <a:rPr lang="en-US" dirty="0" smtClean="0"/>
              <a:t> </a:t>
            </a:r>
            <a:r>
              <a:rPr lang="en-US" dirty="0" err="1" smtClean="0"/>
              <a:t>ve</a:t>
            </a:r>
            <a:r>
              <a:rPr lang="en-US" dirty="0" smtClean="0"/>
              <a:t> </a:t>
            </a:r>
            <a:r>
              <a:rPr lang="en-US" dirty="0" err="1" smtClean="0"/>
              <a:t>bir</a:t>
            </a:r>
            <a:r>
              <a:rPr lang="en-US" dirty="0" smtClean="0"/>
              <a:t> </a:t>
            </a:r>
            <a:r>
              <a:rPr lang="en-US" dirty="0" err="1" smtClean="0"/>
              <a:t>yazılımcı</a:t>
            </a:r>
            <a:r>
              <a:rPr lang="en-US" dirty="0" smtClean="0"/>
              <a:t> </a:t>
            </a:r>
            <a:r>
              <a:rPr lang="en-US" dirty="0" err="1" smtClean="0"/>
              <a:t>kodlarda</a:t>
            </a:r>
            <a:r>
              <a:rPr lang="en-US" dirty="0" smtClean="0"/>
              <a:t> major </a:t>
            </a:r>
            <a:r>
              <a:rPr lang="en-US" dirty="0" err="1" smtClean="0"/>
              <a:t>bir</a:t>
            </a:r>
            <a:r>
              <a:rPr lang="en-US" dirty="0" smtClean="0"/>
              <a:t> </a:t>
            </a:r>
            <a:r>
              <a:rPr lang="en-US" dirty="0" err="1" smtClean="0"/>
              <a:t>değişiklik</a:t>
            </a:r>
            <a:r>
              <a:rPr lang="en-US" dirty="0" smtClean="0"/>
              <a:t> </a:t>
            </a:r>
            <a:r>
              <a:rPr lang="en-US" dirty="0" err="1" smtClean="0"/>
              <a:t>yapacaksa</a:t>
            </a:r>
            <a:r>
              <a:rPr lang="en-US" dirty="0" smtClean="0"/>
              <a:t> </a:t>
            </a:r>
            <a:r>
              <a:rPr lang="en-US" dirty="0" err="1" smtClean="0"/>
              <a:t>bu</a:t>
            </a:r>
            <a:r>
              <a:rPr lang="en-US" dirty="0" smtClean="0"/>
              <a:t> </a:t>
            </a:r>
            <a:r>
              <a:rPr lang="en-US" dirty="0" err="1" smtClean="0"/>
              <a:t>değişiklik</a:t>
            </a:r>
            <a:r>
              <a:rPr lang="en-US" dirty="0" smtClean="0"/>
              <a:t> </a:t>
            </a:r>
            <a:r>
              <a:rPr lang="en-US" dirty="0" err="1" smtClean="0"/>
              <a:t>diğer</a:t>
            </a:r>
            <a:r>
              <a:rPr lang="en-US" dirty="0" smtClean="0"/>
              <a:t> </a:t>
            </a:r>
            <a:r>
              <a:rPr lang="en-US" dirty="0" err="1" smtClean="0"/>
              <a:t>ekip</a:t>
            </a:r>
            <a:r>
              <a:rPr lang="en-US" dirty="0" smtClean="0"/>
              <a:t> </a:t>
            </a:r>
            <a:r>
              <a:rPr lang="en-US" dirty="0" err="1" smtClean="0"/>
              <a:t>çalışanlarının</a:t>
            </a:r>
            <a:r>
              <a:rPr lang="en-US" dirty="0" smtClean="0"/>
              <a:t> </a:t>
            </a:r>
            <a:r>
              <a:rPr lang="en-US" dirty="0" err="1" smtClean="0"/>
              <a:t>paralel</a:t>
            </a:r>
            <a:r>
              <a:rPr lang="en-US" dirty="0" smtClean="0"/>
              <a:t> </a:t>
            </a:r>
            <a:r>
              <a:rPr lang="en-US" dirty="0" err="1" smtClean="0"/>
              <a:t>geliştirmesini</a:t>
            </a:r>
            <a:r>
              <a:rPr lang="en-US" dirty="0" smtClean="0"/>
              <a:t> </a:t>
            </a:r>
            <a:r>
              <a:rPr lang="en-US" dirty="0" err="1" smtClean="0"/>
              <a:t>engelliyorsa</a:t>
            </a:r>
            <a:r>
              <a:rPr lang="en-US" dirty="0" smtClean="0"/>
              <a:t>, </a:t>
            </a:r>
            <a:r>
              <a:rPr lang="en-US" dirty="0" err="1" smtClean="0"/>
              <a:t>bu</a:t>
            </a:r>
            <a:r>
              <a:rPr lang="en-US" dirty="0" smtClean="0"/>
              <a:t> </a:t>
            </a:r>
            <a:r>
              <a:rPr lang="en-US" dirty="0" err="1" smtClean="0"/>
              <a:t>geliştirici</a:t>
            </a:r>
            <a:r>
              <a:rPr lang="en-US" dirty="0" smtClean="0"/>
              <a:t> </a:t>
            </a:r>
            <a:r>
              <a:rPr lang="en-US" dirty="0" err="1" smtClean="0"/>
              <a:t>için</a:t>
            </a:r>
            <a:r>
              <a:rPr lang="en-US" dirty="0" smtClean="0"/>
              <a:t> </a:t>
            </a:r>
            <a:r>
              <a:rPr lang="en-US" dirty="0" err="1" smtClean="0"/>
              <a:t>ayrı</a:t>
            </a:r>
            <a:r>
              <a:rPr lang="en-US" dirty="0" smtClean="0"/>
              <a:t> </a:t>
            </a:r>
            <a:r>
              <a:rPr lang="en-US" dirty="0" err="1" smtClean="0"/>
              <a:t>bir</a:t>
            </a:r>
            <a:r>
              <a:rPr lang="en-US" dirty="0" smtClean="0"/>
              <a:t> branch </a:t>
            </a:r>
            <a:r>
              <a:rPr lang="en-US" dirty="0" err="1" smtClean="0"/>
              <a:t>açılır</a:t>
            </a:r>
            <a:r>
              <a:rPr lang="en-US" dirty="0" smtClean="0"/>
              <a:t>.</a:t>
            </a:r>
            <a:br>
              <a:rPr lang="en-US" dirty="0" smtClean="0"/>
            </a:br>
            <a:r>
              <a:rPr lang="en-US" dirty="0" err="1" smtClean="0"/>
              <a:t>Geliştirici</a:t>
            </a:r>
            <a:r>
              <a:rPr lang="en-US" dirty="0" smtClean="0"/>
              <a:t> </a:t>
            </a:r>
            <a:r>
              <a:rPr lang="en-US" dirty="0" err="1" smtClean="0"/>
              <a:t>bu</a:t>
            </a:r>
            <a:r>
              <a:rPr lang="en-US" dirty="0" smtClean="0"/>
              <a:t> </a:t>
            </a:r>
            <a:r>
              <a:rPr lang="en-US" dirty="0" err="1" smtClean="0"/>
              <a:t>branch'de</a:t>
            </a:r>
            <a:r>
              <a:rPr lang="en-US" dirty="0" smtClean="0"/>
              <a:t> </a:t>
            </a:r>
            <a:r>
              <a:rPr lang="en-US" dirty="0" err="1" smtClean="0"/>
              <a:t>yaptığı</a:t>
            </a:r>
            <a:r>
              <a:rPr lang="en-US" dirty="0" smtClean="0"/>
              <a:t> </a:t>
            </a:r>
            <a:r>
              <a:rPr lang="en-US" dirty="0" err="1" smtClean="0"/>
              <a:t>geliştirmeleri</a:t>
            </a:r>
            <a:r>
              <a:rPr lang="en-US" dirty="0" smtClean="0"/>
              <a:t> </a:t>
            </a:r>
            <a:r>
              <a:rPr lang="en-US" dirty="0" err="1" smtClean="0"/>
              <a:t>bitirdiğinde</a:t>
            </a:r>
            <a:r>
              <a:rPr lang="en-US" dirty="0" smtClean="0"/>
              <a:t> </a:t>
            </a:r>
            <a:r>
              <a:rPr lang="en-US" dirty="0" err="1" smtClean="0"/>
              <a:t>kodları</a:t>
            </a:r>
            <a:r>
              <a:rPr lang="en-US" dirty="0" smtClean="0"/>
              <a:t> </a:t>
            </a:r>
            <a:r>
              <a:rPr lang="en-US" dirty="0" err="1" smtClean="0"/>
              <a:t>tekrar</a:t>
            </a:r>
            <a:r>
              <a:rPr lang="en-US" dirty="0" smtClean="0"/>
              <a:t> trunk(en </a:t>
            </a:r>
            <a:r>
              <a:rPr lang="en-US" dirty="0" err="1" smtClean="0"/>
              <a:t>güncel,unstable</a:t>
            </a:r>
            <a:r>
              <a:rPr lang="en-US" dirty="0" smtClean="0"/>
              <a:t> </a:t>
            </a:r>
            <a:r>
              <a:rPr lang="en-US" dirty="0" err="1" smtClean="0"/>
              <a:t>kodlar</a:t>
            </a:r>
            <a:r>
              <a:rPr lang="en-US" dirty="0" smtClean="0"/>
              <a:t>)'a </a:t>
            </a:r>
            <a:r>
              <a:rPr lang="en-US" dirty="0" err="1" smtClean="0"/>
              <a:t>birleştirir</a:t>
            </a:r>
            <a:r>
              <a:rPr lang="en-US" dirty="0" smtClean="0"/>
              <a:t>(merge).</a:t>
            </a:r>
            <a:br>
              <a:rPr lang="en-US" dirty="0" smtClean="0"/>
            </a:br>
            <a:r>
              <a:rPr lang="en-US" dirty="0" smtClean="0"/>
              <a:t/>
            </a:r>
            <a:br>
              <a:rPr lang="en-US" dirty="0" smtClean="0"/>
            </a:br>
            <a:endParaRPr lang="en-US" dirty="0" smtClean="0"/>
          </a:p>
        </p:txBody>
      </p:sp>
      <p:sp>
        <p:nvSpPr>
          <p:cNvPr id="3" name="Başlık 2"/>
          <p:cNvSpPr>
            <a:spLocks noGrp="1"/>
          </p:cNvSpPr>
          <p:nvPr>
            <p:ph type="title"/>
          </p:nvPr>
        </p:nvSpPr>
        <p:spPr/>
        <p:txBody>
          <a:bodyPr/>
          <a:lstStyle/>
          <a:p>
            <a:pPr marL="646775" lvl="1" indent="-358775"/>
            <a:r>
              <a:rPr lang="tr-TR" dirty="0" smtClean="0"/>
              <a:t>Branch</a:t>
            </a:r>
            <a:endParaRPr lang="tr-TR"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18</a:t>
            </a:fld>
            <a:endParaRPr lang="en-US" dirty="0"/>
          </a:p>
        </p:txBody>
      </p:sp>
    </p:spTree>
    <p:extLst>
      <p:ext uri="{BB962C8B-B14F-4D97-AF65-F5344CB8AC3E}">
        <p14:creationId xmlns:p14="http://schemas.microsoft.com/office/powerpoint/2010/main" val="2558425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a:xfrm>
            <a:off x="395536" y="980728"/>
            <a:ext cx="8388464" cy="1224136"/>
          </a:xfrm>
        </p:spPr>
        <p:txBody>
          <a:bodyPr/>
          <a:lstStyle/>
          <a:p>
            <a:pPr marL="0" indent="0">
              <a:buNone/>
            </a:pPr>
            <a:r>
              <a:rPr lang="tr-TR" dirty="0" smtClean="0"/>
              <a:t>SVN </a:t>
            </a:r>
            <a:r>
              <a:rPr lang="tr-TR" dirty="0" err="1" smtClean="0"/>
              <a:t>repository</a:t>
            </a:r>
            <a:r>
              <a:rPr lang="tr-TR" dirty="0" smtClean="0"/>
              <a:t> üzerinde, yapılan işlemler sonrasında dosya ve klasörlerin mevcut durumları ikonlardaki değişikliklerle ifade edilir.</a:t>
            </a:r>
            <a:endParaRPr lang="en-US" dirty="0"/>
          </a:p>
        </p:txBody>
      </p:sp>
      <p:sp>
        <p:nvSpPr>
          <p:cNvPr id="3" name="Başlık 2"/>
          <p:cNvSpPr>
            <a:spLocks noGrp="1"/>
          </p:cNvSpPr>
          <p:nvPr>
            <p:ph type="title"/>
          </p:nvPr>
        </p:nvSpPr>
        <p:spPr/>
        <p:txBody>
          <a:bodyPr>
            <a:normAutofit/>
          </a:bodyPr>
          <a:lstStyle/>
          <a:p>
            <a:pPr lvl="1"/>
            <a:r>
              <a:rPr lang="tr-TR" dirty="0" smtClean="0"/>
              <a:t>İkonlar</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19</a:t>
            </a:fld>
            <a:endParaRPr lang="en-US" dirty="0"/>
          </a:p>
        </p:txBody>
      </p:sp>
      <p:pic>
        <p:nvPicPr>
          <p:cNvPr id="1026" name="Picture 2" descr="C:\Documents and Settings\erol.toksoz\Desktop\Overlays2.jpg"/>
          <p:cNvPicPr>
            <a:picLocks noChangeAspect="1" noChangeArrowheads="1"/>
          </p:cNvPicPr>
          <p:nvPr/>
        </p:nvPicPr>
        <p:blipFill>
          <a:blip r:embed="rId2"/>
          <a:srcRect/>
          <a:stretch>
            <a:fillRect/>
          </a:stretch>
        </p:blipFill>
        <p:spPr bwMode="auto">
          <a:xfrm>
            <a:off x="1403648" y="2636912"/>
            <a:ext cx="6267450" cy="2990851"/>
          </a:xfrm>
          <a:prstGeom prst="rect">
            <a:avLst/>
          </a:prstGeom>
          <a:noFill/>
        </p:spPr>
      </p:pic>
    </p:spTree>
    <p:extLst>
      <p:ext uri="{BB962C8B-B14F-4D97-AF65-F5344CB8AC3E}">
        <p14:creationId xmlns:p14="http://schemas.microsoft.com/office/powerpoint/2010/main" val="4133050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179388" y="908050"/>
            <a:ext cx="8783637" cy="5688013"/>
          </a:xfrm>
        </p:spPr>
        <p:txBody>
          <a:bodyPr>
            <a:normAutofit/>
          </a:bodyPr>
          <a:lstStyle/>
          <a:p>
            <a:r>
              <a:rPr lang="en-US" dirty="0" smtClean="0"/>
              <a:t>Subversion </a:t>
            </a:r>
            <a:r>
              <a:rPr lang="en-US" dirty="0" err="1" smtClean="0"/>
              <a:t>açık</a:t>
            </a:r>
            <a:r>
              <a:rPr lang="en-US" dirty="0" smtClean="0"/>
              <a:t> </a:t>
            </a:r>
            <a:r>
              <a:rPr lang="en-US" dirty="0" err="1" smtClean="0"/>
              <a:t>kaynak</a:t>
            </a:r>
            <a:r>
              <a:rPr lang="en-US" dirty="0" smtClean="0"/>
              <a:t> </a:t>
            </a:r>
            <a:r>
              <a:rPr lang="en-US" dirty="0" err="1" smtClean="0"/>
              <a:t>kodlu</a:t>
            </a:r>
            <a:r>
              <a:rPr lang="en-US" dirty="0" smtClean="0"/>
              <a:t> </a:t>
            </a:r>
            <a:r>
              <a:rPr lang="en-US" dirty="0" err="1" smtClean="0"/>
              <a:t>bir</a:t>
            </a:r>
            <a:r>
              <a:rPr lang="en-US" dirty="0" smtClean="0"/>
              <a:t> </a:t>
            </a:r>
            <a:r>
              <a:rPr lang="en-US" dirty="0" err="1" smtClean="0"/>
              <a:t>sürüm</a:t>
            </a:r>
            <a:r>
              <a:rPr lang="en-US" dirty="0" smtClean="0"/>
              <a:t> </a:t>
            </a:r>
            <a:r>
              <a:rPr lang="en-US" dirty="0" err="1" smtClean="0"/>
              <a:t>takip</a:t>
            </a:r>
            <a:r>
              <a:rPr lang="en-US" dirty="0" smtClean="0"/>
              <a:t> </a:t>
            </a:r>
            <a:r>
              <a:rPr lang="en-US" dirty="0" err="1" smtClean="0"/>
              <a:t>sistemidir</a:t>
            </a:r>
            <a:r>
              <a:rPr lang="en-US" dirty="0" smtClean="0"/>
              <a:t>. </a:t>
            </a:r>
            <a:r>
              <a:rPr lang="en-US" dirty="0" err="1" smtClean="0"/>
              <a:t>Dosyaları</a:t>
            </a:r>
            <a:r>
              <a:rPr lang="en-US" dirty="0" smtClean="0"/>
              <a:t> </a:t>
            </a:r>
            <a:r>
              <a:rPr lang="en-US" dirty="0" err="1" smtClean="0"/>
              <a:t>merkezi</a:t>
            </a:r>
            <a:r>
              <a:rPr lang="en-US" dirty="0" smtClean="0"/>
              <a:t> </a:t>
            </a:r>
            <a:r>
              <a:rPr lang="en-US" dirty="0" err="1" smtClean="0"/>
              <a:t>bir</a:t>
            </a:r>
            <a:r>
              <a:rPr lang="en-US" dirty="0" smtClean="0"/>
              <a:t> depo</a:t>
            </a:r>
            <a:r>
              <a:rPr lang="en-US" baseline="30000" dirty="0" smtClean="0"/>
              <a:t> </a:t>
            </a:r>
            <a:r>
              <a:rPr lang="en-US" dirty="0" err="1" smtClean="0"/>
              <a:t>da</a:t>
            </a:r>
            <a:r>
              <a:rPr lang="en-US" dirty="0" smtClean="0"/>
              <a:t> </a:t>
            </a:r>
            <a:r>
              <a:rPr lang="en-US" dirty="0" err="1" smtClean="0"/>
              <a:t>tutar</a:t>
            </a:r>
            <a:r>
              <a:rPr lang="en-US" dirty="0" smtClean="0"/>
              <a:t> </a:t>
            </a:r>
            <a:r>
              <a:rPr lang="en-US" dirty="0" err="1" smtClean="0"/>
              <a:t>ve</a:t>
            </a:r>
            <a:r>
              <a:rPr lang="en-US" dirty="0" smtClean="0"/>
              <a:t> </a:t>
            </a:r>
            <a:r>
              <a:rPr lang="en-US" dirty="0" err="1" smtClean="0"/>
              <a:t>dizinler</a:t>
            </a:r>
            <a:r>
              <a:rPr lang="en-US" dirty="0" smtClean="0"/>
              <a:t>/</a:t>
            </a:r>
            <a:r>
              <a:rPr lang="en-US" dirty="0" err="1" smtClean="0"/>
              <a:t>dosyalar</a:t>
            </a:r>
            <a:r>
              <a:rPr lang="en-US" dirty="0" smtClean="0"/>
              <a:t> </a:t>
            </a:r>
            <a:r>
              <a:rPr lang="en-US" dirty="0" err="1" smtClean="0"/>
              <a:t>üzerinde</a:t>
            </a:r>
            <a:r>
              <a:rPr lang="en-US" dirty="0" smtClean="0"/>
              <a:t> </a:t>
            </a:r>
            <a:r>
              <a:rPr lang="en-US" dirty="0" err="1" smtClean="0"/>
              <a:t>sürüm</a:t>
            </a:r>
            <a:r>
              <a:rPr lang="en-US" dirty="0" smtClean="0"/>
              <a:t> </a:t>
            </a:r>
            <a:r>
              <a:rPr lang="en-US" dirty="0" err="1" smtClean="0"/>
              <a:t>denetimi</a:t>
            </a:r>
            <a:r>
              <a:rPr lang="en-US" dirty="0" smtClean="0"/>
              <a:t> </a:t>
            </a:r>
            <a:r>
              <a:rPr lang="en-US" dirty="0" err="1" smtClean="0"/>
              <a:t>sağlar</a:t>
            </a:r>
            <a:r>
              <a:rPr lang="en-US" dirty="0" smtClean="0"/>
              <a:t>. </a:t>
            </a:r>
          </a:p>
          <a:p>
            <a:pPr>
              <a:buNone/>
            </a:pPr>
            <a:endParaRPr lang="en-US" dirty="0" smtClean="0"/>
          </a:p>
          <a:p>
            <a:r>
              <a:rPr lang="en-US" dirty="0" err="1" smtClean="0"/>
              <a:t>Subversion'un</a:t>
            </a:r>
            <a:r>
              <a:rPr lang="en-US" dirty="0" smtClean="0"/>
              <a:t> en </a:t>
            </a:r>
            <a:r>
              <a:rPr lang="en-US" dirty="0" err="1" smtClean="0"/>
              <a:t>temel</a:t>
            </a:r>
            <a:r>
              <a:rPr lang="en-US" dirty="0" smtClean="0"/>
              <a:t> </a:t>
            </a:r>
            <a:r>
              <a:rPr lang="en-US" dirty="0" err="1" smtClean="0"/>
              <a:t>kullanım</a:t>
            </a:r>
            <a:r>
              <a:rPr lang="en-US" dirty="0" smtClean="0"/>
              <a:t> </a:t>
            </a:r>
            <a:r>
              <a:rPr lang="en-US" dirty="0" err="1" smtClean="0"/>
              <a:t>amacı</a:t>
            </a:r>
            <a:r>
              <a:rPr lang="en-US" dirty="0" smtClean="0"/>
              <a:t> </a:t>
            </a:r>
            <a:r>
              <a:rPr lang="en-US" dirty="0" err="1" smtClean="0"/>
              <a:t>sürüm</a:t>
            </a:r>
            <a:r>
              <a:rPr lang="en-US" dirty="0" smtClean="0"/>
              <a:t> </a:t>
            </a:r>
            <a:r>
              <a:rPr lang="en-US" dirty="0" err="1" smtClean="0"/>
              <a:t>takiptir</a:t>
            </a:r>
            <a:r>
              <a:rPr lang="en-US" dirty="0" smtClean="0"/>
              <a:t>. </a:t>
            </a:r>
            <a:r>
              <a:rPr lang="en-US" dirty="0" err="1" smtClean="0"/>
              <a:t>Dosya</a:t>
            </a:r>
            <a:r>
              <a:rPr lang="en-US" dirty="0" smtClean="0"/>
              <a:t> </a:t>
            </a:r>
            <a:r>
              <a:rPr lang="en-US" dirty="0" err="1" smtClean="0"/>
              <a:t>ve</a:t>
            </a:r>
            <a:r>
              <a:rPr lang="en-US" dirty="0" smtClean="0"/>
              <a:t> </a:t>
            </a:r>
            <a:r>
              <a:rPr lang="en-US" dirty="0" err="1" smtClean="0"/>
              <a:t>dizinler</a:t>
            </a:r>
            <a:r>
              <a:rPr lang="en-US" dirty="0" smtClean="0"/>
              <a:t> </a:t>
            </a:r>
            <a:r>
              <a:rPr lang="en-US" dirty="0" err="1" smtClean="0"/>
              <a:t>üzerinde</a:t>
            </a:r>
            <a:r>
              <a:rPr lang="en-US" dirty="0" smtClean="0"/>
              <a:t> </a:t>
            </a:r>
            <a:r>
              <a:rPr lang="en-US" dirty="0" err="1" smtClean="0"/>
              <a:t>yapılan</a:t>
            </a:r>
            <a:r>
              <a:rPr lang="en-US" dirty="0" smtClean="0"/>
              <a:t> her </a:t>
            </a:r>
            <a:r>
              <a:rPr lang="en-US" dirty="0" err="1" smtClean="0"/>
              <a:t>değişikliği</a:t>
            </a:r>
            <a:r>
              <a:rPr lang="en-US" dirty="0" smtClean="0"/>
              <a:t> </a:t>
            </a:r>
            <a:r>
              <a:rPr lang="en-US" dirty="0" err="1" smtClean="0"/>
              <a:t>hatırlaması</a:t>
            </a:r>
            <a:r>
              <a:rPr lang="en-US" dirty="0" smtClean="0"/>
              <a:t> en </a:t>
            </a:r>
            <a:r>
              <a:rPr lang="en-US" dirty="0" err="1" smtClean="0"/>
              <a:t>büyük</a:t>
            </a:r>
            <a:r>
              <a:rPr lang="en-US" dirty="0" smtClean="0"/>
              <a:t> </a:t>
            </a:r>
            <a:r>
              <a:rPr lang="en-US" dirty="0" err="1" smtClean="0"/>
              <a:t>avantajıdır</a:t>
            </a:r>
            <a:r>
              <a:rPr lang="en-US" dirty="0" smtClean="0"/>
              <a:t>. </a:t>
            </a:r>
            <a:r>
              <a:rPr lang="en-US" dirty="0" err="1" smtClean="0"/>
              <a:t>Böylece</a:t>
            </a:r>
            <a:r>
              <a:rPr lang="en-US" dirty="0" smtClean="0"/>
              <a:t> </a:t>
            </a:r>
            <a:r>
              <a:rPr lang="en-US" dirty="0" err="1" smtClean="0"/>
              <a:t>geliştirmekte</a:t>
            </a:r>
            <a:r>
              <a:rPr lang="en-US" dirty="0" smtClean="0"/>
              <a:t> </a:t>
            </a:r>
            <a:r>
              <a:rPr lang="en-US" dirty="0" err="1" smtClean="0"/>
              <a:t>olduğunuz</a:t>
            </a:r>
            <a:r>
              <a:rPr lang="en-US" dirty="0" smtClean="0"/>
              <a:t> </a:t>
            </a:r>
            <a:r>
              <a:rPr lang="en-US" dirty="0" err="1" smtClean="0"/>
              <a:t>bir</a:t>
            </a:r>
            <a:r>
              <a:rPr lang="en-US" dirty="0" smtClean="0"/>
              <a:t> </a:t>
            </a:r>
            <a:r>
              <a:rPr lang="en-US" dirty="0" err="1" smtClean="0"/>
              <a:t>yazılım</a:t>
            </a:r>
            <a:r>
              <a:rPr lang="en-US" dirty="0" smtClean="0"/>
              <a:t> </a:t>
            </a:r>
            <a:r>
              <a:rPr lang="en-US" dirty="0" err="1" smtClean="0"/>
              <a:t>ya</a:t>
            </a:r>
            <a:r>
              <a:rPr lang="en-US" dirty="0" smtClean="0"/>
              <a:t> </a:t>
            </a:r>
            <a:r>
              <a:rPr lang="en-US" dirty="0" err="1" smtClean="0"/>
              <a:t>da</a:t>
            </a:r>
            <a:r>
              <a:rPr lang="en-US" dirty="0" smtClean="0"/>
              <a:t> </a:t>
            </a:r>
            <a:r>
              <a:rPr lang="en-US" dirty="0" err="1" smtClean="0"/>
              <a:t>belgenin</a:t>
            </a:r>
            <a:r>
              <a:rPr lang="en-US" dirty="0" smtClean="0"/>
              <a:t> </a:t>
            </a:r>
            <a:r>
              <a:rPr lang="en-US" dirty="0" err="1" smtClean="0"/>
              <a:t>eski</a:t>
            </a:r>
            <a:r>
              <a:rPr lang="en-US" dirty="0" smtClean="0"/>
              <a:t> </a:t>
            </a:r>
            <a:r>
              <a:rPr lang="en-US" dirty="0" err="1" smtClean="0"/>
              <a:t>sürümlerine</a:t>
            </a:r>
            <a:r>
              <a:rPr lang="en-US" dirty="0" smtClean="0"/>
              <a:t> </a:t>
            </a:r>
            <a:r>
              <a:rPr lang="en-US" dirty="0" err="1" smtClean="0"/>
              <a:t>rahatlıkla</a:t>
            </a:r>
            <a:r>
              <a:rPr lang="en-US" dirty="0" smtClean="0"/>
              <a:t> </a:t>
            </a:r>
            <a:r>
              <a:rPr lang="en-US" dirty="0" err="1" smtClean="0"/>
              <a:t>ulaşabilir</a:t>
            </a:r>
            <a:r>
              <a:rPr lang="en-US" dirty="0" smtClean="0"/>
              <a:t>, </a:t>
            </a:r>
            <a:r>
              <a:rPr lang="en-US" dirty="0" err="1" smtClean="0"/>
              <a:t>aradaki</a:t>
            </a:r>
            <a:r>
              <a:rPr lang="en-US" dirty="0" smtClean="0"/>
              <a:t> </a:t>
            </a:r>
            <a:r>
              <a:rPr lang="en-US" dirty="0" err="1" smtClean="0"/>
              <a:t>farkları</a:t>
            </a:r>
            <a:r>
              <a:rPr lang="en-US" dirty="0" smtClean="0"/>
              <a:t> </a:t>
            </a:r>
            <a:r>
              <a:rPr lang="en-US" dirty="0" err="1" smtClean="0"/>
              <a:t>bulabilirsiniz</a:t>
            </a:r>
            <a:r>
              <a:rPr lang="en-US" dirty="0" smtClean="0"/>
              <a:t>. Bu </a:t>
            </a:r>
            <a:r>
              <a:rPr lang="en-US" dirty="0" err="1" smtClean="0"/>
              <a:t>ise</a:t>
            </a:r>
            <a:r>
              <a:rPr lang="en-US" dirty="0" smtClean="0"/>
              <a:t> </a:t>
            </a:r>
            <a:r>
              <a:rPr lang="en-US" dirty="0" err="1" smtClean="0"/>
              <a:t>yapılan</a:t>
            </a:r>
            <a:r>
              <a:rPr lang="en-US" dirty="0" smtClean="0"/>
              <a:t> </a:t>
            </a:r>
            <a:r>
              <a:rPr lang="en-US" dirty="0" err="1" smtClean="0"/>
              <a:t>işlerin</a:t>
            </a:r>
            <a:r>
              <a:rPr lang="en-US" dirty="0" smtClean="0"/>
              <a:t> </a:t>
            </a:r>
            <a:r>
              <a:rPr lang="en-US" dirty="0" err="1" smtClean="0"/>
              <a:t>takip</a:t>
            </a:r>
            <a:r>
              <a:rPr lang="en-US" dirty="0" smtClean="0"/>
              <a:t> </a:t>
            </a:r>
            <a:r>
              <a:rPr lang="en-US" dirty="0" err="1" smtClean="0"/>
              <a:t>edilebilmesi</a:t>
            </a:r>
            <a:r>
              <a:rPr lang="en-US" dirty="0" smtClean="0"/>
              <a:t>, </a:t>
            </a:r>
            <a:r>
              <a:rPr lang="en-US" dirty="0" err="1" smtClean="0"/>
              <a:t>geliştirilen</a:t>
            </a:r>
            <a:r>
              <a:rPr lang="en-US" dirty="0" smtClean="0"/>
              <a:t> </a:t>
            </a:r>
            <a:r>
              <a:rPr lang="en-US" dirty="0" err="1" smtClean="0"/>
              <a:t>yazılımın</a:t>
            </a:r>
            <a:r>
              <a:rPr lang="en-US" dirty="0" smtClean="0"/>
              <a:t> </a:t>
            </a:r>
            <a:r>
              <a:rPr lang="en-US" dirty="0" err="1" smtClean="0"/>
              <a:t>hangi</a:t>
            </a:r>
            <a:r>
              <a:rPr lang="en-US" dirty="0" smtClean="0"/>
              <a:t> </a:t>
            </a:r>
            <a:r>
              <a:rPr lang="en-US" dirty="0" err="1" smtClean="0"/>
              <a:t>aşamadan</a:t>
            </a:r>
            <a:r>
              <a:rPr lang="en-US" dirty="0" smtClean="0"/>
              <a:t> </a:t>
            </a:r>
            <a:r>
              <a:rPr lang="en-US" dirty="0" err="1" smtClean="0"/>
              <a:t>hangi</a:t>
            </a:r>
            <a:r>
              <a:rPr lang="en-US" dirty="0" smtClean="0"/>
              <a:t> </a:t>
            </a:r>
            <a:r>
              <a:rPr lang="en-US" dirty="0" err="1" smtClean="0"/>
              <a:t>aşamaya</a:t>
            </a:r>
            <a:r>
              <a:rPr lang="en-US" dirty="0" smtClean="0"/>
              <a:t> </a:t>
            </a:r>
            <a:r>
              <a:rPr lang="en-US" dirty="0" err="1" smtClean="0"/>
              <a:t>geldiğinin</a:t>
            </a:r>
            <a:r>
              <a:rPr lang="en-US" dirty="0" smtClean="0"/>
              <a:t> </a:t>
            </a:r>
            <a:r>
              <a:rPr lang="en-US" dirty="0" err="1" smtClean="0"/>
              <a:t>gözlemlenebilmesi</a:t>
            </a:r>
            <a:r>
              <a:rPr lang="en-US" dirty="0" smtClean="0"/>
              <a:t> </a:t>
            </a:r>
            <a:r>
              <a:rPr lang="en-US" dirty="0" err="1" smtClean="0"/>
              <a:t>ve</a:t>
            </a:r>
            <a:r>
              <a:rPr lang="en-US" dirty="0" smtClean="0"/>
              <a:t> </a:t>
            </a:r>
            <a:r>
              <a:rPr lang="en-US" dirty="0" err="1" smtClean="0"/>
              <a:t>zaman</a:t>
            </a:r>
            <a:r>
              <a:rPr lang="en-US" dirty="0" smtClean="0"/>
              <a:t> </a:t>
            </a:r>
            <a:r>
              <a:rPr lang="en-US" dirty="0" err="1" smtClean="0"/>
              <a:t>yönetimi</a:t>
            </a:r>
            <a:r>
              <a:rPr lang="en-US" dirty="0" smtClean="0"/>
              <a:t> </a:t>
            </a:r>
            <a:r>
              <a:rPr lang="en-US" dirty="0" err="1" smtClean="0"/>
              <a:t>açısından</a:t>
            </a:r>
            <a:r>
              <a:rPr lang="en-US" dirty="0" smtClean="0"/>
              <a:t> </a:t>
            </a:r>
            <a:r>
              <a:rPr lang="en-US" dirty="0" err="1" smtClean="0"/>
              <a:t>büyük</a:t>
            </a:r>
            <a:r>
              <a:rPr lang="en-US" dirty="0" smtClean="0"/>
              <a:t> </a:t>
            </a:r>
            <a:r>
              <a:rPr lang="en-US" dirty="0" err="1" smtClean="0"/>
              <a:t>avantajlar</a:t>
            </a:r>
            <a:r>
              <a:rPr lang="en-US" dirty="0" smtClean="0"/>
              <a:t> </a:t>
            </a:r>
            <a:r>
              <a:rPr lang="en-US" dirty="0" err="1" smtClean="0"/>
              <a:t>sağlamaktadır</a:t>
            </a:r>
            <a:r>
              <a:rPr lang="en-US" dirty="0" smtClean="0"/>
              <a:t>. Bu </a:t>
            </a:r>
            <a:r>
              <a:rPr lang="en-US" dirty="0" err="1" smtClean="0"/>
              <a:t>özelliklerinden</a:t>
            </a:r>
            <a:r>
              <a:rPr lang="en-US" dirty="0" smtClean="0"/>
              <a:t> </a:t>
            </a:r>
            <a:r>
              <a:rPr lang="en-US" dirty="0" err="1" smtClean="0"/>
              <a:t>dolayı</a:t>
            </a:r>
            <a:r>
              <a:rPr lang="en-US" dirty="0" smtClean="0"/>
              <a:t> </a:t>
            </a:r>
            <a:r>
              <a:rPr lang="en-US" dirty="0" err="1" smtClean="0"/>
              <a:t>bir</a:t>
            </a:r>
            <a:r>
              <a:rPr lang="en-US" dirty="0" smtClean="0"/>
              <a:t> </a:t>
            </a:r>
            <a:r>
              <a:rPr lang="en-US" dirty="0" err="1" smtClean="0"/>
              <a:t>çeşit</a:t>
            </a:r>
            <a:r>
              <a:rPr lang="en-US" dirty="0" smtClean="0"/>
              <a:t> '</a:t>
            </a:r>
            <a:r>
              <a:rPr lang="en-US" dirty="0" err="1" smtClean="0"/>
              <a:t>zaman</a:t>
            </a:r>
            <a:r>
              <a:rPr lang="en-US" dirty="0" smtClean="0"/>
              <a:t> </a:t>
            </a:r>
            <a:r>
              <a:rPr lang="en-US" dirty="0" err="1" smtClean="0"/>
              <a:t>makinası</a:t>
            </a:r>
            <a:r>
              <a:rPr lang="en-US" dirty="0" smtClean="0"/>
              <a:t>' </a:t>
            </a:r>
            <a:r>
              <a:rPr lang="en-US" dirty="0" err="1" smtClean="0"/>
              <a:t>olarak</a:t>
            </a:r>
            <a:r>
              <a:rPr lang="en-US" dirty="0" smtClean="0"/>
              <a:t> </a:t>
            </a:r>
            <a:r>
              <a:rPr lang="en-US" dirty="0" err="1" smtClean="0"/>
              <a:t>da</a:t>
            </a:r>
            <a:r>
              <a:rPr lang="en-US" dirty="0" smtClean="0"/>
              <a:t> </a:t>
            </a:r>
            <a:r>
              <a:rPr lang="en-US" dirty="0" err="1" smtClean="0"/>
              <a:t>görülmektedir</a:t>
            </a:r>
            <a:r>
              <a:rPr lang="en-US" dirty="0" smtClean="0"/>
              <a:t>. </a:t>
            </a:r>
          </a:p>
          <a:p>
            <a:pPr marL="358775" indent="-358775">
              <a:buNone/>
            </a:pPr>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2</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en-US" dirty="0" smtClean="0">
                <a:latin typeface="Futura Bk BT"/>
              </a:rPr>
              <a:t>Subversion</a:t>
            </a:r>
            <a:endParaRPr lang="tr-TR" dirty="0" smtClean="0">
              <a:latin typeface="Futura Bk BT"/>
            </a:endParaRP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1"/>
          <p:cNvSpPr>
            <a:spLocks noGrp="1"/>
          </p:cNvSpPr>
          <p:nvPr>
            <p:ph type="sldNum" sz="quarter" idx="1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A2F381-C92A-4C1B-A9CD-E7F5B8A94033}" type="slidenum">
              <a:rPr lang="en-US">
                <a:solidFill>
                  <a:srgbClr val="898989"/>
                </a:solidFill>
                <a:latin typeface="Futura Bk BT"/>
              </a:rPr>
              <a:pPr fontAlgn="base">
                <a:spcBef>
                  <a:spcPct val="0"/>
                </a:spcBef>
                <a:spcAft>
                  <a:spcPct val="0"/>
                </a:spcAft>
              </a:pPr>
              <a:t>20</a:t>
            </a:fld>
            <a:endParaRPr lang="en-US">
              <a:solidFill>
                <a:srgbClr val="898989"/>
              </a:solidFill>
              <a:latin typeface="Futura Bk BT"/>
            </a:endParaRPr>
          </a:p>
        </p:txBody>
      </p:sp>
      <p:sp>
        <p:nvSpPr>
          <p:cNvPr id="36866" name="Title 2"/>
          <p:cNvSpPr>
            <a:spLocks noGrp="1"/>
          </p:cNvSpPr>
          <p:nvPr>
            <p:ph type="title"/>
          </p:nvPr>
        </p:nvSpPr>
        <p:spPr>
          <a:xfrm>
            <a:off x="0" y="0"/>
            <a:ext cx="5508625" cy="706438"/>
          </a:xfrm>
        </p:spPr>
        <p:txBody>
          <a:bodyPr/>
          <a:lstStyle/>
          <a:p>
            <a:endParaRPr lang="tr-TR" dirty="0" smtClean="0">
              <a:latin typeface="Futura Bk BT"/>
            </a:endParaRPr>
          </a:p>
        </p:txBody>
      </p:sp>
      <p:sp>
        <p:nvSpPr>
          <p:cNvPr id="4" name="Text Placeholder 3"/>
          <p:cNvSpPr>
            <a:spLocks noGrp="1"/>
          </p:cNvSpPr>
          <p:nvPr>
            <p:ph type="body" sz="quarter" idx="13"/>
          </p:nvPr>
        </p:nvSpPr>
        <p:spPr>
          <a:xfrm>
            <a:off x="5508625" y="0"/>
            <a:ext cx="2663825" cy="704850"/>
          </a:xfrm>
        </p:spPr>
        <p:txBody>
          <a:bodyPr rtlCol="0"/>
          <a:lstStyle/>
          <a:p>
            <a:pPr fontAlgn="auto">
              <a:spcAft>
                <a:spcPts val="0"/>
              </a:spcAft>
              <a:defRPr/>
            </a:pPr>
            <a:endParaRPr lang="tr-TR" dirty="0"/>
          </a:p>
        </p:txBody>
      </p:sp>
      <p:pic>
        <p:nvPicPr>
          <p:cNvPr id="36868" name="Picture 8" descr="Bilgem-Logo.png"/>
          <p:cNvPicPr>
            <a:picLocks noChangeAspect="1"/>
          </p:cNvPicPr>
          <p:nvPr/>
        </p:nvPicPr>
        <p:blipFill>
          <a:blip r:embed="rId2"/>
          <a:srcRect/>
          <a:stretch>
            <a:fillRect/>
          </a:stretch>
        </p:blipFill>
        <p:spPr bwMode="auto">
          <a:xfrm>
            <a:off x="3924300" y="1341438"/>
            <a:ext cx="1535113" cy="1412875"/>
          </a:xfrm>
          <a:prstGeom prst="rect">
            <a:avLst/>
          </a:prstGeom>
          <a:noFill/>
          <a:ln w="9525">
            <a:noFill/>
            <a:miter lim="800000"/>
            <a:headEnd/>
            <a:tailEnd/>
          </a:ln>
        </p:spPr>
      </p:pic>
      <p:graphicFrame>
        <p:nvGraphicFramePr>
          <p:cNvPr id="11" name="Table 10"/>
          <p:cNvGraphicFramePr>
            <a:graphicFrameLocks noGrp="1"/>
          </p:cNvGraphicFramePr>
          <p:nvPr/>
        </p:nvGraphicFramePr>
        <p:xfrm>
          <a:off x="1258888" y="3213100"/>
          <a:ext cx="6480720" cy="1072912"/>
        </p:xfrm>
        <a:graphic>
          <a:graphicData uri="http://schemas.openxmlformats.org/drawingml/2006/table">
            <a:tbl>
              <a:tblPr/>
              <a:tblGrid>
                <a:gridCol w="6480720"/>
              </a:tblGrid>
              <a:tr h="10729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smtClean="0">
                          <a:ln>
                            <a:noFill/>
                          </a:ln>
                          <a:solidFill>
                            <a:schemeClr val="bg1"/>
                          </a:solidFill>
                          <a:effectLst>
                            <a:outerShdw blurRad="38100" dist="38100" dir="2700000" algn="tl">
                              <a:srgbClr val="000000">
                                <a:alpha val="43137"/>
                              </a:srgbClr>
                            </a:outerShdw>
                          </a:effectLst>
                          <a:latin typeface="Futura Bk BT Book"/>
                          <a:ea typeface="Futura Bk BT Book"/>
                          <a:cs typeface="Futura Bk BT Book"/>
                        </a:rPr>
                        <a:t>TEŞEKKÜRLER</a:t>
                      </a:r>
                    </a:p>
                  </a:txBody>
                  <a:tcPr anchor="ctr" horzOverflow="overflow">
                    <a:lnL w="9525" cap="flat" cmpd="sng" algn="ctr">
                      <a:solidFill>
                        <a:srgbClr val="BE4B48"/>
                      </a:solidFill>
                      <a:prstDash val="solid"/>
                      <a:round/>
                      <a:headEnd type="none" w="med" len="med"/>
                      <a:tailEnd type="none" w="med" len="med"/>
                    </a:lnL>
                    <a:lnR w="9525" cap="flat" cmpd="sng" algn="ctr">
                      <a:solidFill>
                        <a:srgbClr val="BE4B48"/>
                      </a:solidFill>
                      <a:prstDash val="solid"/>
                      <a:round/>
                      <a:headEnd type="none" w="med" len="med"/>
                      <a:tailEnd type="none" w="med" len="med"/>
                    </a:lnR>
                    <a:lnT w="9525" cap="flat" cmpd="sng" algn="ctr">
                      <a:solidFill>
                        <a:srgbClr val="BE4B48"/>
                      </a:solidFill>
                      <a:prstDash val="solid"/>
                      <a:round/>
                      <a:headEnd type="none" w="med" len="med"/>
                      <a:tailEnd type="none" w="med" len="med"/>
                    </a:lnT>
                    <a:lnB w="9525" cap="flat" cmpd="sng" algn="ctr">
                      <a:solidFill>
                        <a:srgbClr val="BE4B48"/>
                      </a:solidFill>
                      <a:prstDash val="solid"/>
                      <a:round/>
                      <a:headEnd type="none" w="med" len="med"/>
                      <a:tailEnd type="none" w="med" len="med"/>
                    </a:lnB>
                    <a:lnTlToBr>
                      <a:noFill/>
                    </a:lnTlToBr>
                    <a:lnBlToTr>
                      <a:noFill/>
                    </a:lnBlToTr>
                    <a:solidFill>
                      <a:schemeClr val="accent2"/>
                    </a:solidFill>
                  </a:tcPr>
                </a:tc>
              </a:tr>
            </a:tbl>
          </a:graphicData>
        </a:graphic>
      </p:graphicFrame>
      <p:pic>
        <p:nvPicPr>
          <p:cNvPr id="36875" name="Picture 6"/>
          <p:cNvPicPr>
            <a:picLocks noChangeAspect="1" noChangeArrowheads="1"/>
          </p:cNvPicPr>
          <p:nvPr/>
        </p:nvPicPr>
        <p:blipFill>
          <a:blip r:embed="rId3"/>
          <a:srcRect/>
          <a:stretch>
            <a:fillRect/>
          </a:stretch>
        </p:blipFill>
        <p:spPr bwMode="auto">
          <a:xfrm>
            <a:off x="4356100" y="4838700"/>
            <a:ext cx="719138" cy="801688"/>
          </a:xfrm>
          <a:prstGeom prst="rect">
            <a:avLst/>
          </a:prstGeom>
          <a:noFill/>
          <a:ln w="9525">
            <a:noFill/>
            <a:miter lim="800000"/>
            <a:headEnd/>
            <a:tailEnd/>
          </a:ln>
        </p:spPr>
      </p:pic>
      <p:pic>
        <p:nvPicPr>
          <p:cNvPr id="36876" name="Picture 7"/>
          <p:cNvPicPr>
            <a:picLocks noChangeAspect="1" noChangeArrowheads="1"/>
          </p:cNvPicPr>
          <p:nvPr/>
        </p:nvPicPr>
        <p:blipFill>
          <a:blip r:embed="rId4"/>
          <a:srcRect/>
          <a:stretch>
            <a:fillRect/>
          </a:stretch>
        </p:blipFill>
        <p:spPr bwMode="auto">
          <a:xfrm>
            <a:off x="6875463" y="4868863"/>
            <a:ext cx="595312" cy="809625"/>
          </a:xfrm>
          <a:prstGeom prst="rect">
            <a:avLst/>
          </a:prstGeom>
          <a:noFill/>
          <a:ln w="9525">
            <a:noFill/>
            <a:miter lim="800000"/>
            <a:headEnd/>
            <a:tailEnd/>
          </a:ln>
        </p:spPr>
      </p:pic>
      <p:pic>
        <p:nvPicPr>
          <p:cNvPr id="36877" name="Picture 8"/>
          <p:cNvPicPr>
            <a:picLocks noChangeAspect="1" noChangeArrowheads="1"/>
          </p:cNvPicPr>
          <p:nvPr/>
        </p:nvPicPr>
        <p:blipFill>
          <a:blip r:embed="rId5"/>
          <a:srcRect/>
          <a:stretch>
            <a:fillRect/>
          </a:stretch>
        </p:blipFill>
        <p:spPr bwMode="auto">
          <a:xfrm>
            <a:off x="1622425" y="4868863"/>
            <a:ext cx="1360488"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sz="quarter" idx="13"/>
          </p:nvPr>
        </p:nvSpPr>
        <p:spPr>
          <a:xfrm>
            <a:off x="360363" y="908720"/>
            <a:ext cx="8783637" cy="5688013"/>
          </a:xfrm>
        </p:spPr>
        <p:txBody>
          <a:bodyPr>
            <a:normAutofit/>
          </a:bodyPr>
          <a:lstStyle/>
          <a:p>
            <a:pPr marL="358775" indent="-358775"/>
            <a:r>
              <a:rPr lang="tr-TR" dirty="0" smtClean="0"/>
              <a:t>Repo Browser Nedir, Nasıl Kullanılmalıdır?</a:t>
            </a:r>
          </a:p>
          <a:p>
            <a:pPr marL="358775" indent="-358775"/>
            <a:r>
              <a:rPr lang="tr-TR" dirty="0" err="1" smtClean="0">
                <a:latin typeface="Futura Bk BT"/>
              </a:rPr>
              <a:t>SVN’deki</a:t>
            </a:r>
            <a:r>
              <a:rPr lang="tr-TR" dirty="0" smtClean="0">
                <a:latin typeface="Futura Bk BT"/>
              </a:rPr>
              <a:t> Temel Komutlar</a:t>
            </a:r>
          </a:p>
          <a:p>
            <a:pPr marL="646775" lvl="1" indent="-358775"/>
            <a:r>
              <a:rPr lang="tr-TR" dirty="0" smtClean="0">
                <a:latin typeface="Futura Bk BT"/>
              </a:rPr>
              <a:t>SVN </a:t>
            </a:r>
            <a:r>
              <a:rPr lang="tr-TR" dirty="0" err="1" smtClean="0">
                <a:latin typeface="Futura Bk BT"/>
              </a:rPr>
              <a:t>Checkout</a:t>
            </a:r>
            <a:endParaRPr lang="tr-TR" dirty="0" smtClean="0">
              <a:latin typeface="Futura Bk BT"/>
            </a:endParaRPr>
          </a:p>
          <a:p>
            <a:pPr marL="646775" lvl="1" indent="-358775"/>
            <a:r>
              <a:rPr lang="tr-TR" dirty="0" smtClean="0">
                <a:latin typeface="Futura Bk BT"/>
              </a:rPr>
              <a:t>Update</a:t>
            </a:r>
          </a:p>
          <a:p>
            <a:pPr marL="646775" lvl="1" indent="-358775"/>
            <a:r>
              <a:rPr lang="tr-TR" dirty="0" err="1" smtClean="0">
                <a:latin typeface="Futura Bk BT"/>
              </a:rPr>
              <a:t>Import</a:t>
            </a:r>
            <a:r>
              <a:rPr lang="tr-TR" dirty="0" smtClean="0">
                <a:latin typeface="Futura Bk BT"/>
              </a:rPr>
              <a:t>, </a:t>
            </a:r>
            <a:r>
              <a:rPr lang="tr-TR" dirty="0" err="1" smtClean="0">
                <a:latin typeface="Futura Bk BT"/>
              </a:rPr>
              <a:t>Export</a:t>
            </a:r>
            <a:endParaRPr lang="tr-TR" dirty="0" smtClean="0">
              <a:latin typeface="Futura Bk BT"/>
            </a:endParaRPr>
          </a:p>
          <a:p>
            <a:pPr marL="646775" lvl="1" indent="-358775"/>
            <a:r>
              <a:rPr lang="tr-TR" dirty="0" err="1" smtClean="0">
                <a:latin typeface="Futura Bk BT"/>
              </a:rPr>
              <a:t>Add</a:t>
            </a:r>
            <a:r>
              <a:rPr lang="tr-TR" dirty="0" smtClean="0">
                <a:latin typeface="Futura Bk BT"/>
              </a:rPr>
              <a:t>, </a:t>
            </a:r>
            <a:r>
              <a:rPr lang="tr-TR" dirty="0" err="1" smtClean="0">
                <a:latin typeface="Futura Bk BT"/>
              </a:rPr>
              <a:t>Commit</a:t>
            </a:r>
            <a:endParaRPr lang="tr-TR" dirty="0" smtClean="0">
              <a:latin typeface="Futura Bk BT"/>
            </a:endParaRPr>
          </a:p>
          <a:p>
            <a:pPr marL="646775" lvl="1" indent="-358775"/>
            <a:r>
              <a:rPr lang="tr-TR" dirty="0" smtClean="0">
                <a:latin typeface="Futura Bk BT"/>
              </a:rPr>
              <a:t>Update </a:t>
            </a:r>
            <a:r>
              <a:rPr lang="tr-TR" dirty="0" err="1" smtClean="0">
                <a:latin typeface="Futura Bk BT"/>
              </a:rPr>
              <a:t>to</a:t>
            </a:r>
            <a:r>
              <a:rPr lang="tr-TR" dirty="0" smtClean="0">
                <a:latin typeface="Futura Bk BT"/>
              </a:rPr>
              <a:t> </a:t>
            </a:r>
            <a:r>
              <a:rPr lang="tr-TR" dirty="0" err="1" smtClean="0">
                <a:latin typeface="Futura Bk BT"/>
              </a:rPr>
              <a:t>Revision</a:t>
            </a:r>
            <a:r>
              <a:rPr lang="tr-TR" dirty="0" smtClean="0">
                <a:latin typeface="Futura Bk BT"/>
              </a:rPr>
              <a:t>, </a:t>
            </a:r>
            <a:r>
              <a:rPr lang="tr-TR" dirty="0" err="1" smtClean="0">
                <a:latin typeface="Futura Bk BT"/>
              </a:rPr>
              <a:t>Check</a:t>
            </a:r>
            <a:r>
              <a:rPr lang="tr-TR" dirty="0" smtClean="0">
                <a:latin typeface="Futura Bk BT"/>
              </a:rPr>
              <a:t> </a:t>
            </a:r>
            <a:r>
              <a:rPr lang="tr-TR" dirty="0" err="1" smtClean="0">
                <a:latin typeface="Futura Bk BT"/>
              </a:rPr>
              <a:t>for</a:t>
            </a:r>
            <a:r>
              <a:rPr lang="tr-TR" dirty="0" smtClean="0">
                <a:latin typeface="Futura Bk BT"/>
              </a:rPr>
              <a:t> </a:t>
            </a:r>
            <a:r>
              <a:rPr lang="tr-TR" dirty="0" err="1" smtClean="0">
                <a:latin typeface="Futura Bk BT"/>
              </a:rPr>
              <a:t>Modifications</a:t>
            </a:r>
            <a:endParaRPr lang="tr-TR" dirty="0" smtClean="0">
              <a:latin typeface="Futura Bk BT"/>
            </a:endParaRPr>
          </a:p>
          <a:p>
            <a:pPr marL="646775" lvl="1" indent="-358775"/>
            <a:r>
              <a:rPr lang="tr-TR" dirty="0" err="1" smtClean="0">
                <a:latin typeface="Futura Bk BT"/>
              </a:rPr>
              <a:t>Ignore</a:t>
            </a:r>
            <a:r>
              <a:rPr lang="tr-TR" dirty="0" smtClean="0">
                <a:latin typeface="Futura Bk BT"/>
              </a:rPr>
              <a:t>, </a:t>
            </a:r>
            <a:r>
              <a:rPr lang="tr-TR" dirty="0" err="1" smtClean="0">
                <a:latin typeface="Futura Bk BT"/>
              </a:rPr>
              <a:t>Revert</a:t>
            </a:r>
            <a:r>
              <a:rPr lang="tr-TR" dirty="0" smtClean="0">
                <a:latin typeface="Futura Bk BT"/>
              </a:rPr>
              <a:t>, </a:t>
            </a:r>
            <a:r>
              <a:rPr lang="tr-TR" dirty="0" err="1" smtClean="0">
                <a:latin typeface="Futura Bk BT"/>
              </a:rPr>
              <a:t>Delete</a:t>
            </a:r>
            <a:endParaRPr lang="tr-TR" dirty="0" smtClean="0">
              <a:latin typeface="Futura Bk BT"/>
            </a:endParaRPr>
          </a:p>
          <a:p>
            <a:pPr marL="646775" lvl="1" indent="-358775"/>
            <a:r>
              <a:rPr lang="tr-TR" dirty="0" err="1" smtClean="0">
                <a:latin typeface="Futura Bk BT"/>
              </a:rPr>
              <a:t>Merge</a:t>
            </a:r>
            <a:endParaRPr lang="tr-TR" dirty="0" smtClean="0">
              <a:latin typeface="Futura Bk BT"/>
            </a:endParaRPr>
          </a:p>
          <a:p>
            <a:pPr marL="646775" lvl="1" indent="-358775"/>
            <a:r>
              <a:rPr lang="tr-TR" dirty="0" err="1" smtClean="0">
                <a:latin typeface="Futura Bk BT"/>
              </a:rPr>
              <a:t>Lock</a:t>
            </a:r>
            <a:endParaRPr lang="tr-TR" dirty="0" smtClean="0">
              <a:latin typeface="Futura Bk BT"/>
            </a:endParaRPr>
          </a:p>
          <a:p>
            <a:pPr marL="646775" lvl="1" indent="-358775"/>
            <a:r>
              <a:rPr lang="tr-TR" dirty="0" err="1" smtClean="0">
                <a:latin typeface="Futura Bk BT"/>
              </a:rPr>
              <a:t>Cleanup</a:t>
            </a:r>
            <a:r>
              <a:rPr lang="tr-TR" dirty="0" smtClean="0">
                <a:latin typeface="Futura Bk BT"/>
              </a:rPr>
              <a:t>, </a:t>
            </a:r>
            <a:r>
              <a:rPr lang="tr-TR" dirty="0" err="1" smtClean="0">
                <a:latin typeface="Futura Bk BT"/>
              </a:rPr>
              <a:t>Resolve</a:t>
            </a:r>
            <a:endParaRPr lang="tr-TR" dirty="0" smtClean="0">
              <a:latin typeface="Futura Bk BT"/>
            </a:endParaRPr>
          </a:p>
          <a:p>
            <a:pPr marL="646775" lvl="1" indent="-358775"/>
            <a:r>
              <a:rPr lang="tr-TR" dirty="0" err="1" smtClean="0">
                <a:latin typeface="Futura Bk BT"/>
              </a:rPr>
              <a:t>Tag</a:t>
            </a:r>
            <a:endParaRPr lang="tr-TR" dirty="0" smtClean="0">
              <a:latin typeface="Futura Bk BT"/>
            </a:endParaRPr>
          </a:p>
          <a:p>
            <a:pPr marL="646775" lvl="1" indent="-358775"/>
            <a:r>
              <a:rPr lang="tr-TR" dirty="0" err="1" smtClean="0">
                <a:latin typeface="Futura Bk BT"/>
              </a:rPr>
              <a:t>Branch</a:t>
            </a:r>
            <a:endParaRPr lang="tr-TR" dirty="0" smtClean="0">
              <a:latin typeface="Futura Bk BT"/>
            </a:endParaRPr>
          </a:p>
          <a:p>
            <a:pPr marL="646775" lvl="1" indent="-358775"/>
            <a:r>
              <a:rPr lang="tr-TR" dirty="0" smtClean="0">
                <a:latin typeface="Futura Bk BT"/>
              </a:rPr>
              <a:t>SVN İkonları</a:t>
            </a:r>
          </a:p>
          <a:p>
            <a:pPr marL="646775" lvl="1" indent="-358775"/>
            <a:endParaRPr lang="tr-TR" dirty="0" smtClean="0">
              <a:latin typeface="Futura Bk BT"/>
            </a:endParaRPr>
          </a:p>
          <a:p>
            <a:pPr marL="358775" indent="-358775"/>
            <a:endParaRPr lang="tr-TR" dirty="0" smtClean="0">
              <a:latin typeface="Futura Bk BT"/>
            </a:endParaRPr>
          </a:p>
          <a:p>
            <a:pPr marL="358775" indent="-358775"/>
            <a:endParaRPr lang="tr-TR" dirty="0" smtClean="0"/>
          </a:p>
        </p:txBody>
      </p:sp>
      <p:sp>
        <p:nvSpPr>
          <p:cNvPr id="9218" name="Slide Number Placeholder 2"/>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1D90FB-4BF4-480B-BD94-956EDE398906}" type="slidenum">
              <a:rPr lang="en-US">
                <a:solidFill>
                  <a:srgbClr val="898989"/>
                </a:solidFill>
                <a:latin typeface="Futura Bk BT"/>
              </a:rPr>
              <a:pPr fontAlgn="base">
                <a:spcBef>
                  <a:spcPct val="0"/>
                </a:spcBef>
                <a:spcAft>
                  <a:spcPct val="0"/>
                </a:spcAft>
              </a:pPr>
              <a:t>3</a:t>
            </a:fld>
            <a:endParaRPr lang="en-US">
              <a:solidFill>
                <a:srgbClr val="898989"/>
              </a:solidFill>
              <a:latin typeface="Futura Bk BT"/>
            </a:endParaRPr>
          </a:p>
        </p:txBody>
      </p:sp>
      <p:sp>
        <p:nvSpPr>
          <p:cNvPr id="9219" name="Title 3"/>
          <p:cNvSpPr>
            <a:spLocks noGrp="1"/>
          </p:cNvSpPr>
          <p:nvPr>
            <p:ph type="title"/>
          </p:nvPr>
        </p:nvSpPr>
        <p:spPr>
          <a:xfrm>
            <a:off x="0" y="0"/>
            <a:ext cx="5508625" cy="706438"/>
          </a:xfrm>
        </p:spPr>
        <p:txBody>
          <a:bodyPr/>
          <a:lstStyle/>
          <a:p>
            <a:r>
              <a:rPr lang="tr-TR" dirty="0" smtClean="0">
                <a:latin typeface="Futura Bk BT"/>
              </a:rPr>
              <a:t>Sunum Başlıkları</a:t>
            </a:r>
          </a:p>
        </p:txBody>
      </p:sp>
      <p:sp>
        <p:nvSpPr>
          <p:cNvPr id="5" name="Text Placeholder 4"/>
          <p:cNvSpPr>
            <a:spLocks noGrp="1"/>
          </p:cNvSpPr>
          <p:nvPr>
            <p:ph type="body" sz="quarter" idx="14"/>
          </p:nvPr>
        </p:nvSpPr>
        <p:spPr>
          <a:xfrm>
            <a:off x="5508625" y="0"/>
            <a:ext cx="2663825" cy="704850"/>
          </a:xfrm>
        </p:spPr>
        <p:txBody>
          <a:bodyPr rtlCol="0"/>
          <a:lstStyle/>
          <a:p>
            <a:pPr fontAlgn="auto">
              <a:spcAft>
                <a:spcPts val="0"/>
              </a:spcAft>
              <a:defRPr/>
            </a:pPr>
            <a:endParaRPr lang="tr-TR" dirty="0"/>
          </a:p>
        </p:txBody>
      </p:sp>
      <p:sp>
        <p:nvSpPr>
          <p:cNvPr id="6" name="Rectangle 5"/>
          <p:cNvSpPr/>
          <p:nvPr/>
        </p:nvSpPr>
        <p:spPr>
          <a:xfrm>
            <a:off x="107950" y="6480175"/>
            <a:ext cx="8135938" cy="261938"/>
          </a:xfrm>
          <a:prstGeom prst="rect">
            <a:avLst/>
          </a:prstGeom>
        </p:spPr>
        <p:txBody>
          <a:bodyPr>
            <a:spAutoFit/>
          </a:bodyPr>
          <a:lstStyle/>
          <a:p>
            <a:pPr fontAlgn="auto">
              <a:spcBef>
                <a:spcPts val="0"/>
              </a:spcBef>
              <a:spcAft>
                <a:spcPts val="0"/>
              </a:spcAft>
              <a:defRPr/>
            </a:pPr>
            <a:r>
              <a:rPr lang="tr-TR" sz="1100" dirty="0">
                <a:solidFill>
                  <a:schemeClr val="bg1">
                    <a:lumMod val="50000"/>
                  </a:schemeClr>
                </a:solidFill>
                <a:latin typeface="Futura Bk BT Book"/>
              </a:rPr>
              <a:t>(İçerikte kullanılan kısaltmalar bu alanda belirtilmelidir.)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5 Slayt Numarası Yer Tutucusu"/>
          <p:cNvSpPr>
            <a:spLocks noGrp="1"/>
          </p:cNvSpPr>
          <p:nvPr>
            <p:ph type="sldNum" sz="quarter" idx="16"/>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tr-TR">
                <a:solidFill>
                  <a:srgbClr val="898989"/>
                </a:solidFill>
                <a:latin typeface="Futura Bk BT"/>
              </a:rPr>
              <a:t>1</a:t>
            </a:r>
            <a:endParaRPr lang="en-US">
              <a:solidFill>
                <a:srgbClr val="898989"/>
              </a:solidFill>
              <a:latin typeface="Futura Bk BT"/>
            </a:endParaRPr>
          </a:p>
        </p:txBody>
      </p:sp>
      <p:sp>
        <p:nvSpPr>
          <p:cNvPr id="12290" name="Title 1"/>
          <p:cNvSpPr>
            <a:spLocks noGrp="1"/>
          </p:cNvSpPr>
          <p:nvPr>
            <p:ph type="title"/>
          </p:nvPr>
        </p:nvSpPr>
        <p:spPr>
          <a:xfrm>
            <a:off x="0" y="0"/>
            <a:ext cx="5867400" cy="706438"/>
          </a:xfrm>
        </p:spPr>
        <p:txBody>
          <a:bodyPr>
            <a:normAutofit fontScale="90000"/>
          </a:bodyPr>
          <a:lstStyle/>
          <a:p>
            <a:pPr marL="358775" indent="-358775"/>
            <a:r>
              <a:rPr lang="tr-TR" dirty="0"/>
              <a:t>Repo Browser Nedir, Nasıl Kullanılmalıdır?</a:t>
            </a:r>
            <a:endParaRPr lang="tr-TR" dirty="0">
              <a:latin typeface="Futura Bk BT"/>
            </a:endParaRPr>
          </a:p>
        </p:txBody>
      </p:sp>
      <p:sp>
        <p:nvSpPr>
          <p:cNvPr id="5" name="Title 1"/>
          <p:cNvSpPr txBox="1">
            <a:spLocks/>
          </p:cNvSpPr>
          <p:nvPr/>
        </p:nvSpPr>
        <p:spPr bwMode="auto">
          <a:xfrm>
            <a:off x="5508625" y="0"/>
            <a:ext cx="2671763" cy="706438"/>
          </a:xfrm>
          <a:prstGeom prst="rect">
            <a:avLst/>
          </a:prstGeom>
          <a:noFill/>
          <a:ln w="9525">
            <a:noFill/>
            <a:miter lim="800000"/>
            <a:headEnd/>
            <a:tailEnd/>
          </a:ln>
        </p:spPr>
        <p:txBody>
          <a:bodyPr anchor="ctr"/>
          <a:lstStyle/>
          <a:p>
            <a:pPr algn="r" fontAlgn="auto">
              <a:spcBef>
                <a:spcPts val="0"/>
              </a:spcBef>
              <a:spcAft>
                <a:spcPts val="0"/>
              </a:spcAft>
              <a:defRPr/>
            </a:pPr>
            <a:r>
              <a:rPr lang="tr-TR" dirty="0">
                <a:solidFill>
                  <a:schemeClr val="bg1"/>
                </a:solidFill>
                <a:effectLst>
                  <a:outerShdw blurRad="38100" dist="38100" dir="2700000" algn="tl">
                    <a:srgbClr val="000000">
                      <a:alpha val="43137"/>
                    </a:srgbClr>
                  </a:outerShdw>
                </a:effectLst>
                <a:latin typeface="Futura Bk BT Book"/>
                <a:ea typeface="Futura Bk BT Book"/>
                <a:cs typeface="Futura Bk BT Book"/>
              </a:rPr>
              <a:t>Eğitici Eğitimleri</a:t>
            </a:r>
          </a:p>
        </p:txBody>
      </p:sp>
      <p:sp>
        <p:nvSpPr>
          <p:cNvPr id="6" name="Content Placeholder 1"/>
          <p:cNvSpPr>
            <a:spLocks noGrp="1"/>
          </p:cNvSpPr>
          <p:nvPr>
            <p:ph sz="quarter" idx="13"/>
          </p:nvPr>
        </p:nvSpPr>
        <p:spPr>
          <a:xfrm>
            <a:off x="179388" y="908050"/>
            <a:ext cx="8783637" cy="5688013"/>
          </a:xfrm>
        </p:spPr>
        <p:txBody>
          <a:bodyPr>
            <a:normAutofit/>
          </a:bodyPr>
          <a:lstStyle/>
          <a:p>
            <a:pPr marL="0" indent="0">
              <a:buNone/>
            </a:pPr>
            <a:r>
              <a:rPr lang="tr-TR" dirty="0" smtClean="0">
                <a:latin typeface="Futura Bk BT"/>
              </a:rPr>
              <a:t>Repo Browser; projeye ait  svn dokümanlarının tutulduğu ortak alana açılan bir penceredir.</a:t>
            </a:r>
          </a:p>
          <a:p>
            <a:pPr>
              <a:buFont typeface="Wingdings" pitchFamily="2" charset="2"/>
              <a:buChar char="Ø"/>
            </a:pPr>
            <a:r>
              <a:rPr lang="tr-TR" dirty="0" smtClean="0"/>
              <a:t>Repo Browser üzerinde doküman edit etme, silme ve herhangi bir revizyona geri döndürme gibi işlemler yapılabilir. Ancak bu alan tüm projenin ortak alanı olması sebebiyle kullanılmamalıdır.</a:t>
            </a:r>
          </a:p>
          <a:p>
            <a:pPr>
              <a:buFont typeface="Wingdings" pitchFamily="2" charset="2"/>
              <a:buChar char="Ø"/>
            </a:pPr>
            <a:r>
              <a:rPr lang="tr-TR" dirty="0" smtClean="0"/>
              <a:t>Bunun yerine birazdan bahsedilecek olan «</a:t>
            </a:r>
            <a:r>
              <a:rPr lang="tr-TR" dirty="0" err="1"/>
              <a:t>W</a:t>
            </a:r>
            <a:r>
              <a:rPr lang="tr-TR" dirty="0" err="1" smtClean="0"/>
              <a:t>orking</a:t>
            </a:r>
            <a:r>
              <a:rPr lang="tr-TR" dirty="0" smtClean="0"/>
              <a:t> </a:t>
            </a:r>
            <a:r>
              <a:rPr lang="tr-TR" dirty="0" err="1" smtClean="0"/>
              <a:t>Copy</a:t>
            </a:r>
            <a:r>
              <a:rPr lang="tr-TR" dirty="0" smtClean="0"/>
              <a:t>» oluşturularak çalışmalar orada yönetilmelidir.</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lvl="1"/>
            <a:r>
              <a:rPr lang="tr-TR" dirty="0"/>
              <a:t>SVN </a:t>
            </a:r>
            <a:r>
              <a:rPr lang="tr-TR" dirty="0" err="1" smtClean="0"/>
              <a:t>Checkout</a:t>
            </a:r>
            <a:endParaRPr lang="en-US" dirty="0"/>
          </a:p>
        </p:txBody>
      </p:sp>
      <p:sp>
        <p:nvSpPr>
          <p:cNvPr id="3" name="Metin Yer Tutucusu 2"/>
          <p:cNvSpPr>
            <a:spLocks noGrp="1"/>
          </p:cNvSpPr>
          <p:nvPr>
            <p:ph type="body" sz="quarter" idx="13"/>
          </p:nvPr>
        </p:nvSpPr>
        <p:spPr/>
        <p:txBody>
          <a:bodyPr/>
          <a:lstStyle/>
          <a:p>
            <a:endParaRPr lang="en-US"/>
          </a:p>
        </p:txBody>
      </p:sp>
      <p:sp>
        <p:nvSpPr>
          <p:cNvPr id="4" name="Slayt Numarası Yer Tutucusu 3"/>
          <p:cNvSpPr>
            <a:spLocks noGrp="1"/>
          </p:cNvSpPr>
          <p:nvPr>
            <p:ph type="sldNum" sz="quarter" idx="15"/>
          </p:nvPr>
        </p:nvSpPr>
        <p:spPr/>
        <p:txBody>
          <a:bodyPr/>
          <a:lstStyle/>
          <a:p>
            <a:pPr>
              <a:defRPr/>
            </a:pPr>
            <a:fld id="{2ADF4920-CC77-4E52-A0F4-83C6FE3CA43A}" type="slidenum">
              <a:rPr lang="en-US" smtClean="0"/>
              <a:pPr>
                <a:defRPr/>
              </a:pPr>
              <a:t>5</a:t>
            </a:fld>
            <a:endParaRPr lang="en-US" dirty="0"/>
          </a:p>
        </p:txBody>
      </p:sp>
      <p:sp>
        <p:nvSpPr>
          <p:cNvPr id="6" name="Content Placeholder 1"/>
          <p:cNvSpPr txBox="1">
            <a:spLocks/>
          </p:cNvSpPr>
          <p:nvPr/>
        </p:nvSpPr>
        <p:spPr bwMode="auto">
          <a:xfrm>
            <a:off x="179388" y="908050"/>
            <a:ext cx="8783637" cy="5688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r" rtl="0" fontAlgn="base">
              <a:spcBef>
                <a:spcPct val="20000"/>
              </a:spcBef>
              <a:spcAft>
                <a:spcPct val="0"/>
              </a:spcAft>
              <a:buClr>
                <a:srgbClr val="C00000"/>
              </a:buClr>
              <a:buFont typeface="Wingdings" pitchFamily="2" charset="2"/>
              <a:buNone/>
              <a:defRPr sz="1800" b="0" kern="1200">
                <a:solidFill>
                  <a:schemeClr val="bg1"/>
                </a:solidFill>
                <a:effectLst>
                  <a:outerShdw blurRad="38100" dist="38100" dir="2700000" algn="tl">
                    <a:srgbClr val="000000">
                      <a:alpha val="43137"/>
                    </a:srgbClr>
                  </a:outerShdw>
                </a:effectLst>
                <a:latin typeface="Futura Bk BT" pitchFamily="34" charset="0"/>
                <a:ea typeface="+mn-ea"/>
                <a:cs typeface="+mn-cs"/>
              </a:defRPr>
            </a:lvl1pPr>
            <a:lvl2pPr marL="742950" indent="-285750" algn="l" rtl="0" fontAlgn="base">
              <a:spcBef>
                <a:spcPct val="20000"/>
              </a:spcBef>
              <a:spcAft>
                <a:spcPct val="0"/>
              </a:spcAft>
              <a:buClr>
                <a:srgbClr val="C00000"/>
              </a:buClr>
              <a:buFont typeface="Wingdings" pitchFamily="2" charset="2"/>
              <a:buChar char="§"/>
              <a:defRPr sz="2800" kern="1200">
                <a:solidFill>
                  <a:schemeClr val="tx1"/>
                </a:solidFill>
                <a:latin typeface="Futura Bk BT" pitchFamily="34" charset="0"/>
                <a:ea typeface="+mn-ea"/>
                <a:cs typeface="+mn-cs"/>
              </a:defRPr>
            </a:lvl2pPr>
            <a:lvl3pPr marL="1143000" indent="-228600" algn="l" rtl="0" fontAlgn="base">
              <a:spcBef>
                <a:spcPct val="20000"/>
              </a:spcBef>
              <a:spcAft>
                <a:spcPct val="0"/>
              </a:spcAft>
              <a:buClr>
                <a:srgbClr val="C00000"/>
              </a:buClr>
              <a:buFont typeface="Arial" charset="0"/>
              <a:buChar char="•"/>
              <a:defRPr sz="2400" kern="1200">
                <a:solidFill>
                  <a:schemeClr val="tx1"/>
                </a:solidFill>
                <a:latin typeface="Futura Bk BT" pitchFamily="34" charset="0"/>
                <a:ea typeface="+mn-ea"/>
                <a:cs typeface="+mn-cs"/>
              </a:defRPr>
            </a:lvl3pPr>
            <a:lvl4pPr marL="1600200" indent="-228600" algn="l" rtl="0" fontAlgn="base">
              <a:spcBef>
                <a:spcPct val="20000"/>
              </a:spcBef>
              <a:spcAft>
                <a:spcPct val="0"/>
              </a:spcAft>
              <a:buClr>
                <a:srgbClr val="C00000"/>
              </a:buClr>
              <a:buFont typeface="Courier New" pitchFamily="49" charset="0"/>
              <a:buChar char="o"/>
              <a:defRPr sz="2000" kern="1200">
                <a:solidFill>
                  <a:schemeClr val="tx1"/>
                </a:solidFill>
                <a:latin typeface="Futura Bk BT" pitchFamily="34" charset="0"/>
                <a:ea typeface="+mn-ea"/>
                <a:cs typeface="+mn-cs"/>
              </a:defRPr>
            </a:lvl4pPr>
            <a:lvl5pPr marL="2057400" indent="-228600" algn="l" rtl="0" fontAlgn="base">
              <a:spcBef>
                <a:spcPct val="20000"/>
              </a:spcBef>
              <a:spcAft>
                <a:spcPct val="0"/>
              </a:spcAft>
              <a:buClr>
                <a:srgbClr val="C00000"/>
              </a:buClr>
              <a:buFont typeface="Wingdings" pitchFamily="2" charset="2"/>
              <a:buChar char="Ø"/>
              <a:defRPr sz="2000" kern="1200">
                <a:solidFill>
                  <a:schemeClr val="tx1"/>
                </a:solidFill>
                <a:latin typeface="Futura Bk B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r>
              <a:rPr lang="tr-TR" dirty="0" smtClean="0">
                <a:solidFill>
                  <a:schemeClr val="tx1"/>
                </a:solidFill>
                <a:effectLst/>
              </a:rPr>
              <a:t>SVN </a:t>
            </a:r>
            <a:r>
              <a:rPr lang="tr-TR" dirty="0" err="1" smtClean="0">
                <a:solidFill>
                  <a:schemeClr val="tx1"/>
                </a:solidFill>
                <a:effectLst/>
              </a:rPr>
              <a:t>Checkout</a:t>
            </a:r>
            <a:r>
              <a:rPr lang="tr-TR" dirty="0" smtClean="0">
                <a:solidFill>
                  <a:schemeClr val="tx1"/>
                </a:solidFill>
                <a:effectLst/>
              </a:rPr>
              <a:t> komutunu kullanmadan önce çalışma kopyamızı eklemek istediğimiz bir klasör oluşturarak bu klasör üzerinde sağ tıklamalı ve SVN </a:t>
            </a:r>
            <a:r>
              <a:rPr lang="tr-TR" dirty="0" err="1" smtClean="0">
                <a:solidFill>
                  <a:schemeClr val="tx1"/>
                </a:solidFill>
                <a:effectLst/>
              </a:rPr>
              <a:t>Checkout</a:t>
            </a:r>
            <a:r>
              <a:rPr lang="tr-TR" dirty="0" smtClean="0">
                <a:solidFill>
                  <a:schemeClr val="tx1"/>
                </a:solidFill>
                <a:effectLst/>
              </a:rPr>
              <a:t> demeliyiz. Buradan açılan pencerede URL of </a:t>
            </a:r>
            <a:r>
              <a:rPr lang="tr-TR" dirty="0" err="1" smtClean="0">
                <a:solidFill>
                  <a:schemeClr val="tx1"/>
                </a:solidFill>
                <a:effectLst/>
              </a:rPr>
              <a:t>repository</a:t>
            </a:r>
            <a:r>
              <a:rPr lang="tr-TR" dirty="0" smtClean="0">
                <a:solidFill>
                  <a:schemeClr val="tx1"/>
                </a:solidFill>
                <a:effectLst/>
              </a:rPr>
              <a:t> kısmına bilgisayarımızda gereksiz yer tutmaması adına sadece çalışmalarımızı yürüteceğimiz olan dizini yazmalıyız.</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169" y="3383113"/>
            <a:ext cx="4033591" cy="253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1" y="3063359"/>
            <a:ext cx="3730507" cy="287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60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smtClean="0"/>
              <a:t>Bu komutu diğer çalışanların yaptığı değişiklikleri kendi çalışma alanımıza almak istediğimiz zaman kullanırız. Bu şekilde SVN Repo ile yerel kopyamız senkron olmuş olacaktır.</a:t>
            </a:r>
            <a:endParaRPr lang="en-US" dirty="0"/>
          </a:p>
        </p:txBody>
      </p:sp>
      <p:sp>
        <p:nvSpPr>
          <p:cNvPr id="3" name="Başlık 2"/>
          <p:cNvSpPr>
            <a:spLocks noGrp="1"/>
          </p:cNvSpPr>
          <p:nvPr>
            <p:ph type="title"/>
          </p:nvPr>
        </p:nvSpPr>
        <p:spPr/>
        <p:txBody>
          <a:bodyPr>
            <a:normAutofit/>
          </a:bodyPr>
          <a:lstStyle/>
          <a:p>
            <a:pPr lvl="1"/>
            <a:r>
              <a:rPr lang="tr-TR" dirty="0" smtClean="0"/>
              <a:t>Update</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564904"/>
            <a:ext cx="4832771" cy="341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1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dirty="0" err="1" smtClean="0"/>
              <a:t>Import</a:t>
            </a:r>
            <a:r>
              <a:rPr lang="tr-TR" dirty="0" smtClean="0"/>
              <a:t> komutunu eğer </a:t>
            </a:r>
            <a:r>
              <a:rPr lang="tr-TR" dirty="0" err="1" smtClean="0"/>
              <a:t>svn</a:t>
            </a:r>
            <a:r>
              <a:rPr lang="tr-TR" dirty="0" smtClean="0"/>
              <a:t> dışındaki herhangi bir çalışmamızı repoya eklemek istiyorsak kullanırız. Bu şekilde çalışmamızın içerisinde olduğu klasöre sağ tıklayarak repoda eklenmesini istediğimiz dizini seçeriz.</a:t>
            </a:r>
            <a:endParaRPr lang="en-US" dirty="0"/>
          </a:p>
        </p:txBody>
      </p:sp>
      <p:sp>
        <p:nvSpPr>
          <p:cNvPr id="3" name="Başlık 2"/>
          <p:cNvSpPr>
            <a:spLocks noGrp="1"/>
          </p:cNvSpPr>
          <p:nvPr>
            <p:ph type="title"/>
          </p:nvPr>
        </p:nvSpPr>
        <p:spPr/>
        <p:txBody>
          <a:bodyPr/>
          <a:lstStyle/>
          <a:p>
            <a:r>
              <a:rPr lang="tr-TR" dirty="0" err="1" smtClean="0"/>
              <a:t>Import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68960"/>
            <a:ext cx="3672408" cy="278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39874"/>
            <a:ext cx="4067321" cy="30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621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lstStyle/>
          <a:p>
            <a:pPr marL="0" indent="0">
              <a:buNone/>
            </a:pPr>
            <a:r>
              <a:rPr lang="tr-TR" u="sng" dirty="0" err="1" smtClean="0"/>
              <a:t>Export</a:t>
            </a:r>
            <a:r>
              <a:rPr lang="tr-TR" dirty="0" smtClean="0"/>
              <a:t> komutunu eğer SVN repodan herhangi bir klasörü almak istiyorsak kullanırız. Ancak bu şekilde alınan dosyaların artık SVN repo ile bir bağlantısı kalmamış olacaktır. Bu yönüyle komut </a:t>
            </a:r>
            <a:r>
              <a:rPr lang="tr-TR" dirty="0" err="1" smtClean="0"/>
              <a:t>Svn</a:t>
            </a:r>
            <a:r>
              <a:rPr lang="tr-TR" dirty="0" smtClean="0"/>
              <a:t> </a:t>
            </a:r>
            <a:r>
              <a:rPr lang="tr-TR" dirty="0" err="1" smtClean="0"/>
              <a:t>Checkout</a:t>
            </a:r>
            <a:r>
              <a:rPr lang="tr-TR" dirty="0" smtClean="0"/>
              <a:t> komutundan ayrılmaktadır.</a:t>
            </a:r>
            <a:endParaRPr lang="en-US" dirty="0"/>
          </a:p>
        </p:txBody>
      </p:sp>
      <p:sp>
        <p:nvSpPr>
          <p:cNvPr id="3" name="Başlık 2"/>
          <p:cNvSpPr>
            <a:spLocks noGrp="1"/>
          </p:cNvSpPr>
          <p:nvPr>
            <p:ph type="title"/>
          </p:nvPr>
        </p:nvSpPr>
        <p:spPr/>
        <p:txBody>
          <a:bodyPr>
            <a:normAutofit/>
          </a:bodyPr>
          <a:lstStyle/>
          <a:p>
            <a:pPr lvl="1"/>
            <a:r>
              <a:rPr lang="tr-TR" dirty="0" err="1" smtClean="0"/>
              <a:t>Export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8</a:t>
            </a:fld>
            <a:endParaRPr lang="en-US" dirty="0"/>
          </a:p>
        </p:txBody>
      </p:sp>
    </p:spTree>
    <p:extLst>
      <p:ext uri="{BB962C8B-B14F-4D97-AF65-F5344CB8AC3E}">
        <p14:creationId xmlns:p14="http://schemas.microsoft.com/office/powerpoint/2010/main" val="2388115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3"/>
          </p:nvPr>
        </p:nvSpPr>
        <p:spPr/>
        <p:txBody>
          <a:bodyPr>
            <a:normAutofit/>
          </a:bodyPr>
          <a:lstStyle/>
          <a:p>
            <a:pPr marL="0" indent="0">
              <a:buNone/>
            </a:pPr>
            <a:r>
              <a:rPr lang="tr-TR" sz="2000" dirty="0" smtClean="0"/>
              <a:t>«</a:t>
            </a:r>
            <a:r>
              <a:rPr lang="tr-TR" sz="2000" dirty="0" err="1" smtClean="0"/>
              <a:t>Add</a:t>
            </a:r>
            <a:r>
              <a:rPr lang="tr-TR" sz="2000" dirty="0" smtClean="0"/>
              <a:t>» komutunu eğer çalışma kopyamızda sonradan bir dosya oluşturduysak, bu dosyayı depoya dahil etmek amacıyla kullanırız. Bu şekilde ekledikten sonra dosyanın üzerine ilgili dosyanın SVN repo’dakinden farklı olduğunu gösteren mavi bir artı gelecektir. </a:t>
            </a:r>
          </a:p>
          <a:p>
            <a:pPr marL="0" indent="0">
              <a:buNone/>
            </a:pPr>
            <a:r>
              <a:rPr lang="tr-TR" sz="2000" dirty="0" smtClean="0"/>
              <a:t>Daha sonra </a:t>
            </a:r>
            <a:r>
              <a:rPr lang="tr-TR" sz="2000" dirty="0" err="1" smtClean="0"/>
              <a:t>commit</a:t>
            </a:r>
            <a:r>
              <a:rPr lang="tr-TR" sz="2000" dirty="0" smtClean="0"/>
              <a:t> komutuyla bu dosyayı repoya gönderdiğimizde </a:t>
            </a:r>
            <a:r>
              <a:rPr lang="tr-TR" sz="2000" smtClean="0"/>
              <a:t>element üzerine </a:t>
            </a:r>
            <a:r>
              <a:rPr lang="tr-TR" sz="2000" dirty="0" smtClean="0"/>
              <a:t>yeşil bir çentik işareti gelecektir. Yani «</a:t>
            </a:r>
            <a:r>
              <a:rPr lang="tr-TR" sz="2000" dirty="0" err="1" smtClean="0"/>
              <a:t>commit</a:t>
            </a:r>
            <a:r>
              <a:rPr lang="tr-TR" sz="2000" dirty="0" smtClean="0"/>
              <a:t>» komutu ile yerel kopyamızdaki değişiklikleri repoya aktarırız.</a:t>
            </a:r>
            <a:endParaRPr lang="en-US" sz="2000" dirty="0"/>
          </a:p>
        </p:txBody>
      </p:sp>
      <p:sp>
        <p:nvSpPr>
          <p:cNvPr id="3" name="Başlık 2"/>
          <p:cNvSpPr>
            <a:spLocks noGrp="1"/>
          </p:cNvSpPr>
          <p:nvPr>
            <p:ph type="title"/>
          </p:nvPr>
        </p:nvSpPr>
        <p:spPr/>
        <p:txBody>
          <a:bodyPr/>
          <a:lstStyle/>
          <a:p>
            <a:r>
              <a:rPr lang="tr-TR" dirty="0" err="1" smtClean="0"/>
              <a:t>Add</a:t>
            </a:r>
            <a:r>
              <a:rPr lang="tr-TR" dirty="0" smtClean="0"/>
              <a:t>, </a:t>
            </a:r>
            <a:r>
              <a:rPr lang="tr-TR" dirty="0" err="1" smtClean="0"/>
              <a:t>Commit</a:t>
            </a:r>
            <a:endParaRPr lang="en-US" dirty="0"/>
          </a:p>
        </p:txBody>
      </p:sp>
      <p:sp>
        <p:nvSpPr>
          <p:cNvPr id="4" name="Metin Yer Tutucusu 3"/>
          <p:cNvSpPr>
            <a:spLocks noGrp="1"/>
          </p:cNvSpPr>
          <p:nvPr>
            <p:ph type="body" sz="quarter" idx="14"/>
          </p:nvPr>
        </p:nvSpPr>
        <p:spPr/>
        <p:txBody>
          <a:bodyPr/>
          <a:lstStyle/>
          <a:p>
            <a:endParaRPr lang="en-US"/>
          </a:p>
        </p:txBody>
      </p:sp>
      <p:sp>
        <p:nvSpPr>
          <p:cNvPr id="5" name="Slayt Numarası Yer Tutucusu 4"/>
          <p:cNvSpPr>
            <a:spLocks noGrp="1"/>
          </p:cNvSpPr>
          <p:nvPr>
            <p:ph type="sldNum" sz="quarter" idx="16"/>
          </p:nvPr>
        </p:nvSpPr>
        <p:spPr/>
        <p:txBody>
          <a:bodyPr/>
          <a:lstStyle/>
          <a:p>
            <a:pPr>
              <a:defRPr/>
            </a:pPr>
            <a:fld id="{5FECB228-2C93-41C3-BF2B-EB1AE5F4018C}" type="slidenum">
              <a:rPr lang="en-US" smtClean="0"/>
              <a:pPr>
                <a:defRPr/>
              </a:pPr>
              <a:t>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3645024"/>
            <a:ext cx="3672408" cy="224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284984"/>
            <a:ext cx="3672408" cy="327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594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YTE Sunum Sablonu">
  <a:themeElements>
    <a:clrScheme name="renk1 1">
      <a:dk1>
        <a:sysClr val="windowText" lastClr="000000"/>
      </a:dk1>
      <a:lt1>
        <a:sysClr val="window" lastClr="FFFFFF"/>
      </a:lt1>
      <a:dk2>
        <a:srgbClr val="1F497D"/>
      </a:dk2>
      <a:lt2>
        <a:srgbClr val="EEECE1"/>
      </a:lt2>
      <a:accent1>
        <a:srgbClr val="4F81BD"/>
      </a:accent1>
      <a:accent2>
        <a:srgbClr val="C0504D"/>
      </a:accent2>
      <a:accent3>
        <a:srgbClr val="9BBBA7"/>
      </a:accent3>
      <a:accent4>
        <a:srgbClr val="80BBD5"/>
      </a:accent4>
      <a:accent5>
        <a:srgbClr val="4BACC6"/>
      </a:accent5>
      <a:accent6>
        <a:srgbClr val="F1B846"/>
      </a:accent6>
      <a:hlink>
        <a:srgbClr val="009FFF"/>
      </a:hlink>
      <a:folHlink>
        <a:srgbClr val="9D78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Futura Lt BT" pitchFamily="34" charset="0"/>
          </a:defRPr>
        </a:defPPr>
      </a:lstStyle>
    </a:tx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F12FAA8BEE9E234E8C2E7B5A13DB2C18" ma:contentTypeVersion="0" ma:contentTypeDescription="Yeni belge oluşturun." ma:contentTypeScope="" ma:versionID="c12a763f086880c9b4db4e98ba457e64">
  <xsd:schema xmlns:xsd="http://www.w3.org/2001/XMLSchema" xmlns:p="http://schemas.microsoft.com/office/2006/metadata/properties" targetNamespace="http://schemas.microsoft.com/office/2006/metadata/properties" ma:root="true" ma:fieldsID="6239e51cfaf53027dbdf1b18e67d6b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ma:readOnly="true"/>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6C4127F-E5A4-4817-94B9-05F869A02C84}">
  <ds:schemaRefs>
    <ds:schemaRef ds:uri="http://schemas.microsoft.com/sharepoint/v3/contenttype/forms"/>
  </ds:schemaRefs>
</ds:datastoreItem>
</file>

<file path=customXml/itemProps2.xml><?xml version="1.0" encoding="utf-8"?>
<ds:datastoreItem xmlns:ds="http://schemas.openxmlformats.org/officeDocument/2006/customXml" ds:itemID="{EF7F3638-C08D-4F5F-84EC-8E252644D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DBBDAEF-54C3-4D2D-923F-D9EC9EA4E438}">
  <ds:schemaRefs>
    <ds:schemaRef ds:uri="http://schemas.microsoft.com/office/2006/documentManagement/types"/>
    <ds:schemaRef ds:uri="http://purl.org/dc/dcmitype/"/>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16889</TotalTime>
  <Words>799</Words>
  <Application>Microsoft Office PowerPoint</Application>
  <PresentationFormat>On-screen Show (4:3)</PresentationFormat>
  <Paragraphs>93</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YTE Sunum Sablonu</vt:lpstr>
      <vt:lpstr>PowerPoint Presentation</vt:lpstr>
      <vt:lpstr>Subversion</vt:lpstr>
      <vt:lpstr>Sunum Başlıkları</vt:lpstr>
      <vt:lpstr>Repo Browser Nedir, Nasıl Kullanılmalıdır?</vt:lpstr>
      <vt:lpstr>SVN Checkout</vt:lpstr>
      <vt:lpstr>Update</vt:lpstr>
      <vt:lpstr>Import</vt:lpstr>
      <vt:lpstr>Export</vt:lpstr>
      <vt:lpstr>Add, Commit</vt:lpstr>
      <vt:lpstr>Update to Revision, Check for Modifications</vt:lpstr>
      <vt:lpstr>Ignore, Revert, Delete</vt:lpstr>
      <vt:lpstr>Ignore, Revert, Delete</vt:lpstr>
      <vt:lpstr>Ignore, Revert, Delete</vt:lpstr>
      <vt:lpstr>Merge</vt:lpstr>
      <vt:lpstr>Lock</vt:lpstr>
      <vt:lpstr>Cleanup, Resolve</vt:lpstr>
      <vt:lpstr>Tag</vt:lpstr>
      <vt:lpstr>Branch</vt:lpstr>
      <vt:lpstr>İkonlar</vt:lpstr>
      <vt:lpstr>PowerPoint Presentation</vt:lpstr>
    </vt:vector>
  </TitlesOfParts>
  <Company>TUBITAK - BILGEM - YTE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Kurumsal Sunum Şablonu</dc:title>
  <dc:subject>Yazılım Teknolojileri Araştırma Enstitüsü (YTE) olarak kullanılacak sunum şablonudur.</dc:subject>
  <dc:creator>Yazılım Teknolojileri Araştırma Enstitüsü (YTE)</dc:creator>
  <cp:keywords>YTE, Sunum, Şablon</cp:keywords>
  <dc:description>1. Versiyondur</dc:description>
  <cp:lastModifiedBy>CC Admin</cp:lastModifiedBy>
  <cp:revision>1551</cp:revision>
  <cp:lastPrinted>2012-07-07T12:17:58Z</cp:lastPrinted>
  <dcterms:created xsi:type="dcterms:W3CDTF">2011-11-29T13:06:52Z</dcterms:created>
  <dcterms:modified xsi:type="dcterms:W3CDTF">2014-02-05T13:53:12Z</dcterms:modified>
  <cp:category>Kurumsal Süreçler</cp:category>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0x010100F12FAA8BEE9E234E8C2E7B5A13DB2C18</vt:lpwstr>
  </property>
</Properties>
</file>