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9" r:id="rId4"/>
    <p:sldId id="264" r:id="rId5"/>
    <p:sldId id="266" r:id="rId6"/>
    <p:sldId id="263" r:id="rId7"/>
    <p:sldId id="269" r:id="rId8"/>
    <p:sldId id="270" r:id="rId9"/>
    <p:sldId id="274" r:id="rId10"/>
    <p:sldId id="273" r:id="rId11"/>
    <p:sldId id="277" r:id="rId12"/>
    <p:sldId id="278" r:id="rId13"/>
    <p:sldId id="27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E00A4E-800B-4A5C-B446-E2DBBD7658C0}" type="datetimeFigureOut">
              <a:rPr lang="en-MY" smtClean="0"/>
              <a:t>19/6/2019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ACBAB0A-4178-437F-8707-712E83C269C2}" type="slidenum">
              <a:rPr lang="en-MY" smtClean="0"/>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00A4E-800B-4A5C-B446-E2DBBD7658C0}" type="datetimeFigureOut">
              <a:rPr lang="en-MY" smtClean="0"/>
              <a:t>19/6/2019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ACBAB0A-4178-437F-8707-712E83C269C2}" type="slidenum">
              <a:rPr lang="en-MY" smtClean="0"/>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00A4E-800B-4A5C-B446-E2DBBD7658C0}" type="datetimeFigureOut">
              <a:rPr lang="en-MY" smtClean="0"/>
              <a:t>19/6/2019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ACBAB0A-4178-437F-8707-712E83C269C2}" type="slidenum">
              <a:rPr lang="en-MY" smtClean="0"/>
              <a:t>‹#›</a:t>
            </a:fld>
            <a:endParaRPr lang="en-MY"/>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33098" y="802299"/>
            <a:ext cx="6477805" cy="2541431"/>
          </a:xfrm>
        </p:spPr>
        <p:txBody>
          <a:bodyPr bIns="0" anchor="b">
            <a:normAutofit/>
          </a:bodyPr>
          <a:lstStyle>
            <a:lvl1pPr algn="l">
              <a:defRPr sz="4950"/>
            </a:lvl1pPr>
          </a:lstStyle>
          <a:p>
            <a:r>
              <a:rPr lang="en-US" smtClean="0"/>
              <a:t>Click to edit Master title style</a:t>
            </a:r>
            <a:endParaRPr lang="en-US" dirty="0"/>
          </a:p>
        </p:txBody>
      </p:sp>
      <p:sp>
        <p:nvSpPr>
          <p:cNvPr id="3" name="Subtitle 2"/>
          <p:cNvSpPr>
            <a:spLocks noGrp="1"/>
          </p:cNvSpPr>
          <p:nvPr>
            <p:ph type="subTitle" idx="1"/>
          </p:nvPr>
        </p:nvSpPr>
        <p:spPr>
          <a:xfrm>
            <a:off x="1333098" y="3531205"/>
            <a:ext cx="6477804" cy="977621"/>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185366" y="6370430"/>
            <a:ext cx="2625536" cy="309201"/>
          </a:xfrm>
        </p:spPr>
        <p:txBody>
          <a:bodyPr/>
          <a:lstStyle/>
          <a:p>
            <a:fld id="{2D202488-4139-4052-B998-251C9C912739}" type="datetimeFigureOut">
              <a:rPr lang="en-US" smtClean="0"/>
              <a:t>6/19/2019</a:t>
            </a:fld>
            <a:endParaRPr lang="en-US" dirty="0"/>
          </a:p>
        </p:txBody>
      </p:sp>
      <p:sp>
        <p:nvSpPr>
          <p:cNvPr id="5" name="Footer Placeholder 4"/>
          <p:cNvSpPr>
            <a:spLocks noGrp="1"/>
          </p:cNvSpPr>
          <p:nvPr>
            <p:ph type="ftr" sz="quarter" idx="11"/>
          </p:nvPr>
        </p:nvSpPr>
        <p:spPr>
          <a:xfrm>
            <a:off x="1333099" y="6370431"/>
            <a:ext cx="3730436" cy="309201"/>
          </a:xfrm>
        </p:spPr>
        <p:txBody>
          <a:bodyPr/>
          <a:lstStyle/>
          <a:p>
            <a:r>
              <a:rPr lang="en-ZA" dirty="0"/>
              <a:t>Add Footer Here</a:t>
            </a:r>
            <a:endParaRPr lang="en-US" dirty="0"/>
          </a:p>
        </p:txBody>
      </p:sp>
      <p:cxnSp>
        <p:nvCxnSpPr>
          <p:cNvPr id="15" name="Straight Connector 14"/>
          <p:cNvCxnSpPr/>
          <p:nvPr/>
        </p:nvCxnSpPr>
        <p:spPr>
          <a:xfrm>
            <a:off x="1333098" y="3528542"/>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6877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smtClean="0"/>
              <a:t>6/19/2019</a:t>
            </a:fld>
            <a:endParaRPr lang="en-US" dirty="0"/>
          </a:p>
        </p:txBody>
      </p:sp>
      <p:sp>
        <p:nvSpPr>
          <p:cNvPr id="5" name="Footer Placeholder 4"/>
          <p:cNvSpPr>
            <a:spLocks noGrp="1"/>
          </p:cNvSpPr>
          <p:nvPr>
            <p:ph type="ftr" sz="quarter" idx="11"/>
          </p:nvPr>
        </p:nvSpPr>
        <p:spPr/>
        <p:txBody>
          <a:bodyPr/>
          <a:lstStyle/>
          <a:p>
            <a:r>
              <a:rPr lang="en-ZA" dirty="0"/>
              <a:t>Add Footer Here</a:t>
            </a:r>
            <a:endParaRPr lang="en-US" dirty="0"/>
          </a:p>
        </p:txBody>
      </p:sp>
      <p:cxnSp>
        <p:nvCxnSpPr>
          <p:cNvPr id="33" name="Straight Connector 32"/>
          <p:cNvCxnSpPr/>
          <p:nvPr/>
        </p:nvCxnSpPr>
        <p:spPr>
          <a:xfrm>
            <a:off x="969179" y="1486603"/>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8507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30817" y="1756130"/>
            <a:ext cx="6482366" cy="1887950"/>
          </a:xfrm>
        </p:spPr>
        <p:txBody>
          <a:bodyPr anchor="b">
            <a:normAutofit/>
          </a:bodyPr>
          <a:lstStyle>
            <a:lvl1pPr algn="l">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1335583" y="3806196"/>
            <a:ext cx="6472835" cy="1012929"/>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202488-4139-4052-B998-251C9C912739}" type="datetimeFigureOut">
              <a:rPr lang="en-US" smtClean="0"/>
              <a:t>6/19/2019</a:t>
            </a:fld>
            <a:endParaRPr lang="en-US" dirty="0"/>
          </a:p>
        </p:txBody>
      </p:sp>
      <p:sp>
        <p:nvSpPr>
          <p:cNvPr id="5" name="Footer Placeholder 4"/>
          <p:cNvSpPr>
            <a:spLocks noGrp="1"/>
          </p:cNvSpPr>
          <p:nvPr>
            <p:ph type="ftr" sz="quarter" idx="11"/>
          </p:nvPr>
        </p:nvSpPr>
        <p:spPr/>
        <p:txBody>
          <a:bodyPr/>
          <a:lstStyle/>
          <a:p>
            <a:r>
              <a:rPr lang="en-ZA" dirty="0"/>
              <a:t>Add Footer Here</a:t>
            </a:r>
            <a:endParaRPr lang="en-US" dirty="0"/>
          </a:p>
        </p:txBody>
      </p:sp>
      <p:cxnSp>
        <p:nvCxnSpPr>
          <p:cNvPr id="15" name="Straight Connector 14"/>
          <p:cNvCxnSpPr/>
          <p:nvPr/>
        </p:nvCxnSpPr>
        <p:spPr>
          <a:xfrm>
            <a:off x="1335583" y="3804985"/>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5974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69179" y="2161854"/>
            <a:ext cx="3483864"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94009" y="2168318"/>
            <a:ext cx="3483864"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202488-4139-4052-B998-251C9C912739}" type="datetimeFigureOut">
              <a:rPr lang="en-US" smtClean="0"/>
              <a:t>6/19/2019</a:t>
            </a:fld>
            <a:endParaRPr lang="en-US" dirty="0"/>
          </a:p>
        </p:txBody>
      </p:sp>
      <p:sp>
        <p:nvSpPr>
          <p:cNvPr id="6" name="Footer Placeholder 5"/>
          <p:cNvSpPr>
            <a:spLocks noGrp="1"/>
          </p:cNvSpPr>
          <p:nvPr>
            <p:ph type="ftr" sz="quarter" idx="11"/>
          </p:nvPr>
        </p:nvSpPr>
        <p:spPr/>
        <p:txBody>
          <a:bodyPr/>
          <a:lstStyle/>
          <a:p>
            <a:r>
              <a:rPr lang="en-ZA" dirty="0"/>
              <a:t>Add Footer Here</a:t>
            </a:r>
            <a:endParaRPr lang="en-US" dirty="0"/>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969179" y="1486603"/>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75414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5486" y="1950796"/>
            <a:ext cx="3483864" cy="801943"/>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965486" y="2755516"/>
            <a:ext cx="3483864"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89365" y="1954250"/>
            <a:ext cx="3483864" cy="80223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89365" y="2752738"/>
            <a:ext cx="3483864"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202488-4139-4052-B998-251C9C912739}" type="datetimeFigureOut">
              <a:rPr lang="en-US" smtClean="0"/>
              <a:t>6/19/2019</a:t>
            </a:fld>
            <a:endParaRPr lang="en-US" dirty="0"/>
          </a:p>
        </p:txBody>
      </p:sp>
      <p:sp>
        <p:nvSpPr>
          <p:cNvPr id="8" name="Footer Placeholder 7"/>
          <p:cNvSpPr>
            <a:spLocks noGrp="1"/>
          </p:cNvSpPr>
          <p:nvPr>
            <p:ph type="ftr" sz="quarter" idx="11"/>
          </p:nvPr>
        </p:nvSpPr>
        <p:spPr/>
        <p:txBody>
          <a:bodyPr/>
          <a:lstStyle/>
          <a:p>
            <a:r>
              <a:rPr lang="en-ZA" dirty="0"/>
              <a:t>Add Footer Here</a:t>
            </a:r>
            <a:endParaRPr lang="en-US" dirty="0"/>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969179" y="1486603"/>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33175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smtClean="0"/>
              <a:t>6/19/2019</a:t>
            </a:fld>
            <a:endParaRPr lang="en-US" dirty="0"/>
          </a:p>
        </p:txBody>
      </p:sp>
      <p:sp>
        <p:nvSpPr>
          <p:cNvPr id="4" name="Footer Placeholder 3"/>
          <p:cNvSpPr>
            <a:spLocks noGrp="1"/>
          </p:cNvSpPr>
          <p:nvPr>
            <p:ph type="ftr" sz="quarter" idx="11"/>
          </p:nvPr>
        </p:nvSpPr>
        <p:spPr/>
        <p:txBody>
          <a:bodyPr/>
          <a:lstStyle/>
          <a:p>
            <a:r>
              <a:rPr lang="en-ZA" dirty="0"/>
              <a:t>Add Footer Here</a:t>
            </a:r>
            <a:endParaRPr lang="en-US" dirty="0"/>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969179" y="1486603"/>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0460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smtClean="0"/>
              <a:t>6/19/2019</a:t>
            </a:fld>
            <a:endParaRPr lang="en-US" dirty="0"/>
          </a:p>
        </p:txBody>
      </p:sp>
      <p:sp>
        <p:nvSpPr>
          <p:cNvPr id="3" name="Footer Placeholder 2"/>
          <p:cNvSpPr>
            <a:spLocks noGrp="1"/>
          </p:cNvSpPr>
          <p:nvPr>
            <p:ph type="ftr" sz="quarter" idx="11"/>
          </p:nvPr>
        </p:nvSpPr>
        <p:spPr/>
        <p:txBody>
          <a:bodyPr/>
          <a:lstStyle/>
          <a:p>
            <a:r>
              <a:rPr lang="en-ZA" dirty="0"/>
              <a:t>Add Footer Here </a:t>
            </a:r>
            <a:endParaRPr lang="en-US" dirty="0"/>
          </a:p>
        </p:txBody>
      </p:sp>
    </p:spTree>
    <p:extLst>
      <p:ext uri="{BB962C8B-B14F-4D97-AF65-F5344CB8AC3E}">
        <p14:creationId xmlns:p14="http://schemas.microsoft.com/office/powerpoint/2010/main" val="15140949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435" y="1645522"/>
            <a:ext cx="4355382" cy="384085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68182" y="1645523"/>
            <a:ext cx="2700000" cy="3836725"/>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2D202488-4139-4052-B998-251C9C912739}" type="datetimeFigureOut">
              <a:rPr lang="en-US" smtClean="0"/>
              <a:t>6/19/2019</a:t>
            </a:fld>
            <a:endParaRPr lang="en-US" dirty="0"/>
          </a:p>
        </p:txBody>
      </p:sp>
      <p:sp>
        <p:nvSpPr>
          <p:cNvPr id="6" name="Footer Placeholder 5"/>
          <p:cNvSpPr>
            <a:spLocks noGrp="1"/>
          </p:cNvSpPr>
          <p:nvPr>
            <p:ph type="ftr" sz="quarter" idx="11"/>
          </p:nvPr>
        </p:nvSpPr>
        <p:spPr/>
        <p:txBody>
          <a:bodyPr/>
          <a:lstStyle/>
          <a:p>
            <a:r>
              <a:rPr lang="en-ZA" dirty="0"/>
              <a:t>Add Footer Here</a:t>
            </a:r>
            <a:endParaRPr lang="en-US" dirty="0"/>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969179" y="1486603"/>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79784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00A4E-800B-4A5C-B446-E2DBBD7658C0}" type="datetimeFigureOut">
              <a:rPr lang="en-MY" smtClean="0"/>
              <a:t>19/6/2019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ACBAB0A-4178-437F-8707-712E83C269C2}" type="slidenum">
              <a:rPr lang="en-MY" smtClean="0"/>
              <a:t>‹#›</a:t>
            </a:fld>
            <a:endParaRPr lang="en-MY"/>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75296" y="3128471"/>
            <a:ext cx="2268000" cy="190656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5228" y="5144981"/>
            <a:ext cx="2277329" cy="807405"/>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2D202488-4139-4052-B998-251C9C912739}" type="datetimeFigureOut">
              <a:rPr lang="en-US" smtClean="0"/>
              <a:t>6/19/2019</a:t>
            </a:fld>
            <a:endParaRPr lang="en-US" dirty="0"/>
          </a:p>
        </p:txBody>
      </p:sp>
      <p:sp>
        <p:nvSpPr>
          <p:cNvPr id="6" name="Footer Placeholder 5"/>
          <p:cNvSpPr>
            <a:spLocks noGrp="1"/>
          </p:cNvSpPr>
          <p:nvPr>
            <p:ph type="ftr" sz="quarter" idx="11"/>
          </p:nvPr>
        </p:nvSpPr>
        <p:spPr/>
        <p:txBody>
          <a:bodyPr/>
          <a:lstStyle/>
          <a:p>
            <a:r>
              <a:rPr lang="en-ZA" dirty="0"/>
              <a:t>Add Footer Here</a:t>
            </a:r>
            <a:endParaRPr lang="en-US" dirty="0"/>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969179" y="1486603"/>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3451581" y="3128471"/>
            <a:ext cx="2268000" cy="190656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5905229" y="3128471"/>
            <a:ext cx="2268000" cy="190656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3446917" y="5144980"/>
            <a:ext cx="2277329" cy="807405"/>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979940" y="5144979"/>
            <a:ext cx="2277329" cy="807405"/>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3363058" y="5144979"/>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5818310" y="5144979"/>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968182" y="1617664"/>
            <a:ext cx="7213793" cy="1336675"/>
          </a:xfrm>
        </p:spPr>
        <p:txBody>
          <a:bodyPr>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69369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5608041" y="482171"/>
            <a:ext cx="3055900"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1129513"/>
            <a:ext cx="4149246" cy="1830584"/>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3292" y="1122543"/>
            <a:ext cx="209337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87747" y="3145992"/>
            <a:ext cx="4143303" cy="2003742"/>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427052" y="6332579"/>
            <a:ext cx="3236889" cy="320123"/>
          </a:xfrm>
        </p:spPr>
        <p:txBody>
          <a:bodyPr/>
          <a:lstStyle>
            <a:lvl1pPr algn="r">
              <a:defRPr/>
            </a:lvl1pPr>
          </a:lstStyle>
          <a:p>
            <a:fld id="{2D202488-4139-4052-B998-251C9C912739}" type="datetimeFigureOut">
              <a:rPr lang="en-US" smtClean="0"/>
              <a:pPr/>
              <a:t>6/19/2019</a:t>
            </a:fld>
            <a:endParaRPr lang="en-US" dirty="0"/>
          </a:p>
        </p:txBody>
      </p:sp>
      <p:sp>
        <p:nvSpPr>
          <p:cNvPr id="6" name="Footer Placeholder 5"/>
          <p:cNvSpPr>
            <a:spLocks noGrp="1"/>
          </p:cNvSpPr>
          <p:nvPr>
            <p:ph type="ftr" sz="quarter" idx="11"/>
          </p:nvPr>
        </p:nvSpPr>
        <p:spPr>
          <a:xfrm>
            <a:off x="1085537" y="6332579"/>
            <a:ext cx="4155753" cy="320931"/>
          </a:xfrm>
        </p:spPr>
        <p:txBody>
          <a:bodyPr/>
          <a:lstStyle/>
          <a:p>
            <a:r>
              <a:rPr lang="en-ZA" dirty="0"/>
              <a:t>Add Footer Here</a:t>
            </a:r>
            <a:endParaRPr lang="en-US" dirty="0"/>
          </a:p>
        </p:txBody>
      </p:sp>
      <p:cxnSp>
        <p:nvCxnSpPr>
          <p:cNvPr id="31" name="Straight Connector 30"/>
          <p:cNvCxnSpPr/>
          <p:nvPr/>
        </p:nvCxnSpPr>
        <p:spPr>
          <a:xfrm>
            <a:off x="1085537" y="3143605"/>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895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E00A4E-800B-4A5C-B446-E2DBBD7658C0}" type="datetimeFigureOut">
              <a:rPr lang="en-MY" smtClean="0"/>
              <a:t>19/6/2019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ACBAB0A-4178-437F-8707-712E83C269C2}" type="slidenum">
              <a:rPr lang="en-MY" smtClean="0"/>
              <a:t>‹#›</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E00A4E-800B-4A5C-B446-E2DBBD7658C0}" type="datetimeFigureOut">
              <a:rPr lang="en-MY" smtClean="0"/>
              <a:t>19/6/2019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ACBAB0A-4178-437F-8707-712E83C269C2}" type="slidenum">
              <a:rPr lang="en-MY" smtClean="0"/>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E00A4E-800B-4A5C-B446-E2DBBD7658C0}" type="datetimeFigureOut">
              <a:rPr lang="en-MY" smtClean="0"/>
              <a:t>19/6/2019</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ACBAB0A-4178-437F-8707-712E83C269C2}" type="slidenum">
              <a:rPr lang="en-MY" smtClean="0"/>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E00A4E-800B-4A5C-B446-E2DBBD7658C0}" type="datetimeFigureOut">
              <a:rPr lang="en-MY" smtClean="0"/>
              <a:t>19/6/2019</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ACBAB0A-4178-437F-8707-712E83C269C2}" type="slidenum">
              <a:rPr lang="en-MY" smtClean="0"/>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00A4E-800B-4A5C-B446-E2DBBD7658C0}" type="datetimeFigureOut">
              <a:rPr lang="en-MY" smtClean="0"/>
              <a:t>19/6/2019</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ACBAB0A-4178-437F-8707-712E83C269C2}" type="slidenum">
              <a:rPr lang="en-MY" smtClean="0"/>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00A4E-800B-4A5C-B446-E2DBBD7658C0}" type="datetimeFigureOut">
              <a:rPr lang="en-MY" smtClean="0"/>
              <a:t>19/6/2019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ACBAB0A-4178-437F-8707-712E83C269C2}" type="slidenum">
              <a:rPr lang="en-MY" smtClean="0"/>
              <a:t>‹#›</a:t>
            </a:fld>
            <a:endParaRPr lang="en-MY"/>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DE00A4E-800B-4A5C-B446-E2DBBD7658C0}" type="datetimeFigureOut">
              <a:rPr lang="en-MY" smtClean="0"/>
              <a:t>19/6/2019</a:t>
            </a:fld>
            <a:endParaRPr lang="en-MY"/>
          </a:p>
        </p:txBody>
      </p:sp>
      <p:sp>
        <p:nvSpPr>
          <p:cNvPr id="9" name="Slide Number Placeholder 8"/>
          <p:cNvSpPr>
            <a:spLocks noGrp="1"/>
          </p:cNvSpPr>
          <p:nvPr>
            <p:ph type="sldNum" sz="quarter" idx="11"/>
          </p:nvPr>
        </p:nvSpPr>
        <p:spPr/>
        <p:txBody>
          <a:bodyPr/>
          <a:lstStyle/>
          <a:p>
            <a:fld id="{AACBAB0A-4178-437F-8707-712E83C269C2}" type="slidenum">
              <a:rPr lang="en-MY" smtClean="0"/>
              <a:t>‹#›</a:t>
            </a:fld>
            <a:endParaRPr lang="en-MY"/>
          </a:p>
        </p:txBody>
      </p:sp>
      <p:sp>
        <p:nvSpPr>
          <p:cNvPr id="10" name="Footer Placeholder 9"/>
          <p:cNvSpPr>
            <a:spLocks noGrp="1"/>
          </p:cNvSpPr>
          <p:nvPr>
            <p:ph type="ftr" sz="quarter" idx="12"/>
          </p:nvPr>
        </p:nvSpPr>
        <p:spPr/>
        <p:txBody>
          <a:bodyPr/>
          <a:lstStyle/>
          <a:p>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ACBAB0A-4178-437F-8707-712E83C269C2}" type="slidenum">
              <a:rPr lang="en-MY" smtClean="0"/>
              <a:t>‹#›</a:t>
            </a:fld>
            <a:endParaRPr lang="en-MY"/>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MY"/>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DE00A4E-800B-4A5C-B446-E2DBBD7658C0}" type="datetimeFigureOut">
              <a:rPr lang="en-MY" smtClean="0"/>
              <a:t>19/6/2019</a:t>
            </a:fld>
            <a:endParaRPr lang="en-MY"/>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7"/>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screen">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9144000" cy="742950"/>
          </a:xfrm>
          <a:prstGeom prst="rect">
            <a:avLst/>
          </a:prstGeom>
        </p:spPr>
      </p:pic>
      <p:sp>
        <p:nvSpPr>
          <p:cNvPr id="2" name="Title Placeholder 1"/>
          <p:cNvSpPr>
            <a:spLocks noGrp="1"/>
          </p:cNvSpPr>
          <p:nvPr>
            <p:ph type="title"/>
          </p:nvPr>
        </p:nvSpPr>
        <p:spPr>
          <a:xfrm>
            <a:off x="970773" y="804520"/>
            <a:ext cx="7202456"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70773" y="2015733"/>
            <a:ext cx="7202456"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547693" y="6340794"/>
            <a:ext cx="2625536" cy="309201"/>
          </a:xfrm>
          <a:prstGeom prst="rect">
            <a:avLst/>
          </a:prstGeom>
        </p:spPr>
        <p:txBody>
          <a:bodyPr vert="horz" lIns="91440" tIns="45720" rIns="91440" bIns="45720" rtlCol="0" anchor="ctr"/>
          <a:lstStyle>
            <a:lvl1pPr algn="r">
              <a:defRPr sz="750">
                <a:solidFill>
                  <a:schemeClr val="bg1"/>
                </a:solidFill>
              </a:defRPr>
            </a:lvl1pPr>
          </a:lstStyle>
          <a:p>
            <a:fld id="{2D202488-4139-4052-B998-251C9C912739}" type="datetimeFigureOut">
              <a:rPr lang="en-US" smtClean="0"/>
              <a:pPr/>
              <a:t>6/19/2019</a:t>
            </a:fld>
            <a:endParaRPr lang="en-US" dirty="0"/>
          </a:p>
        </p:txBody>
      </p:sp>
      <p:sp>
        <p:nvSpPr>
          <p:cNvPr id="5" name="Footer Placeholder 4"/>
          <p:cNvSpPr>
            <a:spLocks noGrp="1"/>
          </p:cNvSpPr>
          <p:nvPr>
            <p:ph type="ftr" sz="quarter" idx="3"/>
          </p:nvPr>
        </p:nvSpPr>
        <p:spPr>
          <a:xfrm>
            <a:off x="970773" y="6339731"/>
            <a:ext cx="4454127" cy="309201"/>
          </a:xfrm>
          <a:prstGeom prst="rect">
            <a:avLst/>
          </a:prstGeom>
        </p:spPr>
        <p:txBody>
          <a:bodyPr vert="horz" lIns="91440" tIns="45720" rIns="91440" bIns="45720" rtlCol="0" anchor="ctr"/>
          <a:lstStyle>
            <a:lvl1pPr algn="l">
              <a:defRPr sz="750">
                <a:solidFill>
                  <a:schemeClr val="bg1"/>
                </a:solidFill>
              </a:defRPr>
            </a:lvl1pPr>
          </a:lstStyle>
          <a:p>
            <a:r>
              <a:rPr lang="en-ZA" dirty="0"/>
              <a:t>Add Footer Here</a:t>
            </a:r>
            <a:endParaRPr lang="en-US" dirty="0"/>
          </a:p>
        </p:txBody>
      </p:sp>
      <p:cxnSp>
        <p:nvCxnSpPr>
          <p:cNvPr id="10" name="Straight Connector 9"/>
          <p:cNvCxnSpPr/>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0188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l" defTabSz="685800" rtl="1"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r" defTabSz="685800" rtl="1"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r" defTabSz="685800" rtl="1"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r" defTabSz="685800" rtl="1"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r" defTabSz="685800" rtl="1"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r" defTabSz="685800" rtl="1"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r" defTabSz="685800" rtl="1"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r" defTabSz="685800" rtl="1"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r" defTabSz="685800" rtl="1"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r" defTabSz="685800" rtl="1"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jpg"/><Relationship Id="rId1" Type="http://schemas.openxmlformats.org/officeDocument/2006/relationships/slideLayout" Target="../slideLayouts/slideLayout18.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8.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8.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356" y="130628"/>
            <a:ext cx="1548332" cy="156208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1508" y="130627"/>
            <a:ext cx="1656184" cy="1562089"/>
          </a:xfrm>
          <a:prstGeom prst="rect">
            <a:avLst/>
          </a:prstGeom>
        </p:spPr>
      </p:pic>
      <p:sp>
        <p:nvSpPr>
          <p:cNvPr id="6" name="TextBox 5"/>
          <p:cNvSpPr txBox="1"/>
          <p:nvPr/>
        </p:nvSpPr>
        <p:spPr>
          <a:xfrm>
            <a:off x="2033115" y="507117"/>
            <a:ext cx="5160388" cy="369332"/>
          </a:xfrm>
          <a:prstGeom prst="rect">
            <a:avLst/>
          </a:prstGeom>
          <a:noFill/>
        </p:spPr>
        <p:txBody>
          <a:bodyPr wrap="none" rtlCol="1">
            <a:spAutoFit/>
          </a:bodyPr>
          <a:lstStyle/>
          <a:p>
            <a:pPr algn="ctr"/>
            <a:r>
              <a:rPr lang="en-US" dirty="0">
                <a:latin typeface="Times New Roman" panose="02020603050405020304" pitchFamily="18" charset="0"/>
                <a:cs typeface="Times New Roman" panose="02020603050405020304" pitchFamily="18" charset="0"/>
              </a:rPr>
              <a:t>Ministry of Higher Education and Scientific Research</a:t>
            </a:r>
            <a:endParaRPr lang="ar-IQ"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537006" y="862370"/>
            <a:ext cx="6152606" cy="369332"/>
          </a:xfrm>
          <a:prstGeom prst="rect">
            <a:avLst/>
          </a:prstGeom>
          <a:noFill/>
        </p:spPr>
        <p:txBody>
          <a:bodyPr wrap="square" rtlCol="1">
            <a:spAutoFit/>
          </a:bodyPr>
          <a:lstStyle/>
          <a:p>
            <a:pPr algn="ctr"/>
            <a:r>
              <a:rPr lang="en-US" dirty="0">
                <a:latin typeface="Times New Roman" panose="02020603050405020304" pitchFamily="18" charset="0"/>
                <a:cs typeface="Times New Roman" panose="02020603050405020304" pitchFamily="18" charset="0"/>
              </a:rPr>
              <a:t>University of </a:t>
            </a:r>
            <a:r>
              <a:rPr lang="en-US" dirty="0" smtClean="0">
                <a:latin typeface="Times New Roman" panose="02020603050405020304" pitchFamily="18" charset="0"/>
                <a:cs typeface="Times New Roman" panose="02020603050405020304" pitchFamily="18" charset="0"/>
              </a:rPr>
              <a:t>Information Technology and Communication</a:t>
            </a:r>
            <a:endParaRPr lang="ar-IQ"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158090" y="1244286"/>
            <a:ext cx="2903359" cy="369332"/>
          </a:xfrm>
          <a:prstGeom prst="rect">
            <a:avLst/>
          </a:prstGeom>
          <a:noFill/>
        </p:spPr>
        <p:txBody>
          <a:bodyPr wrap="none" rtlCol="1">
            <a:spAutoFit/>
          </a:bodyPr>
          <a:lstStyle/>
          <a:p>
            <a:r>
              <a:rPr lang="en-US" dirty="0" smtClean="0">
                <a:latin typeface="Times New Roman" panose="02020603050405020304" pitchFamily="18" charset="0"/>
                <a:cs typeface="Times New Roman" panose="02020603050405020304" pitchFamily="18" charset="0"/>
              </a:rPr>
              <a:t>Business Informatics </a:t>
            </a:r>
            <a:r>
              <a:rPr lang="en-US" dirty="0">
                <a:latin typeface="Times New Roman" panose="02020603050405020304" pitchFamily="18" charset="0"/>
                <a:cs typeface="Times New Roman" panose="02020603050405020304" pitchFamily="18" charset="0"/>
              </a:rPr>
              <a:t>College</a:t>
            </a:r>
            <a:endParaRPr lang="ar-IQ"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90DCA56C-7A25-4BD4-AA72-5256E68BE4CB}"/>
              </a:ext>
            </a:extLst>
          </p:cNvPr>
          <p:cNvSpPr txBox="1">
            <a:spLocks/>
          </p:cNvSpPr>
          <p:nvPr/>
        </p:nvSpPr>
        <p:spPr>
          <a:xfrm>
            <a:off x="1" y="2451054"/>
            <a:ext cx="8460432" cy="1409994"/>
          </a:xfrm>
          <a:prstGeom prst="rect">
            <a:avLst/>
          </a:prstGeom>
        </p:spPr>
        <p:txBody>
          <a:bodyPr vert="horz" lIns="91440" tIns="45720" rIns="91440" bIns="45720" rtlCol="0" anchor="b">
            <a:noAutofit/>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pPr algn="ctr"/>
            <a:r>
              <a:rPr lang="en-US" sz="3600" dirty="0" smtClean="0">
                <a:solidFill>
                  <a:schemeClr val="tx1"/>
                </a:solidFill>
                <a:latin typeface="Times New Roman" panose="02020603050405020304" pitchFamily="18" charset="0"/>
                <a:cs typeface="Times New Roman" panose="02020603050405020304" pitchFamily="18" charset="0"/>
              </a:rPr>
              <a:t>Mobile Application For Image Labeling Based On Deep Learning API</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12" name="Subtitle 3"/>
          <p:cNvSpPr>
            <a:spLocks noGrp="1"/>
          </p:cNvSpPr>
          <p:nvPr>
            <p:ph type="subTitle" idx="1"/>
          </p:nvPr>
        </p:nvSpPr>
        <p:spPr>
          <a:xfrm>
            <a:off x="683568" y="4179480"/>
            <a:ext cx="3212548" cy="439905"/>
          </a:xfrm>
        </p:spPr>
        <p:txBody>
          <a:bodyPr>
            <a:noAutofit/>
          </a:bodyPr>
          <a:lstStyle/>
          <a:p>
            <a:r>
              <a:rPr lang="en-US" dirty="0" smtClean="0">
                <a:solidFill>
                  <a:schemeClr val="tx1"/>
                </a:solidFill>
                <a:latin typeface="Times New Roman" panose="02020603050405020304" pitchFamily="18" charset="0"/>
                <a:cs typeface="Times New Roman" panose="02020603050405020304" pitchFamily="18" charset="0"/>
              </a:rPr>
              <a:t>Mustafa </a:t>
            </a:r>
            <a:r>
              <a:rPr lang="en-US" dirty="0" err="1" smtClean="0">
                <a:solidFill>
                  <a:schemeClr val="tx1"/>
                </a:solidFill>
                <a:latin typeface="Times New Roman" panose="02020603050405020304" pitchFamily="18" charset="0"/>
                <a:cs typeface="Times New Roman" panose="02020603050405020304" pitchFamily="18" charset="0"/>
              </a:rPr>
              <a:t>Fawzi</a:t>
            </a:r>
            <a:r>
              <a:rPr lang="en-US" dirty="0" smtClean="0">
                <a:solidFill>
                  <a:schemeClr val="tx1"/>
                </a:solidFill>
                <a:latin typeface="Times New Roman" panose="02020603050405020304" pitchFamily="18" charset="0"/>
                <a:cs typeface="Times New Roman" panose="02020603050405020304" pitchFamily="18" charset="0"/>
              </a:rPr>
              <a:t> Mustafa</a:t>
            </a:r>
            <a:endParaRPr lang="ar-IQ" dirty="0">
              <a:solidFill>
                <a:schemeClr val="tx1"/>
              </a:solidFill>
              <a:latin typeface="Times New Roman" panose="02020603050405020304" pitchFamily="18" charset="0"/>
              <a:cs typeface="Times New Roman" panose="02020603050405020304" pitchFamily="18" charset="0"/>
            </a:endParaRPr>
          </a:p>
        </p:txBody>
      </p:sp>
      <p:sp>
        <p:nvSpPr>
          <p:cNvPr id="14" name="Subtitle 3"/>
          <p:cNvSpPr txBox="1">
            <a:spLocks/>
          </p:cNvSpPr>
          <p:nvPr/>
        </p:nvSpPr>
        <p:spPr>
          <a:xfrm>
            <a:off x="2470279" y="4700277"/>
            <a:ext cx="3519876" cy="969855"/>
          </a:xfrm>
          <a:prstGeom prst="rect">
            <a:avLst/>
          </a:prstGeom>
        </p:spPr>
        <p:txBody>
          <a:bodyPr vert="horz" lIns="91440" tIns="91440" rIns="91440" bIns="91440" rtlCol="0">
            <a:noAutofit/>
          </a:bodyPr>
          <a:lstStyle>
            <a:lvl1pPr marL="0" indent="0" algn="l" defTabSz="914400" rtl="1"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1"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1"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1"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1"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1"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1"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1"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1"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ctr" rtl="0"/>
            <a:r>
              <a:rPr lang="en-US" dirty="0" smtClean="0">
                <a:latin typeface="Times New Roman" panose="02020603050405020304" pitchFamily="18" charset="0"/>
                <a:cs typeface="Times New Roman" panose="02020603050405020304" pitchFamily="18" charset="0"/>
              </a:rPr>
              <a:t>Supervision by: Dr.mohammed salih</a:t>
            </a:r>
            <a:endParaRPr lang="ar-IQ" dirty="0">
              <a:latin typeface="Times New Roman" panose="02020603050405020304" pitchFamily="18" charset="0"/>
              <a:cs typeface="Times New Roman" panose="02020603050405020304" pitchFamily="18" charset="0"/>
            </a:endParaRPr>
          </a:p>
        </p:txBody>
      </p:sp>
      <p:sp>
        <p:nvSpPr>
          <p:cNvPr id="15" name="Subtitle 3"/>
          <p:cNvSpPr txBox="1">
            <a:spLocks/>
          </p:cNvSpPr>
          <p:nvPr/>
        </p:nvSpPr>
        <p:spPr>
          <a:xfrm>
            <a:off x="4716016" y="4179480"/>
            <a:ext cx="3212548" cy="439905"/>
          </a:xfrm>
          <a:prstGeom prst="rect">
            <a:avLst/>
          </a:prstGeom>
        </p:spPr>
        <p:txBody>
          <a:bodyPr vert="horz" lIns="91440" tIns="45720" rIns="91440" bIns="45720" rtlCol="0" anchor="t">
            <a:no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US" dirty="0" err="1" smtClean="0">
                <a:solidFill>
                  <a:schemeClr val="tx1"/>
                </a:solidFill>
                <a:latin typeface="Times New Roman" panose="02020603050405020304" pitchFamily="18" charset="0"/>
                <a:cs typeface="Times New Roman" panose="02020603050405020304" pitchFamily="18" charset="0"/>
              </a:rPr>
              <a:t>Aya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Hussien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Aleabie</a:t>
            </a:r>
            <a:endParaRPr lang="ar-IQ"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52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6581" y="974816"/>
            <a:ext cx="1943674" cy="415498"/>
          </a:xfrm>
          <a:prstGeom prst="rect">
            <a:avLst/>
          </a:prstGeom>
          <a:noFill/>
        </p:spPr>
        <p:txBody>
          <a:bodyPr wrap="none" rtlCol="1">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Text Translation</a:t>
            </a:r>
            <a:endParaRPr kumimoji="0" lang="ar-IQ"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 name="TextBox 5"/>
          <p:cNvSpPr txBox="1"/>
          <p:nvPr/>
        </p:nvSpPr>
        <p:spPr>
          <a:xfrm>
            <a:off x="3491880" y="974816"/>
            <a:ext cx="1689886" cy="415498"/>
          </a:xfrm>
          <a:prstGeom prst="rect">
            <a:avLst/>
          </a:prstGeom>
          <a:noFill/>
        </p:spPr>
        <p:txBody>
          <a:bodyPr wrap="none" rtlCol="1">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Shared button</a:t>
            </a:r>
            <a:endParaRPr kumimoji="0" lang="ar-IQ"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6788744" y="974816"/>
            <a:ext cx="1811714" cy="415498"/>
          </a:xfrm>
          <a:prstGeom prst="rect">
            <a:avLst/>
          </a:prstGeom>
          <a:noFill/>
        </p:spPr>
        <p:txBody>
          <a:bodyPr wrap="none" rtlCol="1">
            <a:spAutoFit/>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Share interface</a:t>
            </a:r>
            <a:endParaRPr kumimoji="0" lang="ar-IQ"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757" y="1445076"/>
            <a:ext cx="2463518" cy="4356589"/>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8581" y="1445076"/>
            <a:ext cx="2437645" cy="435659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227" y="1445076"/>
            <a:ext cx="2362383" cy="4379587"/>
          </a:xfrm>
          <a:prstGeom prst="rect">
            <a:avLst/>
          </a:prstGeom>
        </p:spPr>
      </p:pic>
      <p:sp>
        <p:nvSpPr>
          <p:cNvPr id="2" name="Right Arrow 1"/>
          <p:cNvSpPr/>
          <p:nvPr/>
        </p:nvSpPr>
        <p:spPr>
          <a:xfrm>
            <a:off x="4499992" y="5085184"/>
            <a:ext cx="576064" cy="360040"/>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ar-IQ"/>
          </a:p>
        </p:txBody>
      </p:sp>
    </p:spTree>
    <p:extLst>
      <p:ext uri="{BB962C8B-B14F-4D97-AF65-F5344CB8AC3E}">
        <p14:creationId xmlns:p14="http://schemas.microsoft.com/office/powerpoint/2010/main" val="234186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a:xfrm>
            <a:off x="251521" y="1772816"/>
            <a:ext cx="7992888" cy="4176464"/>
          </a:xfrm>
        </p:spPr>
        <p:txBody>
          <a:bodyPr>
            <a:normAutofit/>
          </a:bodyPr>
          <a:lstStyle/>
          <a:p>
            <a:r>
              <a:rPr lang="en-US" sz="2000" dirty="0">
                <a:cs typeface="+mj-cs"/>
              </a:rPr>
              <a:t>In our project we made application with ability to recognized more than 3000 objects in approximate accuracy of 95% and we exceed the classical model limitations for object recognitions that recognized limit number of object, the app provide the confidence of each object recognized, also they have ability to recognized text in English language in approximate accuracy of 92% ,  the applications can also detection the mathematical equations and solve it, not only one equation in image, but also more than one equation in image, and the application can translate any text in image to Arabic language with approximate accuracy of 87%, also the application can shared result as pdf and word file that we have ability to  modify it  and also we can print result </a:t>
            </a:r>
          </a:p>
        </p:txBody>
      </p:sp>
      <p:sp>
        <p:nvSpPr>
          <p:cNvPr id="7" name="Title 2"/>
          <p:cNvSpPr>
            <a:spLocks noGrp="1"/>
          </p:cNvSpPr>
          <p:nvPr>
            <p:ph type="title"/>
          </p:nvPr>
        </p:nvSpPr>
        <p:spPr>
          <a:xfrm>
            <a:off x="244384" y="816568"/>
            <a:ext cx="7992888" cy="967336"/>
          </a:xfrm>
        </p:spPr>
        <p:txBody>
          <a:bodyPr/>
          <a:lstStyle/>
          <a:p>
            <a:r>
              <a:rPr lang="en-US" sz="4000" dirty="0" smtClean="0">
                <a:solidFill>
                  <a:schemeClr val="tx1"/>
                </a:solidFill>
                <a:latin typeface="Times New Roman" panose="02020603050405020304" pitchFamily="18" charset="0"/>
              </a:rPr>
              <a:t>The </a:t>
            </a:r>
            <a:r>
              <a:rPr lang="en-US" sz="4000" dirty="0">
                <a:solidFill>
                  <a:schemeClr val="tx1"/>
                </a:solidFill>
              </a:rPr>
              <a:t>Conclusions</a:t>
            </a:r>
            <a:r>
              <a:rPr lang="en-US" sz="4000" b="1" dirty="0">
                <a:solidFill>
                  <a:schemeClr val="tx1"/>
                </a:solidFill>
              </a:rPr>
              <a:t/>
            </a:r>
            <a:br>
              <a:rPr lang="en-US" sz="4000" b="1" dirty="0">
                <a:solidFill>
                  <a:schemeClr val="tx1"/>
                </a:solidFill>
              </a:rPr>
            </a:br>
            <a:endParaRPr lang="ar-IQ" sz="40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549463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a:spLocks/>
          </p:cNvSpPr>
          <p:nvPr/>
        </p:nvSpPr>
        <p:spPr>
          <a:xfrm>
            <a:off x="323527" y="1772816"/>
            <a:ext cx="8030165" cy="3450613"/>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Read label as sound.</a:t>
            </a:r>
          </a:p>
          <a:p>
            <a:pPr>
              <a:buFont typeface="Wingdings" panose="05000000000000000000" pitchFamily="2" charset="2"/>
              <a:buChar char="Ø"/>
            </a:pPr>
            <a:r>
              <a:rPr lang="en-US" dirty="0" smtClean="0"/>
              <a:t>Ability </a:t>
            </a:r>
            <a:r>
              <a:rPr lang="en-US" dirty="0"/>
              <a:t>to solve complex math equations</a:t>
            </a:r>
            <a:endParaRPr lang="en-US" dirty="0" smtClean="0"/>
          </a:p>
          <a:p>
            <a:pPr>
              <a:buFont typeface="Wingdings" panose="05000000000000000000" pitchFamily="2" charset="2"/>
              <a:buChar char="Ø"/>
            </a:pPr>
            <a:endParaRPr lang="ar-IQ" dirty="0"/>
          </a:p>
        </p:txBody>
      </p:sp>
      <p:sp>
        <p:nvSpPr>
          <p:cNvPr id="4" name="Title 2"/>
          <p:cNvSpPr>
            <a:spLocks noGrp="1"/>
          </p:cNvSpPr>
          <p:nvPr>
            <p:ph type="title"/>
          </p:nvPr>
        </p:nvSpPr>
        <p:spPr>
          <a:xfrm>
            <a:off x="323528" y="332656"/>
            <a:ext cx="8030165" cy="1049235"/>
          </a:xfrm>
        </p:spPr>
        <p:txBody>
          <a:bodyPr/>
          <a:lstStyle/>
          <a:p>
            <a:pPr algn="ctr"/>
            <a:r>
              <a:rPr lang="en-US" dirty="0">
                <a:solidFill>
                  <a:schemeClr val="tx1"/>
                </a:solidFill>
                <a:latin typeface="Times New Roman" panose="02020603050405020304" pitchFamily="18" charset="0"/>
                <a:cs typeface="Times New Roman" panose="02020603050405020304" pitchFamily="18" charset="0"/>
              </a:rPr>
              <a:t>Next </a:t>
            </a:r>
            <a:r>
              <a:rPr lang="en-US" dirty="0" smtClean="0">
                <a:solidFill>
                  <a:schemeClr val="tx1"/>
                </a:solidFill>
                <a:latin typeface="Times New Roman" panose="02020603050405020304" pitchFamily="18" charset="0"/>
                <a:cs typeface="Times New Roman" panose="02020603050405020304" pitchFamily="18" charset="0"/>
              </a:rPr>
              <a:t>Step …</a:t>
            </a:r>
            <a:endParaRPr lang="ar-IQ"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757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569CD3E-5E33-4EB5-A2CE-C636605E633F}"/>
              </a:ext>
            </a:extLst>
          </p:cNvPr>
          <p:cNvSpPr>
            <a:spLocks noGrp="1"/>
          </p:cNvSpPr>
          <p:nvPr>
            <p:ph type="title"/>
          </p:nvPr>
        </p:nvSpPr>
        <p:spPr>
          <a:xfrm>
            <a:off x="683568" y="366165"/>
            <a:ext cx="7180729" cy="771316"/>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Introduction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C3C0199F-A274-44C6-BF37-784A855E6EEA}"/>
              </a:ext>
            </a:extLst>
          </p:cNvPr>
          <p:cNvSpPr>
            <a:spLocks noGrp="1"/>
          </p:cNvSpPr>
          <p:nvPr>
            <p:ph idx="1"/>
          </p:nvPr>
        </p:nvSpPr>
        <p:spPr>
          <a:xfrm>
            <a:off x="544286" y="1853755"/>
            <a:ext cx="2529805" cy="2536622"/>
          </a:xfrm>
        </p:spPr>
        <p:txBody>
          <a:bodyPr/>
          <a:lstStyle/>
          <a:p>
            <a:pPr marL="0" indent="0">
              <a:buNone/>
            </a:pPr>
            <a:endParaRPr lang="en-US" dirty="0"/>
          </a:p>
          <a:p>
            <a:endParaRPr lang="en-US" dirty="0"/>
          </a:p>
        </p:txBody>
      </p:sp>
      <p:sp>
        <p:nvSpPr>
          <p:cNvPr id="8" name="Content Placeholder 2">
            <a:extLst>
              <a:ext uri="{FF2B5EF4-FFF2-40B4-BE49-F238E27FC236}">
                <a16:creationId xmlns:a16="http://schemas.microsoft.com/office/drawing/2014/main" id="{C3C0199F-A274-44C6-BF37-784A855E6EEA}"/>
              </a:ext>
            </a:extLst>
          </p:cNvPr>
          <p:cNvSpPr txBox="1">
            <a:spLocks/>
          </p:cNvSpPr>
          <p:nvPr/>
        </p:nvSpPr>
        <p:spPr>
          <a:xfrm>
            <a:off x="519535" y="1780151"/>
            <a:ext cx="5204593" cy="4097121"/>
          </a:xfrm>
          <a:prstGeom prst="rect">
            <a:avLst/>
          </a:prstGeom>
        </p:spPr>
        <p:txBody>
          <a:bodyPr vert="horz" lIns="91440" tIns="45720" rIns="91440" bIns="45720" rtlCol="0" anchor="t">
            <a:normAutofit/>
          </a:bodyPr>
          <a:lst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rtl="0">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Today’s Generation are much more depended on mobile applications. So the Mobile application development are very essential to any business </a:t>
            </a:r>
            <a:r>
              <a:rPr lang="en-US" sz="2200" dirty="0" smtClean="0">
                <a:latin typeface="Times New Roman" panose="02020603050405020304" pitchFamily="18" charset="0"/>
                <a:cs typeface="Times New Roman" panose="02020603050405020304" pitchFamily="18" charset="0"/>
              </a:rPr>
              <a:t>organization .</a:t>
            </a:r>
          </a:p>
          <a:p>
            <a:pPr marL="0" indent="0" algn="just" rtl="0">
              <a:buNone/>
            </a:pPr>
            <a:endParaRPr lang="en-US" sz="2200" dirty="0">
              <a:latin typeface="Times New Roman" panose="02020603050405020304" pitchFamily="18" charset="0"/>
              <a:cs typeface="Times New Roman" panose="02020603050405020304" pitchFamily="18" charset="0"/>
            </a:endParaRPr>
          </a:p>
          <a:p>
            <a:pPr algn="just" rtl="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Artificial </a:t>
            </a:r>
            <a:r>
              <a:rPr lang="en-US" sz="2200" dirty="0" smtClean="0">
                <a:latin typeface="Times New Roman" panose="02020603050405020304" pitchFamily="18" charset="0"/>
                <a:cs typeface="Times New Roman" panose="02020603050405020304" pitchFamily="18" charset="0"/>
              </a:rPr>
              <a:t>Intelligence is </a:t>
            </a:r>
            <a:r>
              <a:rPr lang="en-US" sz="2200" dirty="0">
                <a:latin typeface="Times New Roman" panose="02020603050405020304" pitchFamily="18" charset="0"/>
                <a:cs typeface="Times New Roman" panose="02020603050405020304" pitchFamily="18" charset="0"/>
              </a:rPr>
              <a:t>an area of computer science that emphasizes the creation of intelligent machines that work and react like </a:t>
            </a:r>
            <a:r>
              <a:rPr lang="en-US" sz="2200" dirty="0" smtClean="0">
                <a:latin typeface="Times New Roman" panose="02020603050405020304" pitchFamily="18" charset="0"/>
                <a:cs typeface="Times New Roman" panose="02020603050405020304" pitchFamily="18" charset="0"/>
              </a:rPr>
              <a:t>humans </a:t>
            </a:r>
            <a:r>
              <a:rPr lang="en-US" sz="2200" dirty="0" smtClean="0"/>
              <a:t>.</a:t>
            </a:r>
            <a:endParaRPr lang="en-US" sz="2200" dirty="0"/>
          </a:p>
          <a:p>
            <a:pPr algn="just" rtl="0">
              <a:buFont typeface="Wingdings" panose="05000000000000000000" pitchFamily="2" charset="2"/>
              <a:buChar char="Ø"/>
            </a:pPr>
            <a:endParaRPr lang="en-US" sz="2200" dirty="0" smtClean="0"/>
          </a:p>
          <a:p>
            <a:pPr marL="0" indent="0" algn="l">
              <a:buNone/>
            </a:pPr>
            <a:endParaRPr lang="en-US" sz="2200" dirty="0"/>
          </a:p>
        </p:txBody>
      </p:sp>
      <p:sp>
        <p:nvSpPr>
          <p:cNvPr id="9" name="Content Placeholder 2">
            <a:extLst>
              <a:ext uri="{FF2B5EF4-FFF2-40B4-BE49-F238E27FC236}">
                <a16:creationId xmlns:a16="http://schemas.microsoft.com/office/drawing/2014/main" id="{C3C0199F-A274-44C6-BF37-784A855E6EEA}"/>
              </a:ext>
            </a:extLst>
          </p:cNvPr>
          <p:cNvSpPr txBox="1">
            <a:spLocks/>
          </p:cNvSpPr>
          <p:nvPr/>
        </p:nvSpPr>
        <p:spPr>
          <a:xfrm>
            <a:off x="8075492" y="1706547"/>
            <a:ext cx="2555503" cy="3017001"/>
          </a:xfrm>
          <a:prstGeom prst="rect">
            <a:avLst/>
          </a:prstGeom>
        </p:spPr>
        <p:txBody>
          <a:bodyPr vert="horz" lIns="91440" tIns="45720" rIns="91440" bIns="45720" rtlCol="0" anchor="t">
            <a:normAutofit/>
          </a:bodyPr>
          <a:lst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just" rtl="0">
              <a:buNone/>
            </a:pPr>
            <a:endParaRPr lang="en-US" sz="1700" dirty="0" smtClean="0"/>
          </a:p>
          <a:p>
            <a:pPr marL="0" indent="0" algn="l">
              <a:buNone/>
            </a:pP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04371" y="4113985"/>
            <a:ext cx="2314819" cy="1543212"/>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8610" y="1706547"/>
            <a:ext cx="2301073" cy="1577562"/>
          </a:xfrm>
          <a:prstGeom prst="rect">
            <a:avLst/>
          </a:prstGeom>
        </p:spPr>
      </p:pic>
    </p:spTree>
    <p:extLst>
      <p:ext uri="{BB962C8B-B14F-4D97-AF65-F5344CB8AC3E}">
        <p14:creationId xmlns:p14="http://schemas.microsoft.com/office/powerpoint/2010/main" val="391515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nodePh="1">
                                  <p:stCondLst>
                                    <p:cond delay="0"/>
                                  </p:stCondLst>
                                  <p:endCondLst>
                                    <p:cond evt="begin" delay="0">
                                      <p:tn val="15"/>
                                    </p:cond>
                                  </p:end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a:xfrm>
            <a:off x="251519" y="1772816"/>
            <a:ext cx="8030165" cy="4477419"/>
          </a:xfrm>
        </p:spPr>
        <p:txBody>
          <a:bodyPr>
            <a:normAutofit/>
          </a:bodyPr>
          <a:lstStyle/>
          <a:p>
            <a:pPr marL="0" indent="0" algn="just" rtl="0">
              <a:buNone/>
            </a:pPr>
            <a:r>
              <a:rPr lang="en-US" sz="2200" dirty="0">
                <a:latin typeface="Times New Roman" panose="02020603050405020304" pitchFamily="18" charset="0"/>
                <a:cs typeface="Times New Roman" panose="02020603050405020304" pitchFamily="18" charset="0"/>
              </a:rPr>
              <a:t>Approaches to sense real world objects are usually based on visual markers (e.g. QR-Codes or other 2D barcodes RFID tags). For certain types of objects, such as sights, buildings, and living beings marker based approaches are often not sensible or considerably restrict the interaction radius. Markerless approaches, for instance based on natural features, can overcome some of these </a:t>
            </a:r>
            <a:r>
              <a:rPr lang="en-US" sz="2200" dirty="0" smtClean="0">
                <a:latin typeface="Times New Roman" panose="02020603050405020304" pitchFamily="18" charset="0"/>
                <a:cs typeface="Times New Roman" panose="02020603050405020304" pitchFamily="18" charset="0"/>
              </a:rPr>
              <a:t>limitations. </a:t>
            </a:r>
            <a:r>
              <a:rPr lang="en-US" sz="2200" dirty="0">
                <a:latin typeface="Times New Roman" panose="02020603050405020304" pitchFamily="18" charset="0"/>
                <a:cs typeface="Times New Roman" panose="02020603050405020304" pitchFamily="18" charset="0"/>
              </a:rPr>
              <a:t>However, the current Artificial Intelligence models, which is, recognize specific object need to a huge quantity of memory and making waste of power that indicates as consumption in power of smart phone .</a:t>
            </a:r>
            <a:endParaRPr lang="ar-IQ" sz="2200" dirty="0">
              <a:latin typeface="Times New Roman" panose="02020603050405020304" pitchFamily="18" charset="0"/>
              <a:cs typeface="Times New Roman" panose="02020603050405020304" pitchFamily="18" charset="0"/>
            </a:endParaRPr>
          </a:p>
        </p:txBody>
      </p:sp>
      <p:sp>
        <p:nvSpPr>
          <p:cNvPr id="7" name="Title 2"/>
          <p:cNvSpPr>
            <a:spLocks noGrp="1"/>
          </p:cNvSpPr>
          <p:nvPr>
            <p:ph type="title"/>
          </p:nvPr>
        </p:nvSpPr>
        <p:spPr>
          <a:xfrm>
            <a:off x="251520" y="404664"/>
            <a:ext cx="8030165" cy="845752"/>
          </a:xfrm>
        </p:spPr>
        <p:txBody>
          <a:bodyPr/>
          <a:lstStyle/>
          <a:p>
            <a:r>
              <a:rPr lang="en-US" dirty="0">
                <a:solidFill>
                  <a:schemeClr val="tx1"/>
                </a:solidFill>
                <a:latin typeface="Times New Roman" panose="02020603050405020304" pitchFamily="18" charset="0"/>
                <a:cs typeface="Times New Roman" panose="02020603050405020304" pitchFamily="18" charset="0"/>
              </a:rPr>
              <a:t>The problem of project</a:t>
            </a:r>
            <a:endParaRPr lang="ar-IQ"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073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a:xfrm>
            <a:off x="251521" y="1772816"/>
            <a:ext cx="7992888" cy="4333402"/>
          </a:xfrm>
        </p:spPr>
        <p:txBody>
          <a:bodyPr>
            <a:normAutofit/>
          </a:bodyPr>
          <a:lstStyle/>
          <a:p>
            <a:pPr marL="0" indent="0" algn="just" rtl="0">
              <a:buNone/>
            </a:pPr>
            <a:r>
              <a:rPr lang="en-US" sz="2200" dirty="0">
                <a:latin typeface="Times New Roman" panose="02020603050405020304" pitchFamily="18" charset="0"/>
                <a:cs typeface="Times New Roman" panose="02020603050405020304" pitchFamily="18" charset="0"/>
              </a:rPr>
              <a:t>The aim of this project is to design and implement mobile app develops by Flutter </a:t>
            </a:r>
            <a:r>
              <a:rPr lang="en-US" sz="2200" dirty="0" smtClean="0">
                <a:latin typeface="Times New Roman" panose="02020603050405020304" pitchFamily="18" charset="0"/>
                <a:cs typeface="Times New Roman" panose="02020603050405020304" pitchFamily="18" charset="0"/>
              </a:rPr>
              <a:t>framework (Hybrid app) </a:t>
            </a:r>
            <a:r>
              <a:rPr lang="en-US" sz="2200" dirty="0">
                <a:latin typeface="Times New Roman" panose="02020603050405020304" pitchFamily="18" charset="0"/>
                <a:cs typeface="Times New Roman" panose="02020603050405020304" pitchFamily="18" charset="0"/>
              </a:rPr>
              <a:t>and processes camera images per second and running on various platform (Android, </a:t>
            </a:r>
            <a:r>
              <a:rPr lang="en-US" sz="2200" dirty="0" smtClean="0">
                <a:latin typeface="Times New Roman" panose="02020603050405020304" pitchFamily="18" charset="0"/>
                <a:cs typeface="Times New Roman" panose="02020603050405020304" pitchFamily="18" charset="0"/>
              </a:rPr>
              <a:t>IOS </a:t>
            </a:r>
            <a:r>
              <a:rPr lang="en-US" sz="2200" dirty="0">
                <a:latin typeface="Times New Roman" panose="02020603050405020304" pitchFamily="18" charset="0"/>
                <a:cs typeface="Times New Roman" panose="02020603050405020304" pitchFamily="18" charset="0"/>
              </a:rPr>
              <a:t>and windows). Furthermore, it has ability to recognize a huge amount of objects up to 8000 objects, text </a:t>
            </a:r>
            <a:r>
              <a:rPr lang="en-US" sz="2200" dirty="0" smtClean="0">
                <a:latin typeface="Times New Roman" panose="02020603050405020304" pitchFamily="18" charset="0"/>
                <a:cs typeface="Times New Roman" panose="02020603050405020304" pitchFamily="18" charset="0"/>
              </a:rPr>
              <a:t>recognition , text translation </a:t>
            </a:r>
            <a:r>
              <a:rPr lang="en-US" sz="2200" dirty="0">
                <a:latin typeface="Times New Roman" panose="02020603050405020304" pitchFamily="18" charset="0"/>
                <a:cs typeface="Times New Roman" panose="02020603050405020304" pitchFamily="18" charset="0"/>
              </a:rPr>
              <a:t>and solve math equations based on Deep learning neural network model which is </a:t>
            </a:r>
            <a:r>
              <a:rPr lang="en-US" sz="2200" dirty="0" smtClean="0">
                <a:latin typeface="Times New Roman" panose="02020603050405020304" pitchFamily="18" charset="0"/>
                <a:cs typeface="Times New Roman" panose="02020603050405020304" pitchFamily="18" charset="0"/>
              </a:rPr>
              <a:t>programmed in </a:t>
            </a:r>
            <a:r>
              <a:rPr lang="en-US" sz="2200" dirty="0">
                <a:latin typeface="Times New Roman" panose="02020603050405020304" pitchFamily="18" charset="0"/>
                <a:cs typeface="Times New Roman" panose="02020603050405020304" pitchFamily="18" charset="0"/>
              </a:rPr>
              <a:t>google cloud.</a:t>
            </a:r>
            <a:endParaRPr lang="ar-IQ" sz="2200" dirty="0">
              <a:latin typeface="Times New Roman" panose="02020603050405020304" pitchFamily="18" charset="0"/>
              <a:cs typeface="Times New Roman" panose="02020603050405020304" pitchFamily="18" charset="0"/>
            </a:endParaRPr>
          </a:p>
        </p:txBody>
      </p:sp>
      <p:sp>
        <p:nvSpPr>
          <p:cNvPr id="7" name="Title 2"/>
          <p:cNvSpPr>
            <a:spLocks noGrp="1"/>
          </p:cNvSpPr>
          <p:nvPr>
            <p:ph type="title"/>
          </p:nvPr>
        </p:nvSpPr>
        <p:spPr>
          <a:xfrm>
            <a:off x="251521" y="404664"/>
            <a:ext cx="7992888" cy="967336"/>
          </a:xfrm>
        </p:spPr>
        <p:txBody>
          <a:bodyPr/>
          <a:lstStyle/>
          <a:p>
            <a:r>
              <a:rPr lang="en-US" dirty="0">
                <a:solidFill>
                  <a:schemeClr val="tx1"/>
                </a:solidFill>
                <a:latin typeface="Times New Roman" panose="02020603050405020304" pitchFamily="18" charset="0"/>
                <a:cs typeface="Times New Roman" panose="02020603050405020304" pitchFamily="18" charset="0"/>
              </a:rPr>
              <a:t>The Aim of the Project</a:t>
            </a:r>
            <a:endParaRPr lang="ar-IQ"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400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29E978-9605-417C-951F-53F4926CFF1A}"/>
              </a:ext>
            </a:extLst>
          </p:cNvPr>
          <p:cNvSpPr>
            <a:spLocks noGrp="1"/>
          </p:cNvSpPr>
          <p:nvPr>
            <p:ph type="title"/>
          </p:nvPr>
        </p:nvSpPr>
        <p:spPr>
          <a:xfrm>
            <a:off x="491372" y="404664"/>
            <a:ext cx="7825043" cy="601226"/>
          </a:xfrm>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Native vs Hybrid app</a:t>
            </a:r>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52392110"/>
              </p:ext>
            </p:extLst>
          </p:nvPr>
        </p:nvGraphicFramePr>
        <p:xfrm>
          <a:off x="611560" y="1844824"/>
          <a:ext cx="7369166" cy="3810000"/>
        </p:xfrm>
        <a:graphic>
          <a:graphicData uri="http://schemas.openxmlformats.org/drawingml/2006/table">
            <a:tbl>
              <a:tblPr rtl="1" firstRow="1" bandRow="1">
                <a:tableStyleId>{BC89EF96-8CEA-46FF-86C4-4CE0E7609802}</a:tableStyleId>
              </a:tblPr>
              <a:tblGrid>
                <a:gridCol w="3684583">
                  <a:extLst>
                    <a:ext uri="{9D8B030D-6E8A-4147-A177-3AD203B41FA5}">
                      <a16:colId xmlns:a16="http://schemas.microsoft.com/office/drawing/2014/main" val="2518896469"/>
                    </a:ext>
                  </a:extLst>
                </a:gridCol>
                <a:gridCol w="3684583">
                  <a:extLst>
                    <a:ext uri="{9D8B030D-6E8A-4147-A177-3AD203B41FA5}">
                      <a16:colId xmlns:a16="http://schemas.microsoft.com/office/drawing/2014/main" val="504197564"/>
                    </a:ext>
                  </a:extLst>
                </a:gridCol>
              </a:tblGrid>
              <a:tr h="390976">
                <a:tc>
                  <a:txBody>
                    <a:bodyPr/>
                    <a:lstStyle/>
                    <a:p>
                      <a:pPr algn="ctr" rtl="1"/>
                      <a:r>
                        <a:rPr lang="en-US" sz="2200" dirty="0" smtClean="0">
                          <a:solidFill>
                            <a:schemeClr val="tx1"/>
                          </a:solidFill>
                          <a:latin typeface="Times New Roman" panose="02020603050405020304" pitchFamily="18" charset="0"/>
                          <a:cs typeface="Times New Roman" panose="02020603050405020304" pitchFamily="18" charset="0"/>
                        </a:rPr>
                        <a:t>Native app</a:t>
                      </a:r>
                      <a:endParaRPr lang="ar-IQ" sz="2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rtl="1"/>
                      <a:r>
                        <a:rPr lang="en-US" sz="2200" dirty="0" smtClean="0">
                          <a:solidFill>
                            <a:schemeClr val="tx1"/>
                          </a:solidFill>
                          <a:latin typeface="Times New Roman" panose="02020603050405020304" pitchFamily="18" charset="0"/>
                          <a:cs typeface="Times New Roman" panose="02020603050405020304" pitchFamily="18" charset="0"/>
                        </a:rPr>
                        <a:t> hybrid</a:t>
                      </a:r>
                      <a:r>
                        <a:rPr lang="en-US" sz="2200" baseline="0" dirty="0" smtClean="0">
                          <a:solidFill>
                            <a:schemeClr val="tx1"/>
                          </a:solidFill>
                          <a:latin typeface="Times New Roman" panose="02020603050405020304" pitchFamily="18" charset="0"/>
                          <a:cs typeface="Times New Roman" panose="02020603050405020304" pitchFamily="18" charset="0"/>
                        </a:rPr>
                        <a:t> app</a:t>
                      </a:r>
                      <a:endParaRPr lang="ar-IQ" sz="2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3305367"/>
                  </a:ext>
                </a:extLst>
              </a:tr>
              <a:tr h="977440">
                <a:tc>
                  <a:txBody>
                    <a:bodyPr/>
                    <a:lstStyle/>
                    <a:p>
                      <a:pPr algn="l" rtl="1"/>
                      <a:r>
                        <a:rPr lang="en-US" sz="2200" dirty="0" smtClean="0">
                          <a:solidFill>
                            <a:schemeClr val="tx1"/>
                          </a:solidFill>
                          <a:latin typeface="Times New Roman" panose="02020603050405020304" pitchFamily="18" charset="0"/>
                          <a:cs typeface="Times New Roman" panose="02020603050405020304" pitchFamily="18" charset="0"/>
                        </a:rPr>
                        <a:t>Developed in platform specific</a:t>
                      </a:r>
                      <a:r>
                        <a:rPr lang="en-US" sz="2200" baseline="0" dirty="0" smtClean="0">
                          <a:solidFill>
                            <a:schemeClr val="tx1"/>
                          </a:solidFill>
                          <a:latin typeface="Times New Roman" panose="02020603050405020304" pitchFamily="18" charset="0"/>
                          <a:cs typeface="Times New Roman" panose="02020603050405020304" pitchFamily="18" charset="0"/>
                        </a:rPr>
                        <a:t> language, objective-c or swift for ios, java for android,etc</a:t>
                      </a:r>
                      <a:endParaRPr lang="ar-IQ" sz="2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rtl="1"/>
                      <a:r>
                        <a:rPr lang="en-US" sz="2200" dirty="0" smtClean="0">
                          <a:solidFill>
                            <a:schemeClr val="tx1"/>
                          </a:solidFill>
                          <a:latin typeface="Times New Roman" panose="02020603050405020304" pitchFamily="18" charset="0"/>
                          <a:cs typeface="Times New Roman" panose="02020603050405020304" pitchFamily="18" charset="0"/>
                        </a:rPr>
                        <a:t>Developed</a:t>
                      </a:r>
                      <a:r>
                        <a:rPr lang="en-US" sz="2200" baseline="0" dirty="0" smtClean="0">
                          <a:solidFill>
                            <a:schemeClr val="tx1"/>
                          </a:solidFill>
                          <a:latin typeface="Times New Roman" panose="02020603050405020304" pitchFamily="18" charset="0"/>
                          <a:cs typeface="Times New Roman" panose="02020603050405020304" pitchFamily="18" charset="0"/>
                        </a:rPr>
                        <a:t> for cross platform , ionic or react native ,etc.</a:t>
                      </a:r>
                      <a:endParaRPr lang="ar-IQ" sz="2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604689"/>
                  </a:ext>
                </a:extLst>
              </a:tr>
              <a:tr h="398866">
                <a:tc>
                  <a:txBody>
                    <a:bodyPr/>
                    <a:lstStyle/>
                    <a:p>
                      <a:pPr algn="l" rtl="1"/>
                      <a:r>
                        <a:rPr lang="en-US" sz="2200" dirty="0" smtClean="0">
                          <a:solidFill>
                            <a:schemeClr val="tx1"/>
                          </a:solidFill>
                          <a:latin typeface="Times New Roman" panose="02020603050405020304" pitchFamily="18" charset="0"/>
                          <a:cs typeface="Times New Roman" panose="02020603050405020304" pitchFamily="18" charset="0"/>
                        </a:rPr>
                        <a:t>Separate</a:t>
                      </a:r>
                      <a:r>
                        <a:rPr lang="en-GB" sz="2200" baseline="0" dirty="0" smtClean="0">
                          <a:solidFill>
                            <a:schemeClr val="tx1"/>
                          </a:solidFill>
                          <a:latin typeface="Times New Roman" panose="02020603050405020304" pitchFamily="18" charset="0"/>
                          <a:cs typeface="Times New Roman" panose="02020603050405020304" pitchFamily="18" charset="0"/>
                        </a:rPr>
                        <a:t> code for each platform</a:t>
                      </a:r>
                      <a:endParaRPr lang="ar-IQ" sz="2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rtl="1"/>
                      <a:r>
                        <a:rPr lang="en-US" sz="2200" dirty="0" smtClean="0">
                          <a:solidFill>
                            <a:schemeClr val="tx1"/>
                          </a:solidFill>
                          <a:latin typeface="Times New Roman" panose="02020603050405020304" pitchFamily="18" charset="0"/>
                          <a:cs typeface="Times New Roman" panose="02020603050405020304" pitchFamily="18" charset="0"/>
                        </a:rPr>
                        <a:t>Write once, run anywhere</a:t>
                      </a:r>
                      <a:endParaRPr lang="ar-IQ" sz="2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2540806"/>
                  </a:ext>
                </a:extLst>
              </a:tr>
              <a:tr h="684208">
                <a:tc>
                  <a:txBody>
                    <a:bodyPr/>
                    <a:lstStyle/>
                    <a:p>
                      <a:pPr algn="l" rtl="1"/>
                      <a:r>
                        <a:rPr lang="en-US" sz="2200" dirty="0" smtClean="0">
                          <a:solidFill>
                            <a:schemeClr val="tx1"/>
                          </a:solidFill>
                          <a:latin typeface="Times New Roman" panose="02020603050405020304" pitchFamily="18" charset="0"/>
                          <a:cs typeface="Times New Roman" panose="02020603050405020304" pitchFamily="18" charset="0"/>
                        </a:rPr>
                        <a:t>Higher investment of time, talent and resources</a:t>
                      </a:r>
                      <a:endParaRPr lang="ar-IQ" sz="2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rtl="1"/>
                      <a:r>
                        <a:rPr lang="en-US" sz="2200" dirty="0" smtClean="0">
                          <a:solidFill>
                            <a:schemeClr val="tx1"/>
                          </a:solidFill>
                          <a:latin typeface="Times New Roman" panose="02020603050405020304" pitchFamily="18" charset="0"/>
                          <a:cs typeface="Times New Roman" panose="02020603050405020304" pitchFamily="18" charset="0"/>
                        </a:rPr>
                        <a:t>Save time and money </a:t>
                      </a:r>
                      <a:endParaRPr lang="ar-IQ" sz="2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0193534"/>
                  </a:ext>
                </a:extLst>
              </a:tr>
              <a:tr h="390976">
                <a:tc>
                  <a:txBody>
                    <a:bodyPr/>
                    <a:lstStyle/>
                    <a:p>
                      <a:pPr algn="l" rtl="1"/>
                      <a:r>
                        <a:rPr lang="en-US" sz="2200" dirty="0" smtClean="0">
                          <a:solidFill>
                            <a:schemeClr val="tx1"/>
                          </a:solidFill>
                          <a:latin typeface="Times New Roman" panose="02020603050405020304" pitchFamily="18" charset="0"/>
                          <a:cs typeface="Times New Roman" panose="02020603050405020304" pitchFamily="18" charset="0"/>
                        </a:rPr>
                        <a:t>Higher costs and development time </a:t>
                      </a:r>
                      <a:endParaRPr lang="ar-IQ" sz="2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rtl="1"/>
                      <a:r>
                        <a:rPr lang="en-US" sz="2200" dirty="0" smtClean="0">
                          <a:solidFill>
                            <a:schemeClr val="tx1"/>
                          </a:solidFill>
                          <a:latin typeface="Times New Roman" panose="02020603050405020304" pitchFamily="18" charset="0"/>
                          <a:cs typeface="Times New Roman" panose="02020603050405020304" pitchFamily="18" charset="0"/>
                        </a:rPr>
                        <a:t>Faster development cycle</a:t>
                      </a:r>
                      <a:endParaRPr lang="ar-IQ" sz="2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79741867"/>
                  </a:ext>
                </a:extLst>
              </a:tr>
            </a:tbl>
          </a:graphicData>
        </a:graphic>
      </p:graphicFrame>
    </p:spTree>
    <p:extLst>
      <p:ext uri="{BB962C8B-B14F-4D97-AF65-F5344CB8AC3E}">
        <p14:creationId xmlns:p14="http://schemas.microsoft.com/office/powerpoint/2010/main" val="406926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DFF222A-0050-42E6-8C3E-86E3C365C411}"/>
              </a:ext>
            </a:extLst>
          </p:cNvPr>
          <p:cNvSpPr>
            <a:spLocks noGrp="1"/>
          </p:cNvSpPr>
          <p:nvPr>
            <p:ph type="title"/>
          </p:nvPr>
        </p:nvSpPr>
        <p:spPr>
          <a:xfrm>
            <a:off x="467544" y="332656"/>
            <a:ext cx="7457555" cy="601226"/>
          </a:xfrm>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Flutter vs react native  vs ionic </a:t>
            </a:r>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59715680"/>
              </p:ext>
            </p:extLst>
          </p:nvPr>
        </p:nvGraphicFramePr>
        <p:xfrm>
          <a:off x="467544" y="1412776"/>
          <a:ext cx="7488832" cy="5242560"/>
        </p:xfrm>
        <a:graphic>
          <a:graphicData uri="http://schemas.openxmlformats.org/drawingml/2006/table">
            <a:tbl>
              <a:tblPr rtl="1" firstRow="1" bandRow="1">
                <a:tableStyleId>{BC89EF96-8CEA-46FF-86C4-4CE0E7609802}</a:tableStyleId>
              </a:tblPr>
              <a:tblGrid>
                <a:gridCol w="1872208">
                  <a:extLst>
                    <a:ext uri="{9D8B030D-6E8A-4147-A177-3AD203B41FA5}">
                      <a16:colId xmlns:a16="http://schemas.microsoft.com/office/drawing/2014/main" val="241117382"/>
                    </a:ext>
                  </a:extLst>
                </a:gridCol>
                <a:gridCol w="1872208">
                  <a:extLst>
                    <a:ext uri="{9D8B030D-6E8A-4147-A177-3AD203B41FA5}">
                      <a16:colId xmlns:a16="http://schemas.microsoft.com/office/drawing/2014/main" val="877632356"/>
                    </a:ext>
                  </a:extLst>
                </a:gridCol>
                <a:gridCol w="1872208">
                  <a:extLst>
                    <a:ext uri="{9D8B030D-6E8A-4147-A177-3AD203B41FA5}">
                      <a16:colId xmlns:a16="http://schemas.microsoft.com/office/drawing/2014/main" val="1170849863"/>
                    </a:ext>
                  </a:extLst>
                </a:gridCol>
                <a:gridCol w="1872208">
                  <a:extLst>
                    <a:ext uri="{9D8B030D-6E8A-4147-A177-3AD203B41FA5}">
                      <a16:colId xmlns:a16="http://schemas.microsoft.com/office/drawing/2014/main" val="1979951703"/>
                    </a:ext>
                  </a:extLst>
                </a:gridCol>
              </a:tblGrid>
              <a:tr h="424775">
                <a:tc>
                  <a:txBody>
                    <a:bodyPr/>
                    <a:lstStyle/>
                    <a:p>
                      <a:pPr algn="l" rtl="0"/>
                      <a:r>
                        <a:rPr lang="en-US" sz="2200" dirty="0" smtClean="0">
                          <a:latin typeface="Times New Roman" panose="02020603050405020304" pitchFamily="18" charset="0"/>
                          <a:cs typeface="Times New Roman" panose="02020603050405020304" pitchFamily="18" charset="0"/>
                        </a:rPr>
                        <a:t>Flutter</a:t>
                      </a:r>
                      <a:endParaRPr lang="ar-IQ" sz="2200" dirty="0">
                        <a:latin typeface="Times New Roman" panose="02020603050405020304" pitchFamily="18" charset="0"/>
                        <a:cs typeface="Times New Roman" panose="02020603050405020304" pitchFamily="18" charset="0"/>
                      </a:endParaRPr>
                    </a:p>
                  </a:txBody>
                  <a:tcPr/>
                </a:tc>
                <a:tc>
                  <a:txBody>
                    <a:bodyPr/>
                    <a:lstStyle/>
                    <a:p>
                      <a:pPr algn="l" rtl="0"/>
                      <a:r>
                        <a:rPr lang="en-US" sz="2200" dirty="0" smtClean="0">
                          <a:latin typeface="Times New Roman" panose="02020603050405020304" pitchFamily="18" charset="0"/>
                          <a:cs typeface="Times New Roman" panose="02020603050405020304" pitchFamily="18" charset="0"/>
                        </a:rPr>
                        <a:t>Ionic</a:t>
                      </a:r>
                      <a:r>
                        <a:rPr lang="en-US" sz="2200" baseline="0" dirty="0" smtClean="0">
                          <a:latin typeface="Times New Roman" panose="02020603050405020304" pitchFamily="18" charset="0"/>
                          <a:cs typeface="Times New Roman" panose="02020603050405020304" pitchFamily="18" charset="0"/>
                        </a:rPr>
                        <a:t> </a:t>
                      </a:r>
                      <a:endParaRPr lang="ar-IQ" sz="2200" dirty="0">
                        <a:latin typeface="Times New Roman" panose="02020603050405020304" pitchFamily="18" charset="0"/>
                        <a:cs typeface="Times New Roman" panose="02020603050405020304" pitchFamily="18" charset="0"/>
                      </a:endParaRPr>
                    </a:p>
                  </a:txBody>
                  <a:tcPr/>
                </a:tc>
                <a:tc>
                  <a:txBody>
                    <a:bodyPr/>
                    <a:lstStyle/>
                    <a:p>
                      <a:pPr algn="l" rtl="0"/>
                      <a:r>
                        <a:rPr lang="en-US" sz="2200" dirty="0" smtClean="0">
                          <a:latin typeface="Times New Roman" panose="02020603050405020304" pitchFamily="18" charset="0"/>
                          <a:cs typeface="Times New Roman" panose="02020603050405020304" pitchFamily="18" charset="0"/>
                        </a:rPr>
                        <a:t>React</a:t>
                      </a:r>
                      <a:r>
                        <a:rPr lang="en-US" sz="2200" baseline="0" dirty="0" smtClean="0">
                          <a:latin typeface="Times New Roman" panose="02020603050405020304" pitchFamily="18" charset="0"/>
                          <a:cs typeface="Times New Roman" panose="02020603050405020304" pitchFamily="18" charset="0"/>
                        </a:rPr>
                        <a:t> native</a:t>
                      </a:r>
                      <a:endParaRPr lang="ar-IQ" sz="2200" dirty="0">
                        <a:latin typeface="Times New Roman" panose="02020603050405020304" pitchFamily="18" charset="0"/>
                        <a:cs typeface="Times New Roman" panose="02020603050405020304" pitchFamily="18" charset="0"/>
                      </a:endParaRPr>
                    </a:p>
                  </a:txBody>
                  <a:tcPr/>
                </a:tc>
                <a:tc>
                  <a:txBody>
                    <a:bodyPr/>
                    <a:lstStyle/>
                    <a:p>
                      <a:pPr algn="l" rtl="0"/>
                      <a:r>
                        <a:rPr lang="en-US" sz="2200" dirty="0" smtClean="0">
                          <a:latin typeface="Times New Roman" panose="02020603050405020304" pitchFamily="18" charset="0"/>
                          <a:cs typeface="Times New Roman" panose="02020603050405020304" pitchFamily="18" charset="0"/>
                        </a:rPr>
                        <a:t>Attribute</a:t>
                      </a:r>
                      <a:endParaRPr lang="ar-IQ"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9208912"/>
                  </a:ext>
                </a:extLst>
              </a:tr>
              <a:tr h="993527">
                <a:tc>
                  <a:txBody>
                    <a:bodyPr/>
                    <a:lstStyle/>
                    <a:p>
                      <a:pPr algn="l" rtl="0"/>
                      <a:r>
                        <a:rPr lang="en-US" sz="2200" dirty="0" smtClean="0">
                          <a:latin typeface="Times New Roman" panose="02020603050405020304" pitchFamily="18" charset="0"/>
                          <a:cs typeface="Times New Roman" panose="02020603050405020304" pitchFamily="18" charset="0"/>
                        </a:rPr>
                        <a:t>Dart</a:t>
                      </a:r>
                      <a:endParaRPr lang="ar-IQ" sz="2200" dirty="0">
                        <a:latin typeface="Times New Roman" panose="02020603050405020304" pitchFamily="18" charset="0"/>
                        <a:cs typeface="Times New Roman" panose="02020603050405020304" pitchFamily="18" charset="0"/>
                      </a:endParaRPr>
                    </a:p>
                  </a:txBody>
                  <a:tcPr/>
                </a:tc>
                <a:tc>
                  <a:txBody>
                    <a:bodyPr/>
                    <a:lstStyle/>
                    <a:p>
                      <a:pPr algn="l" rtl="0"/>
                      <a:r>
                        <a:rPr lang="en-US" sz="2200" dirty="0" smtClean="0">
                          <a:latin typeface="Times New Roman" panose="02020603050405020304" pitchFamily="18" charset="0"/>
                          <a:cs typeface="Times New Roman" panose="02020603050405020304" pitchFamily="18" charset="0"/>
                        </a:rPr>
                        <a:t>Html , Css ,</a:t>
                      </a:r>
                      <a:r>
                        <a:rPr lang="en-US" sz="2200" baseline="0" dirty="0" smtClean="0">
                          <a:latin typeface="Times New Roman" panose="02020603050405020304" pitchFamily="18" charset="0"/>
                          <a:cs typeface="Times New Roman" panose="02020603050405020304" pitchFamily="18" charset="0"/>
                        </a:rPr>
                        <a:t> Typescript</a:t>
                      </a:r>
                      <a:endParaRPr lang="ar-IQ" sz="2200" dirty="0">
                        <a:latin typeface="Times New Roman" panose="02020603050405020304" pitchFamily="18" charset="0"/>
                        <a:cs typeface="Times New Roman" panose="02020603050405020304" pitchFamily="18" charset="0"/>
                      </a:endParaRPr>
                    </a:p>
                  </a:txBody>
                  <a:tcPr/>
                </a:tc>
                <a:tc>
                  <a:txBody>
                    <a:bodyPr/>
                    <a:lstStyle/>
                    <a:p>
                      <a:pPr algn="l" rtl="0"/>
                      <a:r>
                        <a:rPr lang="en-US" sz="2200" dirty="0" smtClean="0">
                          <a:latin typeface="Times New Roman" panose="02020603050405020304" pitchFamily="18" charset="0"/>
                          <a:cs typeface="Times New Roman" panose="02020603050405020304" pitchFamily="18" charset="0"/>
                        </a:rPr>
                        <a:t>JavaScript , Swift , Java or Objective</a:t>
                      </a:r>
                      <a:r>
                        <a:rPr lang="en-US" sz="2200" baseline="0" dirty="0" smtClean="0">
                          <a:latin typeface="Times New Roman" panose="02020603050405020304" pitchFamily="18" charset="0"/>
                          <a:cs typeface="Times New Roman" panose="02020603050405020304" pitchFamily="18" charset="0"/>
                        </a:rPr>
                        <a:t>-C</a:t>
                      </a:r>
                      <a:endParaRPr lang="ar-IQ" sz="2200" dirty="0">
                        <a:latin typeface="Times New Roman" panose="02020603050405020304" pitchFamily="18" charset="0"/>
                        <a:cs typeface="Times New Roman" panose="02020603050405020304" pitchFamily="18" charset="0"/>
                      </a:endParaRPr>
                    </a:p>
                  </a:txBody>
                  <a:tcPr/>
                </a:tc>
                <a:tc>
                  <a:txBody>
                    <a:bodyPr/>
                    <a:lstStyle/>
                    <a:p>
                      <a:pPr algn="l" rtl="0"/>
                      <a:r>
                        <a:rPr lang="en-US" sz="2200" dirty="0" smtClean="0">
                          <a:latin typeface="Times New Roman" panose="02020603050405020304" pitchFamily="18" charset="0"/>
                          <a:cs typeface="Times New Roman" panose="02020603050405020304" pitchFamily="18" charset="0"/>
                        </a:rPr>
                        <a:t>Programming</a:t>
                      </a:r>
                      <a:r>
                        <a:rPr lang="en-US" sz="2200" baseline="0" dirty="0" smtClean="0">
                          <a:latin typeface="Times New Roman" panose="02020603050405020304" pitchFamily="18" charset="0"/>
                          <a:cs typeface="Times New Roman" panose="02020603050405020304" pitchFamily="18" charset="0"/>
                        </a:rPr>
                        <a:t> language</a:t>
                      </a:r>
                      <a:endParaRPr lang="ar-IQ"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67841571"/>
                  </a:ext>
                </a:extLst>
              </a:tr>
              <a:tr h="690389">
                <a:tc>
                  <a:txBody>
                    <a:bodyPr/>
                    <a:lstStyle/>
                    <a:p>
                      <a:pPr algn="l" rtl="0"/>
                      <a:r>
                        <a:rPr lang="en-US" sz="2200" dirty="0" smtClean="0">
                          <a:latin typeface="Times New Roman" panose="02020603050405020304" pitchFamily="18" charset="0"/>
                          <a:cs typeface="Times New Roman" panose="02020603050405020304" pitchFamily="18" charset="0"/>
                        </a:rPr>
                        <a:t>Amazing</a:t>
                      </a:r>
                      <a:endParaRPr lang="ar-IQ" sz="2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Times New Roman" panose="02020603050405020304" pitchFamily="18" charset="0"/>
                          <a:cs typeface="Times New Roman" panose="02020603050405020304" pitchFamily="18" charset="0"/>
                        </a:rPr>
                        <a:t> Moderate</a:t>
                      </a:r>
                      <a:endParaRPr lang="ar-IQ" sz="2200" dirty="0" smtClean="0">
                        <a:latin typeface="Times New Roman" panose="02020603050405020304" pitchFamily="18" charset="0"/>
                        <a:cs typeface="Times New Roman" panose="02020603050405020304" pitchFamily="18" charset="0"/>
                      </a:endParaRPr>
                    </a:p>
                    <a:p>
                      <a:pPr algn="l" rtl="0"/>
                      <a:endParaRPr lang="ar-IQ" sz="2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Times New Roman" panose="02020603050405020304" pitchFamily="18" charset="0"/>
                          <a:cs typeface="Times New Roman" panose="02020603050405020304" pitchFamily="18" charset="0"/>
                        </a:rPr>
                        <a:t>Close</a:t>
                      </a:r>
                      <a:r>
                        <a:rPr lang="en-US" sz="2200" baseline="0" dirty="0" smtClean="0">
                          <a:latin typeface="Times New Roman" panose="02020603050405020304" pitchFamily="18" charset="0"/>
                          <a:cs typeface="Times New Roman" panose="02020603050405020304" pitchFamily="18" charset="0"/>
                        </a:rPr>
                        <a:t> to native</a:t>
                      </a:r>
                      <a:endParaRPr lang="ar-IQ" sz="2200" dirty="0" smtClean="0">
                        <a:latin typeface="Times New Roman" panose="02020603050405020304" pitchFamily="18" charset="0"/>
                        <a:cs typeface="Times New Roman" panose="02020603050405020304" pitchFamily="18" charset="0"/>
                      </a:endParaRPr>
                    </a:p>
                    <a:p>
                      <a:pPr algn="l" rtl="0"/>
                      <a:endParaRPr lang="ar-IQ" sz="2200" dirty="0">
                        <a:latin typeface="Times New Roman" panose="02020603050405020304" pitchFamily="18" charset="0"/>
                        <a:cs typeface="Times New Roman" panose="02020603050405020304" pitchFamily="18" charset="0"/>
                      </a:endParaRPr>
                    </a:p>
                  </a:txBody>
                  <a:tcPr/>
                </a:tc>
                <a:tc>
                  <a:txBody>
                    <a:bodyPr/>
                    <a:lstStyle/>
                    <a:p>
                      <a:pPr algn="l" rtl="0"/>
                      <a:r>
                        <a:rPr lang="en-US" sz="2200" dirty="0" smtClean="0">
                          <a:latin typeface="Times New Roman" panose="02020603050405020304" pitchFamily="18" charset="0"/>
                          <a:cs typeface="Times New Roman" panose="02020603050405020304" pitchFamily="18" charset="0"/>
                        </a:rPr>
                        <a:t>Performance</a:t>
                      </a:r>
                      <a:endParaRPr lang="ar-IQ"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31985599"/>
                  </a:ext>
                </a:extLst>
              </a:tr>
              <a:tr h="1600682">
                <a:tc>
                  <a:txBody>
                    <a:bodyPr/>
                    <a:lstStyle/>
                    <a:p>
                      <a:pPr algn="l" rtl="0"/>
                      <a:r>
                        <a:rPr lang="en-US" sz="2200" dirty="0" smtClean="0">
                          <a:latin typeface="Times New Roman" panose="02020603050405020304" pitchFamily="18" charset="0"/>
                          <a:cs typeface="Times New Roman" panose="02020603050405020304" pitchFamily="18" charset="0"/>
                        </a:rPr>
                        <a:t>Use proprietary widgets and deliver amazing UI</a:t>
                      </a:r>
                      <a:endParaRPr lang="ar-IQ" sz="2200" dirty="0">
                        <a:latin typeface="Times New Roman" panose="02020603050405020304" pitchFamily="18" charset="0"/>
                        <a:cs typeface="Times New Roman" panose="02020603050405020304" pitchFamily="18" charset="0"/>
                      </a:endParaRPr>
                    </a:p>
                  </a:txBody>
                  <a:tcPr/>
                </a:tc>
                <a:tc>
                  <a:txBody>
                    <a:bodyPr/>
                    <a:lstStyle/>
                    <a:p>
                      <a:pPr algn="l" rtl="0"/>
                      <a:r>
                        <a:rPr lang="en-US" sz="2200" dirty="0" smtClean="0">
                          <a:latin typeface="Times New Roman" panose="02020603050405020304" pitchFamily="18" charset="0"/>
                          <a:cs typeface="Times New Roman" panose="02020603050405020304" pitchFamily="18" charset="0"/>
                        </a:rPr>
                        <a:t>Html , Css </a:t>
                      </a:r>
                      <a:endParaRPr lang="ar-IQ" sz="2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Times New Roman" panose="02020603050405020304" pitchFamily="18" charset="0"/>
                          <a:cs typeface="Times New Roman" panose="02020603050405020304" pitchFamily="18" charset="0"/>
                        </a:rPr>
                        <a:t>Use native UI controllers</a:t>
                      </a:r>
                      <a:endParaRPr lang="ar-IQ" sz="2200" dirty="0" smtClean="0">
                        <a:latin typeface="Times New Roman" panose="02020603050405020304" pitchFamily="18" charset="0"/>
                        <a:cs typeface="Times New Roman" panose="02020603050405020304" pitchFamily="18" charset="0"/>
                      </a:endParaRPr>
                    </a:p>
                    <a:p>
                      <a:pPr algn="l" rtl="0"/>
                      <a:endParaRPr lang="ar-IQ" sz="2200" dirty="0">
                        <a:latin typeface="Times New Roman" panose="02020603050405020304" pitchFamily="18" charset="0"/>
                        <a:cs typeface="Times New Roman" panose="02020603050405020304" pitchFamily="18" charset="0"/>
                      </a:endParaRPr>
                    </a:p>
                  </a:txBody>
                  <a:tcPr/>
                </a:tc>
                <a:tc>
                  <a:txBody>
                    <a:bodyPr/>
                    <a:lstStyle/>
                    <a:p>
                      <a:pPr algn="l" rtl="0"/>
                      <a:r>
                        <a:rPr lang="en-US" sz="2200" dirty="0" smtClean="0">
                          <a:latin typeface="Times New Roman" panose="02020603050405020304" pitchFamily="18" charset="0"/>
                          <a:cs typeface="Times New Roman" panose="02020603050405020304" pitchFamily="18" charset="0"/>
                        </a:rPr>
                        <a:t>GUI</a:t>
                      </a:r>
                      <a:endParaRPr lang="ar-IQ"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0074525"/>
                  </a:ext>
                </a:extLst>
              </a:tr>
              <a:tr h="424775">
                <a:tc>
                  <a:txBody>
                    <a:bodyPr/>
                    <a:lstStyle/>
                    <a:p>
                      <a:pPr algn="l" rtl="0"/>
                      <a:r>
                        <a:rPr lang="en-US" sz="2200" dirty="0" smtClean="0">
                          <a:latin typeface="Times New Roman" panose="02020603050405020304" pitchFamily="18" charset="0"/>
                          <a:cs typeface="Times New Roman" panose="02020603050405020304" pitchFamily="18" charset="0"/>
                        </a:rPr>
                        <a:t>All</a:t>
                      </a:r>
                      <a:r>
                        <a:rPr lang="en-US" sz="2200" baseline="0" dirty="0" smtClean="0">
                          <a:latin typeface="Times New Roman" panose="02020603050405020304" pitchFamily="18" charset="0"/>
                          <a:cs typeface="Times New Roman" panose="02020603050405020304" pitchFamily="18" charset="0"/>
                        </a:rPr>
                        <a:t> apps</a:t>
                      </a:r>
                      <a:endParaRPr lang="ar-IQ" sz="2200" dirty="0">
                        <a:latin typeface="Times New Roman" panose="02020603050405020304" pitchFamily="18" charset="0"/>
                        <a:cs typeface="Times New Roman" panose="02020603050405020304" pitchFamily="18" charset="0"/>
                      </a:endParaRPr>
                    </a:p>
                  </a:txBody>
                  <a:tcPr/>
                </a:tc>
                <a:tc>
                  <a:txBody>
                    <a:bodyPr/>
                    <a:lstStyle/>
                    <a:p>
                      <a:pPr algn="l" rtl="0"/>
                      <a:r>
                        <a:rPr lang="en-US" sz="2200" dirty="0" smtClean="0">
                          <a:latin typeface="Times New Roman" panose="02020603050405020304" pitchFamily="18" charset="0"/>
                          <a:cs typeface="Times New Roman" panose="02020603050405020304" pitchFamily="18" charset="0"/>
                        </a:rPr>
                        <a:t>Simple</a:t>
                      </a:r>
                      <a:r>
                        <a:rPr lang="en-US" sz="2200" baseline="0" dirty="0" smtClean="0">
                          <a:latin typeface="Times New Roman" panose="02020603050405020304" pitchFamily="18" charset="0"/>
                          <a:cs typeface="Times New Roman" panose="02020603050405020304" pitchFamily="18" charset="0"/>
                        </a:rPr>
                        <a:t> apps</a:t>
                      </a:r>
                      <a:endParaRPr lang="ar-IQ" sz="2200" dirty="0">
                        <a:latin typeface="Times New Roman" panose="02020603050405020304" pitchFamily="18" charset="0"/>
                        <a:cs typeface="Times New Roman" panose="02020603050405020304" pitchFamily="18" charset="0"/>
                      </a:endParaRPr>
                    </a:p>
                  </a:txBody>
                  <a:tcPr/>
                </a:tc>
                <a:tc>
                  <a:txBody>
                    <a:bodyPr/>
                    <a:lstStyle/>
                    <a:p>
                      <a:pPr algn="l" rtl="0"/>
                      <a:r>
                        <a:rPr lang="en-US" sz="2200" dirty="0" smtClean="0">
                          <a:latin typeface="Times New Roman" panose="02020603050405020304" pitchFamily="18" charset="0"/>
                          <a:cs typeface="Times New Roman" panose="02020603050405020304" pitchFamily="18" charset="0"/>
                        </a:rPr>
                        <a:t>All apps</a:t>
                      </a:r>
                      <a:endParaRPr lang="ar-IQ" sz="2200" dirty="0">
                        <a:latin typeface="Times New Roman" panose="02020603050405020304" pitchFamily="18" charset="0"/>
                        <a:cs typeface="Times New Roman" panose="02020603050405020304" pitchFamily="18" charset="0"/>
                      </a:endParaRPr>
                    </a:p>
                  </a:txBody>
                  <a:tcPr/>
                </a:tc>
                <a:tc>
                  <a:txBody>
                    <a:bodyPr/>
                    <a:lstStyle/>
                    <a:p>
                      <a:pPr algn="l" rtl="0"/>
                      <a:r>
                        <a:rPr lang="en-US" sz="2200" dirty="0" smtClean="0">
                          <a:latin typeface="Times New Roman" panose="02020603050405020304" pitchFamily="18" charset="0"/>
                          <a:cs typeface="Times New Roman" panose="02020603050405020304" pitchFamily="18" charset="0"/>
                        </a:rPr>
                        <a:t>Use</a:t>
                      </a:r>
                      <a:r>
                        <a:rPr lang="en-US" sz="2200" baseline="0" dirty="0" smtClean="0">
                          <a:latin typeface="Times New Roman" panose="02020603050405020304" pitchFamily="18" charset="0"/>
                          <a:cs typeface="Times New Roman" panose="02020603050405020304" pitchFamily="18" charset="0"/>
                        </a:rPr>
                        <a:t> Cases</a:t>
                      </a:r>
                      <a:endParaRPr lang="ar-IQ"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031231"/>
                  </a:ext>
                </a:extLst>
              </a:tr>
              <a:tr h="690389">
                <a:tc>
                  <a:txBody>
                    <a:bodyPr/>
                    <a:lstStyle/>
                    <a:p>
                      <a:pPr algn="l" rtl="0"/>
                      <a:r>
                        <a:rPr lang="en-US" sz="2200" dirty="0" smtClean="0">
                          <a:latin typeface="Times New Roman" panose="02020603050405020304" pitchFamily="18" charset="0"/>
                          <a:cs typeface="Times New Roman" panose="02020603050405020304" pitchFamily="18" charset="0"/>
                        </a:rPr>
                        <a:t>96% of code</a:t>
                      </a:r>
                      <a:endParaRPr lang="ar-IQ" sz="2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Times New Roman" panose="02020603050405020304" pitchFamily="18" charset="0"/>
                          <a:cs typeface="Times New Roman" panose="02020603050405020304" pitchFamily="18" charset="0"/>
                        </a:rPr>
                        <a:t>96% of code</a:t>
                      </a:r>
                      <a:endParaRPr lang="ar-IQ" sz="2200" dirty="0" smtClean="0">
                        <a:latin typeface="Times New Roman" panose="02020603050405020304" pitchFamily="18" charset="0"/>
                        <a:cs typeface="Times New Roman" panose="02020603050405020304" pitchFamily="18" charset="0"/>
                      </a:endParaRPr>
                    </a:p>
                    <a:p>
                      <a:pPr algn="l" rtl="0"/>
                      <a:endParaRPr lang="ar-IQ" sz="2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Times New Roman" panose="02020603050405020304" pitchFamily="18" charset="0"/>
                          <a:cs typeface="Times New Roman" panose="02020603050405020304" pitchFamily="18" charset="0"/>
                        </a:rPr>
                        <a:t>90% of code</a:t>
                      </a:r>
                      <a:endParaRPr lang="ar-IQ" sz="2200" dirty="0" smtClean="0">
                        <a:latin typeface="Times New Roman" panose="02020603050405020304" pitchFamily="18" charset="0"/>
                        <a:cs typeface="Times New Roman" panose="02020603050405020304" pitchFamily="18" charset="0"/>
                      </a:endParaRPr>
                    </a:p>
                    <a:p>
                      <a:pPr algn="l" rtl="0"/>
                      <a:endParaRPr lang="ar-IQ" sz="2200" dirty="0">
                        <a:latin typeface="Times New Roman" panose="02020603050405020304" pitchFamily="18" charset="0"/>
                        <a:cs typeface="Times New Roman" panose="02020603050405020304" pitchFamily="18" charset="0"/>
                      </a:endParaRPr>
                    </a:p>
                  </a:txBody>
                  <a:tcPr/>
                </a:tc>
                <a:tc>
                  <a:txBody>
                    <a:bodyPr/>
                    <a:lstStyle/>
                    <a:p>
                      <a:pPr algn="l" rtl="0"/>
                      <a:r>
                        <a:rPr lang="en-US" sz="2200" dirty="0" smtClean="0">
                          <a:latin typeface="Times New Roman" panose="02020603050405020304" pitchFamily="18" charset="0"/>
                          <a:cs typeface="Times New Roman" panose="02020603050405020304" pitchFamily="18" charset="0"/>
                        </a:rPr>
                        <a:t>Code Reusability</a:t>
                      </a:r>
                      <a:endParaRPr lang="ar-IQ"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2394255"/>
                  </a:ext>
                </a:extLst>
              </a:tr>
            </a:tbl>
          </a:graphicData>
        </a:graphic>
      </p:graphicFrame>
    </p:spTree>
    <p:extLst>
      <p:ext uri="{BB962C8B-B14F-4D97-AF65-F5344CB8AC3E}">
        <p14:creationId xmlns:p14="http://schemas.microsoft.com/office/powerpoint/2010/main" val="422942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9512" y="332656"/>
            <a:ext cx="9603275" cy="1049235"/>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GB" dirty="0" smtClean="0">
                <a:solidFill>
                  <a:schemeClr val="tx1"/>
                </a:solidFill>
                <a:latin typeface="Times New Roman" panose="02020603050405020304" pitchFamily="18" charset="0"/>
                <a:cs typeface="Times New Roman" panose="02020603050405020304" pitchFamily="18" charset="0"/>
              </a:rPr>
              <a:t>Proposal structure for mobile app </a:t>
            </a:r>
            <a:endParaRPr lang="ar-IQ"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84983" y="1628800"/>
            <a:ext cx="8105775" cy="4818823"/>
          </a:xfrm>
          <a:prstGeom prst="rect">
            <a:avLst/>
          </a:prstGeom>
        </p:spPr>
      </p:pic>
    </p:spTree>
    <p:extLst>
      <p:ext uri="{BB962C8B-B14F-4D97-AF65-F5344CB8AC3E}">
        <p14:creationId xmlns:p14="http://schemas.microsoft.com/office/powerpoint/2010/main" val="3373585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3515" y="1650819"/>
            <a:ext cx="2392088" cy="398743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698" y="1650819"/>
            <a:ext cx="2155372" cy="3987437"/>
          </a:xfrm>
          <a:prstGeom prst="rect">
            <a:avLst/>
          </a:prstGeom>
        </p:spPr>
      </p:pic>
      <p:sp>
        <p:nvSpPr>
          <p:cNvPr id="8" name="TextBox 7"/>
          <p:cNvSpPr txBox="1"/>
          <p:nvPr/>
        </p:nvSpPr>
        <p:spPr>
          <a:xfrm>
            <a:off x="795999" y="1111977"/>
            <a:ext cx="1460336" cy="461665"/>
          </a:xfrm>
          <a:prstGeom prst="rect">
            <a:avLst/>
          </a:prstGeom>
          <a:noFill/>
        </p:spPr>
        <p:txBody>
          <a:bodyPr wrap="none" rtlCol="1">
            <a:spAutoFit/>
          </a:bodyPr>
          <a:lstStyle/>
          <a:p>
            <a:pPr defTabSz="342900"/>
            <a:r>
              <a:rPr lang="en-US" sz="2400" dirty="0">
                <a:solidFill>
                  <a:prstClr val="black"/>
                </a:solidFill>
                <a:latin typeface="Times New Roman" panose="02020603050405020304" pitchFamily="18" charset="0"/>
                <a:cs typeface="Times New Roman" panose="02020603050405020304" pitchFamily="18" charset="0"/>
              </a:rPr>
              <a:t>Open App</a:t>
            </a:r>
            <a:endParaRPr lang="ar-IQ" sz="2400" dirty="0">
              <a:solidFill>
                <a:prstClr val="black"/>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2655026" y="1121775"/>
            <a:ext cx="4030591" cy="461665"/>
          </a:xfrm>
          <a:prstGeom prst="rect">
            <a:avLst/>
          </a:prstGeom>
          <a:noFill/>
        </p:spPr>
        <p:txBody>
          <a:bodyPr wrap="none" rtlCol="1">
            <a:spAutoFit/>
          </a:bodyPr>
          <a:lstStyle/>
          <a:p>
            <a:pPr defTabSz="342900"/>
            <a:r>
              <a:rPr lang="en-US" sz="2400" dirty="0">
                <a:solidFill>
                  <a:prstClr val="black"/>
                </a:solidFill>
                <a:latin typeface="Times New Roman" panose="02020603050405020304" pitchFamily="18" charset="0"/>
                <a:cs typeface="Times New Roman" panose="02020603050405020304" pitchFamily="18" charset="0"/>
              </a:rPr>
              <a:t>Choose Recognition Technique</a:t>
            </a:r>
            <a:endParaRPr lang="ar-IQ" sz="2400" dirty="0">
              <a:solidFill>
                <a:prstClr val="black"/>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628627" y="1121775"/>
            <a:ext cx="1972015" cy="461665"/>
          </a:xfrm>
          <a:prstGeom prst="rect">
            <a:avLst/>
          </a:prstGeom>
          <a:noFill/>
        </p:spPr>
        <p:txBody>
          <a:bodyPr wrap="none" rtlCol="1">
            <a:spAutoFit/>
          </a:bodyPr>
          <a:lstStyle/>
          <a:p>
            <a:pPr defTabSz="342900"/>
            <a:r>
              <a:rPr lang="en-US" sz="2400" dirty="0">
                <a:solidFill>
                  <a:prstClr val="black"/>
                </a:solidFill>
                <a:latin typeface="Times New Roman" panose="02020603050405020304" pitchFamily="18" charset="0"/>
                <a:cs typeface="Times New Roman" panose="02020603050405020304" pitchFamily="18" charset="0"/>
              </a:rPr>
              <a:t>Choose Image</a:t>
            </a:r>
            <a:endParaRPr lang="ar-IQ" sz="2400" dirty="0">
              <a:solidFill>
                <a:prstClr val="black"/>
              </a:solidFill>
              <a:latin typeface="Times New Roman" panose="02020603050405020304" pitchFamily="18" charset="0"/>
              <a:cs typeface="Times New Roman" panose="02020603050405020304" pitchFamily="18" charset="0"/>
            </a:endParaRPr>
          </a:p>
        </p:txBody>
      </p:sp>
      <p:sp>
        <p:nvSpPr>
          <p:cNvPr id="11" name="Right Arrow 10"/>
          <p:cNvSpPr/>
          <p:nvPr/>
        </p:nvSpPr>
        <p:spPr>
          <a:xfrm>
            <a:off x="2655026" y="3063785"/>
            <a:ext cx="694014" cy="744583"/>
          </a:xfrm>
          <a:prstGeom prst="rightArrow">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defTabSz="342900"/>
            <a:endParaRPr lang="ar-IQ" sz="1350">
              <a:solidFill>
                <a:prstClr val="white"/>
              </a:solidFill>
              <a:latin typeface="Gill Sans MT"/>
            </a:endParaRPr>
          </a:p>
        </p:txBody>
      </p:sp>
      <p:sp>
        <p:nvSpPr>
          <p:cNvPr id="12" name="Right Arrow 11"/>
          <p:cNvSpPr/>
          <p:nvPr/>
        </p:nvSpPr>
        <p:spPr>
          <a:xfrm>
            <a:off x="5750921" y="3063785"/>
            <a:ext cx="694014" cy="744583"/>
          </a:xfrm>
          <a:prstGeom prst="rightArrow">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defTabSz="342900"/>
            <a:endParaRPr lang="ar-IQ" sz="1350">
              <a:solidFill>
                <a:prstClr val="white"/>
              </a:solidFill>
              <a:latin typeface="Gill Sans MT"/>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8514" y="1650818"/>
            <a:ext cx="2242933" cy="3987437"/>
          </a:xfrm>
          <a:prstGeom prst="rect">
            <a:avLst/>
          </a:prstGeom>
        </p:spPr>
      </p:pic>
    </p:spTree>
    <p:extLst>
      <p:ext uri="{BB962C8B-B14F-4D97-AF65-F5344CB8AC3E}">
        <p14:creationId xmlns:p14="http://schemas.microsoft.com/office/powerpoint/2010/main" val="47765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ircle(in)">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randombar(horizontal)">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490" y="974816"/>
            <a:ext cx="758541" cy="415498"/>
          </a:xfrm>
          <a:prstGeom prst="rect">
            <a:avLst/>
          </a:prstGeom>
          <a:noFill/>
        </p:spPr>
        <p:txBody>
          <a:bodyPr wrap="none" rtlCol="1">
            <a:spAutoFit/>
          </a:bodyPr>
          <a:lstStyle/>
          <a:p>
            <a:pPr defTabSz="342900"/>
            <a:r>
              <a:rPr lang="en-US" sz="2100" dirty="0">
                <a:solidFill>
                  <a:prstClr val="black"/>
                </a:solidFill>
                <a:latin typeface="Times New Roman" panose="02020603050405020304" pitchFamily="18" charset="0"/>
                <a:cs typeface="Times New Roman" panose="02020603050405020304" pitchFamily="18" charset="0"/>
              </a:rPr>
              <a:t>OCR</a:t>
            </a:r>
            <a:endParaRPr lang="ar-IQ" sz="2100" dirty="0">
              <a:solidFill>
                <a:prstClr val="black"/>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325363" y="974816"/>
            <a:ext cx="2311851" cy="415498"/>
          </a:xfrm>
          <a:prstGeom prst="rect">
            <a:avLst/>
          </a:prstGeom>
          <a:noFill/>
        </p:spPr>
        <p:txBody>
          <a:bodyPr wrap="none" rtlCol="1">
            <a:spAutoFit/>
          </a:bodyPr>
          <a:lstStyle/>
          <a:p>
            <a:pPr defTabSz="342900"/>
            <a:r>
              <a:rPr lang="en-US" sz="2100" dirty="0">
                <a:solidFill>
                  <a:prstClr val="black"/>
                </a:solidFill>
                <a:latin typeface="Times New Roman" panose="02020603050405020304" pitchFamily="18" charset="0"/>
                <a:cs typeface="Times New Roman" panose="02020603050405020304" pitchFamily="18" charset="0"/>
              </a:rPr>
              <a:t>Object Recognition</a:t>
            </a:r>
            <a:endParaRPr lang="ar-IQ" sz="2100" dirty="0">
              <a:solidFill>
                <a:prstClr val="black"/>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788744" y="974816"/>
            <a:ext cx="1795684" cy="415498"/>
          </a:xfrm>
          <a:prstGeom prst="rect">
            <a:avLst/>
          </a:prstGeom>
          <a:noFill/>
        </p:spPr>
        <p:txBody>
          <a:bodyPr wrap="none" rtlCol="1">
            <a:spAutoFit/>
          </a:bodyPr>
          <a:lstStyle/>
          <a:p>
            <a:pPr defTabSz="342900"/>
            <a:r>
              <a:rPr lang="en-US" sz="2100" dirty="0">
                <a:solidFill>
                  <a:prstClr val="black"/>
                </a:solidFill>
                <a:latin typeface="Times New Roman" panose="02020603050405020304" pitchFamily="18" charset="0"/>
                <a:cs typeface="Times New Roman" panose="02020603050405020304" pitchFamily="18" charset="0"/>
              </a:rPr>
              <a:t>Math Equation</a:t>
            </a:r>
            <a:endParaRPr lang="ar-IQ" sz="2100" dirty="0">
              <a:solidFill>
                <a:prstClr val="black"/>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9757" y="1445077"/>
            <a:ext cx="2463518" cy="4379588"/>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8581" y="1445077"/>
            <a:ext cx="2437645" cy="4379587"/>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227" y="1445077"/>
            <a:ext cx="2362383" cy="4379588"/>
          </a:xfrm>
          <a:prstGeom prst="rect">
            <a:avLst/>
          </a:prstGeom>
        </p:spPr>
      </p:pic>
    </p:spTree>
    <p:extLst>
      <p:ext uri="{BB962C8B-B14F-4D97-AF65-F5344CB8AC3E}">
        <p14:creationId xmlns:p14="http://schemas.microsoft.com/office/powerpoint/2010/main" val="207585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My Invention_SL - v4" id="{967A0141-51FB-47EA-A223-61446FEA6A0D}" vid="{99189E50-2190-49F7-9BBD-B37E57739D5C}"/>
    </a:ext>
  </a:extLst>
</a:theme>
</file>

<file path=docProps/app.xml><?xml version="1.0" encoding="utf-8"?>
<Properties xmlns="http://schemas.openxmlformats.org/officeDocument/2006/extended-properties" xmlns:vt="http://schemas.openxmlformats.org/officeDocument/2006/docPropsVTypes">
  <Template>Adjacency</Template>
  <TotalTime>141</TotalTime>
  <Words>585</Words>
  <Application>Microsoft Office PowerPoint</Application>
  <PresentationFormat>On-screen Show (4:3)</PresentationFormat>
  <Paragraphs>66</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Cambria</vt:lpstr>
      <vt:lpstr>Gill Sans MT</vt:lpstr>
      <vt:lpstr>Times New Roman</vt:lpstr>
      <vt:lpstr>Wingdings</vt:lpstr>
      <vt:lpstr>Adjacency</vt:lpstr>
      <vt:lpstr>Gallery</vt:lpstr>
      <vt:lpstr>PowerPoint Presentation</vt:lpstr>
      <vt:lpstr>Introduction</vt:lpstr>
      <vt:lpstr>The problem of project</vt:lpstr>
      <vt:lpstr>The Aim of the Project</vt:lpstr>
      <vt:lpstr>Native vs Hybrid app</vt:lpstr>
      <vt:lpstr>Flutter vs react native  vs ionic </vt:lpstr>
      <vt:lpstr>PowerPoint Presentation</vt:lpstr>
      <vt:lpstr>PowerPoint Presentation</vt:lpstr>
      <vt:lpstr>PowerPoint Presentation</vt:lpstr>
      <vt:lpstr>PowerPoint Presentation</vt:lpstr>
      <vt:lpstr>The Conclusions </vt:lpstr>
      <vt:lpstr>Next Step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OPTION FOR OPTIMAL EXTRACTION TO INDICATE RECOGNITION OF GESTURES USING THE SELF-IMPROVEMENT OF THE MICRO GENETIC ALGORITHM</dc:title>
  <dc:creator>Haitham</dc:creator>
  <cp:lastModifiedBy>Windows User</cp:lastModifiedBy>
  <cp:revision>21</cp:revision>
  <dcterms:created xsi:type="dcterms:W3CDTF">2019-01-16T13:17:35Z</dcterms:created>
  <dcterms:modified xsi:type="dcterms:W3CDTF">2019-06-19T00:16:28Z</dcterms:modified>
</cp:coreProperties>
</file>