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8" r:id="rId2"/>
    <p:sldId id="275" r:id="rId3"/>
    <p:sldId id="323" r:id="rId4"/>
    <p:sldId id="304" r:id="rId5"/>
    <p:sldId id="305" r:id="rId6"/>
    <p:sldId id="343" r:id="rId7"/>
    <p:sldId id="371" r:id="rId8"/>
    <p:sldId id="372" r:id="rId9"/>
    <p:sldId id="350" r:id="rId10"/>
    <p:sldId id="340" r:id="rId11"/>
    <p:sldId id="338" r:id="rId12"/>
    <p:sldId id="341" r:id="rId13"/>
    <p:sldId id="306" r:id="rId14"/>
    <p:sldId id="351" r:id="rId15"/>
    <p:sldId id="337" r:id="rId16"/>
    <p:sldId id="389" r:id="rId17"/>
    <p:sldId id="385" r:id="rId18"/>
    <p:sldId id="308" r:id="rId19"/>
    <p:sldId id="374" r:id="rId20"/>
    <p:sldId id="344" r:id="rId21"/>
    <p:sldId id="386" r:id="rId22"/>
    <p:sldId id="367" r:id="rId23"/>
    <p:sldId id="370" r:id="rId24"/>
    <p:sldId id="353" r:id="rId25"/>
    <p:sldId id="313" r:id="rId26"/>
    <p:sldId id="387" r:id="rId27"/>
    <p:sldId id="314" r:id="rId28"/>
    <p:sldId id="378" r:id="rId29"/>
    <p:sldId id="384" r:id="rId30"/>
    <p:sldId id="347" r:id="rId31"/>
    <p:sldId id="383" r:id="rId32"/>
    <p:sldId id="346" r:id="rId33"/>
    <p:sldId id="315" r:id="rId34"/>
    <p:sldId id="317" r:id="rId35"/>
    <p:sldId id="388" r:id="rId36"/>
    <p:sldId id="316" r:id="rId37"/>
    <p:sldId id="382" r:id="rId38"/>
    <p:sldId id="319" r:id="rId39"/>
    <p:sldId id="321" r:id="rId40"/>
    <p:sldId id="352" r:id="rId41"/>
    <p:sldId id="379" r:id="rId42"/>
    <p:sldId id="348" r:id="rId43"/>
    <p:sldId id="359" r:id="rId44"/>
    <p:sldId id="325" r:id="rId45"/>
    <p:sldId id="349" r:id="rId46"/>
    <p:sldId id="326" r:id="rId47"/>
    <p:sldId id="380" r:id="rId48"/>
    <p:sldId id="328" r:id="rId49"/>
    <p:sldId id="360" r:id="rId50"/>
    <p:sldId id="362" r:id="rId51"/>
    <p:sldId id="363" r:id="rId52"/>
    <p:sldId id="364" r:id="rId53"/>
    <p:sldId id="366" r:id="rId54"/>
    <p:sldId id="330" r:id="rId55"/>
    <p:sldId id="365" r:id="rId56"/>
    <p:sldId id="327" r:id="rId5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1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42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8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Orange_question_mark.svg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rcurynews.com/2017/10/29/4851089/" TargetMode="External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4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.e-technik.tu-dortmund.de/cms/en/research/robotics/TUDOR_engl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liugithub/MachineLearning/blob/master/unit03_mult_lin_reg/demo1_glucose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EL-GY 6143/CS-GY 6923:  </a:t>
            </a:r>
            <a:r>
              <a:rPr lang="en-US" dirty="0"/>
              <a:t>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2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8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1" y="3125139"/>
            <a:ext cx="5537833" cy="3057800"/>
          </a:xfrm>
        </p:spPr>
        <p:txBody>
          <a:bodyPr/>
          <a:lstStyle/>
          <a:p>
            <a:r>
              <a:rPr lang="en-US" dirty="0"/>
              <a:t>scikit-learn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39277"/>
            <a:ext cx="45815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BB40B-6A4C-4538-AB2E-3341D50B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69" y="1624519"/>
            <a:ext cx="6111488" cy="42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7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could be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47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5952" y="193053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Mathematical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E590D-F1FB-411B-B617-066FEB1C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87174"/>
            <a:ext cx="10058400" cy="148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</a:t>
            </a:r>
            <a:r>
              <a:rPr lang="en-US" dirty="0"/>
              <a:t>:  Find a function to predict glucose level from the 10 attributes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Several attributes </a:t>
            </a:r>
          </a:p>
          <a:p>
            <a:pPr lvl="1"/>
            <a:r>
              <a:rPr lang="en-US" dirty="0"/>
              <a:t>Need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multi-variable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82886" y="1562034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blipFill>
                <a:blip r:embed="rId2"/>
                <a:stretch>
                  <a:fillRect l="-3395" t="-4274" r="-2469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4492215" y="27816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blipFill>
                <a:blip r:embed="rId3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Age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BMI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BP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S1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br>
                  <a:rPr lang="es-E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S6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blipFill>
                <a:blip r:embed="rId4"/>
                <a:stretch>
                  <a:fillRect t="-1802" r="-4790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51ADD46-2EE6-4652-9F07-544252DA7C0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77651" y="1637146"/>
            <a:ext cx="1171852" cy="11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 </a:t>
                </a:r>
                <a:r>
                  <a:rPr lang="en-US" dirty="0">
                    <a:solidFill>
                      <a:schemeClr val="tx1"/>
                    </a:solidFill>
                  </a:rPr>
                  <a:t>and a target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vector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516" t="-1637" b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C510-6F37-42A4-8F90-3BE9E558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F205C-53A9-4200-B551-FFC6B1C7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B65B4-4957-42A6-96FC-F217848D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9782"/>
            <a:ext cx="8620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Linear Model for Glucose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Goal</a:t>
                </a:r>
                <a:r>
                  <a:rPr lang="en-US" dirty="0"/>
                  <a:t>:  Find a function to predict glucose level from the 10 attributes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:r>
                  <a:rPr lang="en-US" dirty="0">
                    <a:solidFill>
                      <a:schemeClr val="tx1"/>
                    </a:solidFill>
                  </a:rPr>
                  <a:t>Assume glucose is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 </a:t>
                </a:r>
                <a:r>
                  <a:rPr lang="en-US" dirty="0">
                    <a:solidFill>
                      <a:schemeClr val="tx1"/>
                    </a:solidFill>
                  </a:rPr>
                  <a:t>of the predictors: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glucose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prediction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Age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 form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  <a:blipFill>
                <a:blip r:embed="rId2"/>
                <a:stretch>
                  <a:fillRect l="-1455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28705" y="1518165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blipFill>
                <a:blip r:embed="rId3"/>
                <a:stretch>
                  <a:fillRect l="-3406" t="-5172" r="-278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5394550" y="19182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blipFill>
                <a:blip r:embed="rId4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Age, Sex, BMI,BP,S1, …, S6</a:t>
                </a:r>
              </a:p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blipFill>
                <a:blip r:embed="rId5"/>
                <a:stretch>
                  <a:fillRect l="-1865" t="-5660" r="-1166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FC811CE-2E53-4FDD-A49C-9A5B071159AD}"/>
              </a:ext>
            </a:extLst>
          </p:cNvPr>
          <p:cNvGrpSpPr/>
          <p:nvPr/>
        </p:nvGrpSpPr>
        <p:grpSpPr>
          <a:xfrm>
            <a:off x="1814126" y="4944977"/>
            <a:ext cx="8139255" cy="1076040"/>
            <a:chOff x="1863551" y="4475751"/>
            <a:chExt cx="8139255" cy="1076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3DD869-ABED-4E06-B599-DE94C90677D5}"/>
                </a:ext>
              </a:extLst>
            </p:cNvPr>
            <p:cNvSpPr txBox="1"/>
            <p:nvPr/>
          </p:nvSpPr>
          <p:spPr>
            <a:xfrm>
              <a:off x="6810542" y="5147348"/>
              <a:ext cx="23927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rgbClr val="00B050"/>
                  </a:solidFill>
                </a:rPr>
                <a:t>10 </a:t>
              </a:r>
              <a:r>
                <a:rPr lang="en-US" dirty="0">
                  <a:solidFill>
                    <a:srgbClr val="00B050"/>
                  </a:solidFill>
                </a:rPr>
                <a:t>Features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/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             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55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79A05-5F18-495C-BECF-108ED612ECA8}"/>
                </a:ext>
              </a:extLst>
            </p:cNvPr>
            <p:cNvSpPr txBox="1"/>
            <p:nvPr/>
          </p:nvSpPr>
          <p:spPr>
            <a:xfrm>
              <a:off x="1863551" y="4881012"/>
              <a:ext cx="866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6">
                      <a:lumMod val="75000"/>
                    </a:schemeClr>
                  </a:solidFill>
                </a:rPr>
                <a:t>Target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463759DF-E814-49DD-BA82-37566D95B751}"/>
                </a:ext>
              </a:extLst>
            </p:cNvPr>
            <p:cNvSpPr/>
            <p:nvPr/>
          </p:nvSpPr>
          <p:spPr>
            <a:xfrm rot="5400000">
              <a:off x="7337029" y="2705300"/>
              <a:ext cx="435901" cy="45593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501890-0126-48FC-AA7F-A64E71C194AF}"/>
                </a:ext>
              </a:extLst>
            </p:cNvPr>
            <p:cNvSpPr txBox="1"/>
            <p:nvPr/>
          </p:nvSpPr>
          <p:spPr>
            <a:xfrm>
              <a:off x="4124070" y="5182459"/>
              <a:ext cx="1039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Intercept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9A7B402-C5F8-4471-9776-1032DCB31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352" y="4855057"/>
              <a:ext cx="0" cy="29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8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989ECE-28B5-4E24-B95A-3E406F3F440B}"/>
              </a:ext>
            </a:extLst>
          </p:cNvPr>
          <p:cNvSpPr/>
          <p:nvPr/>
        </p:nvSpPr>
        <p:spPr>
          <a:xfrm>
            <a:off x="4169923" y="3555459"/>
            <a:ext cx="385215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predictors, independent variable, attributes, covariates, …)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What we want to predict</a:t>
                </a:r>
              </a:p>
              <a:p>
                <a:r>
                  <a:rPr lang="en-US" dirty="0"/>
                  <a:t>Linear model:  Make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Heart Rate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increase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intensity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 descr="Can superhuman athletes provide genetic clues on heart health ...">
            <a:extLst>
              <a:ext uri="{FF2B5EF4-FFF2-40B4-BE49-F238E27FC236}">
                <a16:creationId xmlns:a16="http://schemas.microsoft.com/office/drawing/2014/main" id="{646A8E94-96E1-498E-831C-9B81E708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220" y="2692286"/>
            <a:ext cx="2881328" cy="16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440984" r="-5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15" t="-440984" r="-4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515" t="-440984" r="-3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073" t="-440984" r="-2031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40984" r="-1020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440984" r="-20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4EE99B-34A1-467D-BCB1-059558865D03}"/>
              </a:ext>
            </a:extLst>
          </p:cNvPr>
          <p:cNvSpPr txBox="1"/>
          <p:nvPr/>
        </p:nvSpPr>
        <p:spPr>
          <a:xfrm>
            <a:off x="8790304" y="4537065"/>
            <a:ext cx="28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Measuring fitness of athletes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1D5C8-9919-47DD-BFDA-C5EA0D05D4F1}"/>
              </a:ext>
            </a:extLst>
          </p:cNvPr>
          <p:cNvSpPr txBox="1"/>
          <p:nvPr/>
        </p:nvSpPr>
        <p:spPr>
          <a:xfrm>
            <a:off x="6530025" y="5096710"/>
            <a:ext cx="538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https://www.mercurynews.com/2017/10/29/4851089/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9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  <a:p>
                <a:r>
                  <a:rPr lang="en-US" dirty="0"/>
                  <a:t>Advanced:  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F7FBFB-2B49-437B-AF5B-990EDD0919FD}"/>
              </a:ext>
            </a:extLst>
          </p:cNvPr>
          <p:cNvSpPr/>
          <p:nvPr/>
        </p:nvSpPr>
        <p:spPr>
          <a:xfrm>
            <a:off x="6864808" y="4199107"/>
            <a:ext cx="2354093" cy="487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0F8538-EB71-4F1C-9B85-71A74E5CEF7F}"/>
              </a:ext>
            </a:extLst>
          </p:cNvPr>
          <p:cNvSpPr/>
          <p:nvPr/>
        </p:nvSpPr>
        <p:spPr>
          <a:xfrm>
            <a:off x="3210128" y="4231532"/>
            <a:ext cx="2354093" cy="4546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97BEF4-04AA-4AD9-AD25-FDC66F1F89B9}"/>
              </a:ext>
            </a:extLst>
          </p:cNvPr>
          <p:cNvSpPr/>
          <p:nvPr/>
        </p:nvSpPr>
        <p:spPr>
          <a:xfrm>
            <a:off x="4387174" y="2337880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Slopes, Intercept and Inner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Model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 bias version</a:t>
                </a:r>
                <a:r>
                  <a:rPr lang="en-US" dirty="0"/>
                  <a:t>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  <a:endParaRPr lang="en-US" dirty="0"/>
              </a:p>
              <a:p>
                <a:r>
                  <a:rPr lang="en-US" dirty="0"/>
                  <a:t>Can write either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m:rPr>
                        <m:nor/>
                      </m:rPr>
                      <a:rPr lang="es-E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2113" b="-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F9FFC-52EE-443A-A4E6-E57762BB176F}"/>
              </a:ext>
            </a:extLst>
          </p:cNvPr>
          <p:cNvSpPr/>
          <p:nvPr/>
        </p:nvSpPr>
        <p:spPr>
          <a:xfrm>
            <a:off x="3255523" y="4949391"/>
            <a:ext cx="143969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form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Matrix equation: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C75BE6-38A0-4856-A7CA-F10C6248112D}"/>
              </a:ext>
            </a:extLst>
          </p:cNvPr>
          <p:cNvGrpSpPr/>
          <p:nvPr/>
        </p:nvGrpSpPr>
        <p:grpSpPr>
          <a:xfrm>
            <a:off x="1627103" y="2733913"/>
            <a:ext cx="10169675" cy="1838841"/>
            <a:chOff x="1627103" y="2733913"/>
            <a:chExt cx="10169675" cy="1838841"/>
          </a:xfrm>
        </p:grpSpPr>
        <p:sp>
          <p:nvSpPr>
            <p:cNvPr id="5" name="Right Brace 4"/>
            <p:cNvSpPr/>
            <p:nvPr/>
          </p:nvSpPr>
          <p:spPr>
            <a:xfrm>
              <a:off x="7935697" y="2733913"/>
              <a:ext cx="347042" cy="11182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with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a14:m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coefficient vector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21" t="-10000" r="-8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FB20865-2E10-462C-A372-3D77C94F183F}"/>
                </a:ext>
              </a:extLst>
            </p:cNvPr>
            <p:cNvSpPr/>
            <p:nvPr/>
          </p:nvSpPr>
          <p:spPr>
            <a:xfrm rot="5400000">
              <a:off x="5968914" y="3005157"/>
              <a:ext cx="347042" cy="2034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/>
                <p:nvPr/>
              </p:nvSpPr>
              <p:spPr>
                <a:xfrm>
                  <a:off x="4889987" y="4203422"/>
                  <a:ext cx="2973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feature matrix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987" y="4203422"/>
                  <a:ext cx="2973186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345" r="-847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/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predicted values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9836" r="-10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7844F35D-9991-439A-8E25-246DBEC4B07A}"/>
                </a:ext>
              </a:extLst>
            </p:cNvPr>
            <p:cNvSpPr/>
            <p:nvPr/>
          </p:nvSpPr>
          <p:spPr>
            <a:xfrm rot="10800000">
              <a:off x="3898751" y="2741942"/>
              <a:ext cx="347042" cy="10208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39071A0-D365-475D-B1A5-4002013F2619}"/>
              </a:ext>
            </a:extLst>
          </p:cNvPr>
          <p:cNvSpPr/>
          <p:nvPr/>
        </p:nvSpPr>
        <p:spPr>
          <a:xfrm rot="5400000">
            <a:off x="6778347" y="3125634"/>
            <a:ext cx="1726587" cy="4137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D8BBD2-37BC-4D61-9664-50CE78B7556B}"/>
              </a:ext>
            </a:extLst>
          </p:cNvPr>
          <p:cNvGrpSpPr/>
          <p:nvPr/>
        </p:nvGrpSpPr>
        <p:grpSpPr>
          <a:xfrm>
            <a:off x="4292158" y="2632831"/>
            <a:ext cx="2867399" cy="426837"/>
            <a:chOff x="4292158" y="2632831"/>
            <a:chExt cx="2867399" cy="4268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E408B3-5CC7-4053-B520-3054F733DAB3}"/>
                </a:ext>
              </a:extLst>
            </p:cNvPr>
            <p:cNvSpPr/>
            <p:nvPr/>
          </p:nvSpPr>
          <p:spPr>
            <a:xfrm>
              <a:off x="5125313" y="2645923"/>
              <a:ext cx="2034244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735F1F-6CF5-4C31-9E89-C4489C1AA69C}"/>
                </a:ext>
              </a:extLst>
            </p:cNvPr>
            <p:cNvSpPr/>
            <p:nvPr/>
          </p:nvSpPr>
          <p:spPr>
            <a:xfrm>
              <a:off x="4292158" y="2632831"/>
              <a:ext cx="439756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00104 0.050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5069 L 0.00182 0.1331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1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692B7E-D445-43BF-9C08-1DE2B730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02315"/>
            <a:ext cx="7619338" cy="43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93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234546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RSS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 use some variant of RSS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Mean Squared Error: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Normalized MSE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4A64E0-1477-474A-B263-40C89047B148}"/>
              </a:ext>
            </a:extLst>
          </p:cNvPr>
          <p:cNvSpPr/>
          <p:nvPr/>
        </p:nvSpPr>
        <p:spPr>
          <a:xfrm>
            <a:off x="4476344" y="3939702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Can compute the best coefficient vector analytically</a:t>
                </a:r>
              </a:p>
              <a:p>
                <a:pPr lvl="1"/>
                <a:r>
                  <a:rPr lang="en-US" dirty="0"/>
                  <a:t>Just solve a linear set of equations </a:t>
                </a:r>
              </a:p>
              <a:p>
                <a:pPr lvl="1"/>
                <a:r>
                  <a:rPr lang="en-US" dirty="0"/>
                  <a:t>Will show the proof below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ACAD25-3F87-4CB5-94F3-3099B4122C20}"/>
              </a:ext>
            </a:extLst>
          </p:cNvPr>
          <p:cNvSpPr/>
          <p:nvPr/>
        </p:nvSpPr>
        <p:spPr>
          <a:xfrm>
            <a:off x="4476344" y="1935805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1C699-9F7A-4B78-8344-76B23141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formula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prove this formula, we will: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Review gradients of multi-variable functions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Compute 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6332A-3563-45A9-B103-9AF52A1A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4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of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 Goodness of Fit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Sample variance is: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Interpretation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predictor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predicting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fraction of variance reduced or “explained” by the model.</a:t>
                </a:r>
              </a:p>
              <a:p>
                <a:r>
                  <a:rPr lang="en-US" dirty="0"/>
                  <a:t>On the training data (not necessarily on the test data):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831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9F26B-D928-46FD-AF09-FE6C837A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53" y="1618237"/>
            <a:ext cx="7136353" cy="39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8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02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1795F-60E4-47D7-8FA7-49786E10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69" y="1694167"/>
            <a:ext cx="962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Linear model may be too restrictive</a:t>
                </a:r>
                <a:endParaRPr lang="en-US" dirty="0"/>
              </a:p>
              <a:p>
                <a:pPr lvl="1"/>
                <a:r>
                  <a:rPr lang="en-US" dirty="0"/>
                  <a:t>Relation between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can be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</a:p>
              <a:p>
                <a:r>
                  <a:rPr lang="en-US" dirty="0"/>
                  <a:t>Useful to look at models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form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function</a:t>
                </a:r>
              </a:p>
              <a:p>
                <a:pPr lvl="1"/>
                <a:r>
                  <a:rPr lang="en-US" dirty="0"/>
                  <a:t>Each basis function may be nonlinear and a function of multiple variables</a:t>
                </a:r>
              </a:p>
              <a:p>
                <a:r>
                  <a:rPr lang="en-US" dirty="0"/>
                  <a:t>Can write in vector 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5810DA-8DE8-4387-B8B4-D4FE1BE829E0}"/>
              </a:ext>
            </a:extLst>
          </p:cNvPr>
          <p:cNvGrpSpPr/>
          <p:nvPr/>
        </p:nvGrpSpPr>
        <p:grpSpPr>
          <a:xfrm>
            <a:off x="7905344" y="1484643"/>
            <a:ext cx="3487653" cy="2386977"/>
            <a:chOff x="8216630" y="1815762"/>
            <a:chExt cx="3487653" cy="2386977"/>
          </a:xfrm>
        </p:grpSpPr>
        <p:pic>
          <p:nvPicPr>
            <p:cNvPr id="1028" name="Picture 4" descr="First steps with Non-Linear Regression in R | R-bloggers">
              <a:extLst>
                <a:ext uri="{FF2B5EF4-FFF2-40B4-BE49-F238E27FC236}">
                  <a16:creationId xmlns:a16="http://schemas.microsoft.com/office/drawing/2014/main" id="{43F9269E-3F5C-4511-B756-046DEFDFF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328" y="1815762"/>
              <a:ext cx="3402955" cy="236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/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/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176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78612"/>
            <a:ext cx="5081098" cy="1860510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49355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06" y="1549355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transformed linear model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fit this model exactly as before</a:t>
                </a:r>
              </a:p>
              <a:p>
                <a:pPr lvl="1"/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to fit the model from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transformed matrix: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Predictions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depends on a single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Want to fit a polynomial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Transformed matrix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features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how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next lecture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953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773-69F1-4AC1-85A4-E46878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Nonlinear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Multinomial model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Contains all second order terms</a:t>
                </a:r>
              </a:p>
              <a:p>
                <a:pPr lvl="1"/>
                <a:r>
                  <a:rPr lang="en-US" dirty="0"/>
                  <a:t>Define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features are nonlinear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fixed, then the model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not fixed, the model is nonlinear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0282-6BF2-4849-B1DC-1D092A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055-1E84-44F9-B805-10DBE5E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via Re-Parametrization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 models can be made into a linear model via re-parametrization</a:t>
                </a:r>
              </a:p>
              <a:p>
                <a:r>
                  <a:rPr lang="en-US" dirty="0"/>
                  <a:t>Example:  Consider the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we can define a new set of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functions: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we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via inverting the equations: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68D7-5DC3-4EEB-97C9-48A3394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/>
                  <a:t>One-hot encoding </a:t>
                </a:r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821" t="-2047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76" t="-8197" r="-1938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301" t="-8197" r="-10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8197" r="-43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3"/>
              </a:rPr>
              <a:t>http://www.rst.e-technik.tu-dortmund.de/cms/en/research/robotics/TUDOR_engl/index.html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www.rst.e-technik.tu-dortmund.de</a:t>
            </a:r>
            <a:r>
              <a:rPr lang="en-US" dirty="0"/>
              <a:t>/</a:t>
            </a:r>
            <a:r>
              <a:rPr lang="en-US" dirty="0" err="1"/>
              <a:t>forschung</a:t>
            </a:r>
            <a:r>
              <a:rPr lang="en-US" dirty="0"/>
              <a:t>/robot-toolbox/</a:t>
            </a:r>
            <a:r>
              <a:rPr lang="en-US" dirty="0" err="1"/>
              <a:t>MERIt</a:t>
            </a:r>
            <a:r>
              <a:rPr lang="en-US" dirty="0"/>
              <a:t>/</a:t>
            </a:r>
            <a:r>
              <a:rPr lang="en-US" dirty="0" err="1"/>
              <a:t>MERIt_Documentation.pdf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2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https://github.com/pliugithub/MachineLearning/blob/master/unit03_mult_lin_reg/demo_glucose.ipynb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4A18-A8B7-455F-9852-2EEDB320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options for running the demos:</a:t>
            </a:r>
          </a:p>
          <a:p>
            <a:r>
              <a:rPr lang="en-US" dirty="0"/>
              <a:t>Option 1: </a:t>
            </a:r>
          </a:p>
          <a:p>
            <a:pPr lvl="1"/>
            <a:r>
              <a:rPr lang="en-US" dirty="0"/>
              <a:t>Clone the </a:t>
            </a:r>
            <a:r>
              <a:rPr lang="en-US" dirty="0" err="1"/>
              <a:t>github</a:t>
            </a:r>
            <a:r>
              <a:rPr lang="en-US" dirty="0"/>
              <a:t> repository to your local machine and run it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Need to install all the software correctly</a:t>
            </a:r>
          </a:p>
          <a:p>
            <a:r>
              <a:rPr lang="en-US" dirty="0"/>
              <a:t>Option 2:  Run on the cloud in 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/>
              <a:t>For Option 2: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pPr lvl="1"/>
            <a:r>
              <a:rPr lang="en-US" dirty="0"/>
              <a:t>File-&gt;Open Notebook</a:t>
            </a:r>
          </a:p>
          <a:p>
            <a:pPr lvl="1"/>
            <a:r>
              <a:rPr lang="en-US" dirty="0"/>
              <a:t>Select GitHub tab</a:t>
            </a:r>
          </a:p>
          <a:p>
            <a:pPr lvl="1"/>
            <a:r>
              <a:rPr lang="en-US" dirty="0"/>
              <a:t>Enter </a:t>
            </a:r>
            <a:r>
              <a:rPr lang="en-US" dirty="0" err="1"/>
              <a:t>github</a:t>
            </a:r>
            <a:r>
              <a:rPr lang="en-US" dirty="0"/>
              <a:t> URL: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</a:t>
            </a:r>
            <a:endParaRPr lang="en-US" dirty="0"/>
          </a:p>
          <a:p>
            <a:pPr lvl="1"/>
            <a:r>
              <a:rPr lang="en-US" dirty="0"/>
              <a:t>Select the unit03_mult_lin_reg/demo1_glucose.ipynb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87FF1-ECC2-4A65-93E0-43AD99BE6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57" y="3320297"/>
            <a:ext cx="4238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on</a:t>
            </a:r>
            <a:r>
              <a:rPr lang="es-ES" dirty="0"/>
              <a:t> Google </a:t>
            </a:r>
            <a:r>
              <a:rPr lang="es-E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38855-A34D-4E2D-8E27-6B11FBEA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58" y="2003087"/>
            <a:ext cx="6130608" cy="30074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A87E58-468C-42A7-BE0D-F357AB4D0E2A}"/>
              </a:ext>
            </a:extLst>
          </p:cNvPr>
          <p:cNvSpPr/>
          <p:nvPr/>
        </p:nvSpPr>
        <p:spPr>
          <a:xfrm>
            <a:off x="2816158" y="2762655"/>
            <a:ext cx="2208179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FB6119-D152-46D7-906D-8E39DDA6BF9D}"/>
              </a:ext>
            </a:extLst>
          </p:cNvPr>
          <p:cNvSpPr/>
          <p:nvPr/>
        </p:nvSpPr>
        <p:spPr>
          <a:xfrm>
            <a:off x="6705276" y="2021732"/>
            <a:ext cx="940665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588C8-3B51-4EF6-82FB-C48561C4B5A2}"/>
              </a:ext>
            </a:extLst>
          </p:cNvPr>
          <p:cNvSpPr/>
          <p:nvPr/>
        </p:nvSpPr>
        <p:spPr>
          <a:xfrm>
            <a:off x="2733148" y="4504717"/>
            <a:ext cx="2636520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084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26262</TotalTime>
  <Words>3697</Words>
  <Application>Microsoft Macintosh PowerPoint</Application>
  <PresentationFormat>Widescreen</PresentationFormat>
  <Paragraphs>586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Calibri</vt:lpstr>
      <vt:lpstr>Cambria Math</vt:lpstr>
      <vt:lpstr>Courier New</vt:lpstr>
      <vt:lpstr>Wingdings</vt:lpstr>
      <vt:lpstr>Retrospect</vt:lpstr>
      <vt:lpstr>Unit 3  Multiple Linear Regression</vt:lpstr>
      <vt:lpstr>Learning Objectives</vt:lpstr>
      <vt:lpstr>Outline </vt:lpstr>
      <vt:lpstr>Example:  Blood Glucose Level</vt:lpstr>
      <vt:lpstr>Data from AIM 94 Experiment</vt:lpstr>
      <vt:lpstr>Demo on GitHub</vt:lpstr>
      <vt:lpstr>Using Google Colaboratory</vt:lpstr>
      <vt:lpstr>Demo on Google Colab</vt:lpstr>
      <vt:lpstr>Outline </vt:lpstr>
      <vt:lpstr>Simple vs. Multiple Regression</vt:lpstr>
      <vt:lpstr>Comparison to Single Variable Models</vt:lpstr>
      <vt:lpstr>Special Case:  Single Variable</vt:lpstr>
      <vt:lpstr>Loading the Data</vt:lpstr>
      <vt:lpstr>Simple Linear Regression for Diabetes Data</vt:lpstr>
      <vt:lpstr>Scatter Plot</vt:lpstr>
      <vt:lpstr>Outline </vt:lpstr>
      <vt:lpstr>Finding a Mathematical Model</vt:lpstr>
      <vt:lpstr>Matrix Representation of Data</vt:lpstr>
      <vt:lpstr>In class exercise</vt:lpstr>
      <vt:lpstr>Outline </vt:lpstr>
      <vt:lpstr>Multivariable Linear Model for Glucose</vt:lpstr>
      <vt:lpstr>Multiple Variable Linear Model</vt:lpstr>
      <vt:lpstr>Example:  Heart Rate Increase</vt:lpstr>
      <vt:lpstr>Why Use a Linear Model?</vt:lpstr>
      <vt:lpstr>Matrix Review</vt:lpstr>
      <vt:lpstr>Slopes, Intercept and Inner Products</vt:lpstr>
      <vt:lpstr>Matrix Form of Linear Regression</vt:lpstr>
      <vt:lpstr>In-Class Exercise</vt:lpstr>
      <vt:lpstr>Outline </vt:lpstr>
      <vt:lpstr>Least Squares Model Fitting</vt:lpstr>
      <vt:lpstr>Variants of RSS </vt:lpstr>
      <vt:lpstr>Finding Parameters via Optimization A general ML recipe</vt:lpstr>
      <vt:lpstr>RSS as a Vector Norm</vt:lpstr>
      <vt:lpstr>Least Squares Solution</vt:lpstr>
      <vt:lpstr>Proving the LS Formula</vt:lpstr>
      <vt:lpstr>Gradients of Multi-Variable Functions</vt:lpstr>
      <vt:lpstr>Proof of the LS Formula</vt:lpstr>
      <vt:lpstr>LS Solution via  Auto-Correlation Functions</vt:lpstr>
      <vt:lpstr>Mean Removed Form of the LS Solution</vt:lpstr>
      <vt:lpstr>R^2:  Goodness of Fit</vt:lpstr>
      <vt:lpstr>In-Class Exercise</vt:lpstr>
      <vt:lpstr>Outline </vt:lpstr>
      <vt:lpstr>Arrays and Vector in Python and MATLAB</vt:lpstr>
      <vt:lpstr>Fitting Using sklearn</vt:lpstr>
      <vt:lpstr>Manually Computing the Solution</vt:lpstr>
      <vt:lpstr>Calling the sklearn Linear Regression method</vt:lpstr>
      <vt:lpstr>In-Class Exercise</vt:lpstr>
      <vt:lpstr>Outline </vt:lpstr>
      <vt:lpstr>Transformed Linear Models</vt:lpstr>
      <vt:lpstr>Fitting Transformed Linear Models</vt:lpstr>
      <vt:lpstr>Example:  Polynomial Fitting</vt:lpstr>
      <vt:lpstr>Other Nonlinear Examples</vt:lpstr>
      <vt:lpstr>Linear Models via Re-Parametrization</vt:lpstr>
      <vt:lpstr>Example:  Learning Linear Systems</vt:lpstr>
      <vt:lpstr>One Hot Encoding</vt:lpstr>
      <vt:lpstr>Lab:  Robot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532</cp:revision>
  <cp:lastPrinted>2021-02-22T15:54:07Z</cp:lastPrinted>
  <dcterms:created xsi:type="dcterms:W3CDTF">2015-03-22T11:15:32Z</dcterms:created>
  <dcterms:modified xsi:type="dcterms:W3CDTF">2021-09-16T15:02:40Z</dcterms:modified>
</cp:coreProperties>
</file>