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9" r:id="rId25"/>
    <p:sldId id="276" r:id="rId26"/>
    <p:sldId id="277"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78352E-5367-6868-1777-35C49C7BAF42}" v="125" dt="2020-05-19T17:59:37.275"/>
    <p1510:client id="{A216D797-AE79-A50C-AC5F-27B9762B4CCD}" v="96" dt="2020-05-19T18:17:32.769"/>
    <p1510:client id="{F20D4288-7282-4BBD-D43C-C61BE1DFCB9D}" v="6" dt="2020-05-19T17:05:04.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6"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177"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78"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 </a:t>
            </a:r>
          </a:p>
        </p:txBody>
      </p:sp>
      <p:sp>
        <p:nvSpPr>
          <p:cNvPr id="179"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 </a:t>
            </a:r>
          </a:p>
        </p:txBody>
      </p:sp>
      <p:sp>
        <p:nvSpPr>
          <p:cNvPr id="180"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 </a:t>
            </a:r>
          </a:p>
        </p:txBody>
      </p:sp>
      <p:sp>
        <p:nvSpPr>
          <p:cNvPr id="181" name="PlaceHolder 6"/>
          <p:cNvSpPr>
            <a:spLocks noGrp="1"/>
          </p:cNvSpPr>
          <p:nvPr>
            <p:ph type="sldNum"/>
          </p:nvPr>
        </p:nvSpPr>
        <p:spPr>
          <a:xfrm>
            <a:off x="4399200" y="9555480"/>
            <a:ext cx="3372840" cy="502560"/>
          </a:xfrm>
          <a:prstGeom prst="rect">
            <a:avLst/>
          </a:prstGeom>
        </p:spPr>
        <p:txBody>
          <a:bodyPr lIns="0" tIns="0" rIns="0" bIns="0" anchor="b"/>
          <a:lstStyle/>
          <a:p>
            <a:pPr algn="r"/>
            <a:fld id="{14C114D6-AEE7-4167-BD05-6746DA0E60B9}"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PlaceHolder 1"/>
          <p:cNvSpPr>
            <a:spLocks noGrp="1" noRot="1" noChangeAspect="1"/>
          </p:cNvSpPr>
          <p:nvPr>
            <p:ph type="sldImg"/>
          </p:nvPr>
        </p:nvSpPr>
        <p:spPr>
          <a:xfrm>
            <a:off x="685800" y="1143000"/>
            <a:ext cx="5486400" cy="3086100"/>
          </a:xfrm>
          <a:prstGeom prst="rect">
            <a:avLst/>
          </a:prstGeom>
        </p:spPr>
      </p:sp>
      <p:sp>
        <p:nvSpPr>
          <p:cNvPr id="298"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299" name="TextShape 3"/>
          <p:cNvSpPr txBox="1"/>
          <p:nvPr/>
        </p:nvSpPr>
        <p:spPr>
          <a:xfrm>
            <a:off x="3884760" y="8685360"/>
            <a:ext cx="2971440" cy="458280"/>
          </a:xfrm>
          <a:prstGeom prst="rect">
            <a:avLst/>
          </a:prstGeom>
          <a:noFill/>
          <a:ln>
            <a:noFill/>
          </a:ln>
        </p:spPr>
        <p:txBody>
          <a:bodyPr anchor="b"/>
          <a:lstStyle/>
          <a:p>
            <a:pPr algn="r">
              <a:lnSpc>
                <a:spcPct val="100000"/>
              </a:lnSpc>
            </a:pPr>
            <a:fld id="{56B49F44-5211-4B02-B128-231C9A400F4A}" type="slidenum">
              <a:rPr lang="en-US" sz="1200" b="0" strike="noStrike" spc="-1">
                <a:latin typeface="Times New Roman"/>
              </a:rPr>
              <a:t>7</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PlaceHolder 1"/>
          <p:cNvSpPr>
            <a:spLocks noGrp="1" noRot="1" noChangeAspect="1"/>
          </p:cNvSpPr>
          <p:nvPr>
            <p:ph type="sldImg"/>
          </p:nvPr>
        </p:nvSpPr>
        <p:spPr>
          <a:xfrm>
            <a:off x="685800" y="1143000"/>
            <a:ext cx="5486400" cy="3086100"/>
          </a:xfrm>
          <a:prstGeom prst="rect">
            <a:avLst/>
          </a:prstGeom>
        </p:spPr>
      </p:sp>
      <p:sp>
        <p:nvSpPr>
          <p:cNvPr id="325"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26" name="TextShape 3"/>
          <p:cNvSpPr txBox="1"/>
          <p:nvPr/>
        </p:nvSpPr>
        <p:spPr>
          <a:xfrm>
            <a:off x="3884760" y="8685360"/>
            <a:ext cx="2971440" cy="458280"/>
          </a:xfrm>
          <a:prstGeom prst="rect">
            <a:avLst/>
          </a:prstGeom>
          <a:noFill/>
          <a:ln>
            <a:noFill/>
          </a:ln>
        </p:spPr>
        <p:txBody>
          <a:bodyPr anchor="b"/>
          <a:lstStyle/>
          <a:p>
            <a:pPr algn="r">
              <a:lnSpc>
                <a:spcPct val="100000"/>
              </a:lnSpc>
            </a:pPr>
            <a:fld id="{E41FB469-FF96-4572-B6DA-21C06730CB03}" type="slidenum">
              <a:rPr lang="en-US" sz="1200" b="0" strike="noStrike" spc="-1">
                <a:latin typeface="Times New Roman"/>
              </a:rPr>
              <a:t>17</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PlaceHolder 1"/>
          <p:cNvSpPr>
            <a:spLocks noGrp="1" noRot="1" noChangeAspect="1"/>
          </p:cNvSpPr>
          <p:nvPr>
            <p:ph type="sldImg"/>
          </p:nvPr>
        </p:nvSpPr>
        <p:spPr>
          <a:xfrm>
            <a:off x="685800" y="1143000"/>
            <a:ext cx="5486400" cy="3086100"/>
          </a:xfrm>
          <a:prstGeom prst="rect">
            <a:avLst/>
          </a:prstGeom>
        </p:spPr>
      </p:sp>
      <p:sp>
        <p:nvSpPr>
          <p:cNvPr id="328"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US" sz="2000" b="0" strike="noStrike" spc="-1">
                <a:latin typeface="Arial"/>
              </a:rPr>
              <a:t>Because it has relatively the higher probability to became 1</a:t>
            </a:r>
          </a:p>
        </p:txBody>
      </p:sp>
      <p:sp>
        <p:nvSpPr>
          <p:cNvPr id="329" name="TextShape 3"/>
          <p:cNvSpPr txBox="1"/>
          <p:nvPr/>
        </p:nvSpPr>
        <p:spPr>
          <a:xfrm>
            <a:off x="3884760" y="8685360"/>
            <a:ext cx="2971440" cy="458280"/>
          </a:xfrm>
          <a:prstGeom prst="rect">
            <a:avLst/>
          </a:prstGeom>
          <a:noFill/>
          <a:ln>
            <a:noFill/>
          </a:ln>
        </p:spPr>
        <p:txBody>
          <a:bodyPr anchor="b"/>
          <a:lstStyle/>
          <a:p>
            <a:pPr algn="r">
              <a:lnSpc>
                <a:spcPct val="100000"/>
              </a:lnSpc>
            </a:pPr>
            <a:fld id="{820D2D7E-EC76-4B7C-9F7D-F8F1AAFB5403}" type="slidenum">
              <a:rPr lang="en-US" sz="1200" b="0" strike="noStrike" spc="-1">
                <a:latin typeface="Times New Roman"/>
              </a:rPr>
              <a:t>18</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PlaceHolder 1"/>
          <p:cNvSpPr>
            <a:spLocks noGrp="1" noRot="1" noChangeAspect="1"/>
          </p:cNvSpPr>
          <p:nvPr>
            <p:ph type="sldImg"/>
          </p:nvPr>
        </p:nvSpPr>
        <p:spPr>
          <a:xfrm>
            <a:off x="685800" y="1143000"/>
            <a:ext cx="5486400" cy="3086100"/>
          </a:xfrm>
          <a:prstGeom prst="rect">
            <a:avLst/>
          </a:prstGeom>
        </p:spPr>
      </p:sp>
      <p:sp>
        <p:nvSpPr>
          <p:cNvPr id="331"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32" name="TextShape 3"/>
          <p:cNvSpPr txBox="1"/>
          <p:nvPr/>
        </p:nvSpPr>
        <p:spPr>
          <a:xfrm>
            <a:off x="3884760" y="8685360"/>
            <a:ext cx="2971440" cy="458280"/>
          </a:xfrm>
          <a:prstGeom prst="rect">
            <a:avLst/>
          </a:prstGeom>
          <a:noFill/>
          <a:ln>
            <a:noFill/>
          </a:ln>
        </p:spPr>
        <p:txBody>
          <a:bodyPr anchor="b"/>
          <a:lstStyle/>
          <a:p>
            <a:pPr algn="r">
              <a:lnSpc>
                <a:spcPct val="100000"/>
              </a:lnSpc>
            </a:pPr>
            <a:fld id="{BA405A0F-7935-4E3C-8FFF-65C93CE1A0DD}" type="slidenum">
              <a:rPr lang="en-US" sz="1200" b="0" strike="noStrike" spc="-1">
                <a:latin typeface="Times New Roman"/>
              </a:rPr>
              <a:t>19</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PlaceHolder 1"/>
          <p:cNvSpPr>
            <a:spLocks noGrp="1" noRot="1" noChangeAspect="1"/>
          </p:cNvSpPr>
          <p:nvPr>
            <p:ph type="sldImg"/>
          </p:nvPr>
        </p:nvSpPr>
        <p:spPr>
          <a:xfrm>
            <a:off x="685800" y="1143000"/>
            <a:ext cx="5486400" cy="3086100"/>
          </a:xfrm>
          <a:prstGeom prst="rect">
            <a:avLst/>
          </a:prstGeom>
        </p:spPr>
      </p:sp>
      <p:sp>
        <p:nvSpPr>
          <p:cNvPr id="334"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35" name="TextShape 3"/>
          <p:cNvSpPr txBox="1"/>
          <p:nvPr/>
        </p:nvSpPr>
        <p:spPr>
          <a:xfrm>
            <a:off x="3884760" y="8685360"/>
            <a:ext cx="2971440" cy="458280"/>
          </a:xfrm>
          <a:prstGeom prst="rect">
            <a:avLst/>
          </a:prstGeom>
          <a:noFill/>
          <a:ln>
            <a:noFill/>
          </a:ln>
        </p:spPr>
        <p:txBody>
          <a:bodyPr anchor="b"/>
          <a:lstStyle/>
          <a:p>
            <a:pPr algn="r">
              <a:lnSpc>
                <a:spcPct val="100000"/>
              </a:lnSpc>
            </a:pPr>
            <a:fld id="{17A50934-A615-4205-853D-FA5790F33714}" type="slidenum">
              <a:rPr lang="en-US" sz="1200" b="0" strike="noStrike" spc="-1">
                <a:latin typeface="Times New Roman"/>
              </a:rPr>
              <a:t>22</a:t>
            </a:fld>
            <a:endParaRPr lang="en-US"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PlaceHolder 1"/>
          <p:cNvSpPr>
            <a:spLocks noGrp="1" noRot="1" noChangeAspect="1"/>
          </p:cNvSpPr>
          <p:nvPr>
            <p:ph type="sldImg"/>
          </p:nvPr>
        </p:nvSpPr>
        <p:spPr>
          <a:xfrm>
            <a:off x="685800" y="1143000"/>
            <a:ext cx="5486400" cy="3086100"/>
          </a:xfrm>
          <a:prstGeom prst="rect">
            <a:avLst/>
          </a:prstGeom>
        </p:spPr>
      </p:sp>
      <p:sp>
        <p:nvSpPr>
          <p:cNvPr id="337"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38" name="TextShape 3"/>
          <p:cNvSpPr txBox="1"/>
          <p:nvPr/>
        </p:nvSpPr>
        <p:spPr>
          <a:xfrm>
            <a:off x="3884760" y="8685360"/>
            <a:ext cx="2971440" cy="458280"/>
          </a:xfrm>
          <a:prstGeom prst="rect">
            <a:avLst/>
          </a:prstGeom>
          <a:noFill/>
          <a:ln>
            <a:noFill/>
          </a:ln>
        </p:spPr>
        <p:txBody>
          <a:bodyPr anchor="b"/>
          <a:lstStyle/>
          <a:p>
            <a:pPr algn="r">
              <a:lnSpc>
                <a:spcPct val="100000"/>
              </a:lnSpc>
            </a:pPr>
            <a:fld id="{A7112990-CE73-4AE0-AA95-88E040390F43}" type="slidenum">
              <a:rPr lang="en-US" sz="1200" b="0" strike="noStrike" spc="-1">
                <a:latin typeface="Times New Roman"/>
              </a:rPr>
              <a:t>23</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noRot="1" noChangeAspect="1"/>
          </p:cNvSpPr>
          <p:nvPr>
            <p:ph type="sldImg"/>
          </p:nvPr>
        </p:nvSpPr>
        <p:spPr>
          <a:xfrm>
            <a:off x="685800" y="1143000"/>
            <a:ext cx="5486400" cy="3086100"/>
          </a:xfrm>
          <a:prstGeom prst="rect">
            <a:avLst/>
          </a:prstGeom>
        </p:spPr>
      </p:sp>
      <p:sp>
        <p:nvSpPr>
          <p:cNvPr id="301"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02" name="TextShape 3"/>
          <p:cNvSpPr txBox="1"/>
          <p:nvPr/>
        </p:nvSpPr>
        <p:spPr>
          <a:xfrm>
            <a:off x="3884760" y="8685360"/>
            <a:ext cx="2971440" cy="458280"/>
          </a:xfrm>
          <a:prstGeom prst="rect">
            <a:avLst/>
          </a:prstGeom>
          <a:noFill/>
          <a:ln>
            <a:noFill/>
          </a:ln>
        </p:spPr>
        <p:txBody>
          <a:bodyPr anchor="b"/>
          <a:lstStyle/>
          <a:p>
            <a:pPr algn="r">
              <a:lnSpc>
                <a:spcPct val="100000"/>
              </a:lnSpc>
            </a:pPr>
            <a:fld id="{D95C2026-BCD5-44D7-BD00-7529A4FC3D60}" type="slidenum">
              <a:rPr lang="en-US" sz="1200" b="0" strike="noStrike" spc="-1">
                <a:latin typeface="Times New Roman"/>
              </a:rPr>
              <a:t>8</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noRot="1" noChangeAspect="1"/>
          </p:cNvSpPr>
          <p:nvPr>
            <p:ph type="sldImg"/>
          </p:nvPr>
        </p:nvSpPr>
        <p:spPr>
          <a:xfrm>
            <a:off x="685800" y="1143000"/>
            <a:ext cx="5486400" cy="3086100"/>
          </a:xfrm>
          <a:prstGeom prst="rect">
            <a:avLst/>
          </a:prstGeom>
        </p:spPr>
      </p:sp>
      <p:sp>
        <p:nvSpPr>
          <p:cNvPr id="304"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05" name="TextShape 3"/>
          <p:cNvSpPr txBox="1"/>
          <p:nvPr/>
        </p:nvSpPr>
        <p:spPr>
          <a:xfrm>
            <a:off x="3884760" y="8685360"/>
            <a:ext cx="2971440" cy="458280"/>
          </a:xfrm>
          <a:prstGeom prst="rect">
            <a:avLst/>
          </a:prstGeom>
          <a:noFill/>
          <a:ln>
            <a:noFill/>
          </a:ln>
        </p:spPr>
        <p:txBody>
          <a:bodyPr anchor="b"/>
          <a:lstStyle/>
          <a:p>
            <a:pPr algn="r">
              <a:lnSpc>
                <a:spcPct val="100000"/>
              </a:lnSpc>
            </a:pPr>
            <a:fld id="{075FEF12-BD72-4EF0-B13B-65743183C6F2}" type="slidenum">
              <a:rPr lang="en-US" sz="1200" b="0" strike="noStrike" spc="-1">
                <a:latin typeface="Times New Roman"/>
              </a:rPr>
              <a:t>9</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noRot="1" noChangeAspect="1"/>
          </p:cNvSpPr>
          <p:nvPr>
            <p:ph type="sldImg"/>
          </p:nvPr>
        </p:nvSpPr>
        <p:spPr>
          <a:xfrm>
            <a:off x="685800" y="1143000"/>
            <a:ext cx="5486400" cy="3086100"/>
          </a:xfrm>
          <a:prstGeom prst="rect">
            <a:avLst/>
          </a:prstGeom>
        </p:spPr>
      </p:sp>
      <p:sp>
        <p:nvSpPr>
          <p:cNvPr id="307"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08" name="TextShape 3"/>
          <p:cNvSpPr txBox="1"/>
          <p:nvPr/>
        </p:nvSpPr>
        <p:spPr>
          <a:xfrm>
            <a:off x="3884760" y="8685360"/>
            <a:ext cx="2971440" cy="458280"/>
          </a:xfrm>
          <a:prstGeom prst="rect">
            <a:avLst/>
          </a:prstGeom>
          <a:noFill/>
          <a:ln>
            <a:noFill/>
          </a:ln>
        </p:spPr>
        <p:txBody>
          <a:bodyPr anchor="b"/>
          <a:lstStyle/>
          <a:p>
            <a:pPr algn="r">
              <a:lnSpc>
                <a:spcPct val="100000"/>
              </a:lnSpc>
            </a:pPr>
            <a:fld id="{E8986499-8ED6-4623-995E-F0ECA17BFEB8}" type="slidenum">
              <a:rPr lang="en-US" sz="1200" b="0" strike="noStrike" spc="-1">
                <a:latin typeface="Times New Roman"/>
              </a:rPr>
              <a:t>10</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noRot="1" noChangeAspect="1"/>
          </p:cNvSpPr>
          <p:nvPr>
            <p:ph type="sldImg"/>
          </p:nvPr>
        </p:nvSpPr>
        <p:spPr>
          <a:xfrm>
            <a:off x="685800" y="1143000"/>
            <a:ext cx="5486400" cy="3086100"/>
          </a:xfrm>
          <a:prstGeom prst="rect">
            <a:avLst/>
          </a:prstGeom>
        </p:spPr>
      </p:sp>
      <p:sp>
        <p:nvSpPr>
          <p:cNvPr id="310"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11" name="TextShape 3"/>
          <p:cNvSpPr txBox="1"/>
          <p:nvPr/>
        </p:nvSpPr>
        <p:spPr>
          <a:xfrm>
            <a:off x="3884760" y="8685360"/>
            <a:ext cx="2971440" cy="458280"/>
          </a:xfrm>
          <a:prstGeom prst="rect">
            <a:avLst/>
          </a:prstGeom>
          <a:noFill/>
          <a:ln>
            <a:noFill/>
          </a:ln>
        </p:spPr>
        <p:txBody>
          <a:bodyPr anchor="b"/>
          <a:lstStyle/>
          <a:p>
            <a:pPr algn="r">
              <a:lnSpc>
                <a:spcPct val="100000"/>
              </a:lnSpc>
            </a:pPr>
            <a:fld id="{99A1AC41-67B3-4DB7-9465-984C9D8DCEE9}" type="slidenum">
              <a:rPr lang="en-US" sz="1200" b="0" strike="noStrike" spc="-1">
                <a:latin typeface="Times New Roman"/>
              </a:rPr>
              <a:t>11</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noRot="1" noChangeAspect="1"/>
          </p:cNvSpPr>
          <p:nvPr>
            <p:ph type="sldImg"/>
          </p:nvPr>
        </p:nvSpPr>
        <p:spPr>
          <a:xfrm>
            <a:off x="685800" y="1143000"/>
            <a:ext cx="5486400" cy="3086100"/>
          </a:xfrm>
          <a:prstGeom prst="rect">
            <a:avLst/>
          </a:prstGeom>
        </p:spPr>
      </p:sp>
      <p:sp>
        <p:nvSpPr>
          <p:cNvPr id="313"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14" name="TextShape 3"/>
          <p:cNvSpPr txBox="1"/>
          <p:nvPr/>
        </p:nvSpPr>
        <p:spPr>
          <a:xfrm>
            <a:off x="3884760" y="8685360"/>
            <a:ext cx="2971440" cy="458280"/>
          </a:xfrm>
          <a:prstGeom prst="rect">
            <a:avLst/>
          </a:prstGeom>
          <a:noFill/>
          <a:ln>
            <a:noFill/>
          </a:ln>
        </p:spPr>
        <p:txBody>
          <a:bodyPr anchor="b"/>
          <a:lstStyle/>
          <a:p>
            <a:pPr algn="r">
              <a:lnSpc>
                <a:spcPct val="100000"/>
              </a:lnSpc>
            </a:pPr>
            <a:fld id="{E7F712AE-9F71-4016-86AD-4BDC55E252AC}" type="slidenum">
              <a:rPr lang="en-US" sz="1200" b="0" strike="noStrike" spc="-1">
                <a:latin typeface="Times New Roman"/>
              </a:rPr>
              <a:t>12</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noRot="1" noChangeAspect="1"/>
          </p:cNvSpPr>
          <p:nvPr>
            <p:ph type="sldImg"/>
          </p:nvPr>
        </p:nvSpPr>
        <p:spPr>
          <a:xfrm>
            <a:off x="685800" y="1143000"/>
            <a:ext cx="5486400" cy="3086100"/>
          </a:xfrm>
          <a:prstGeom prst="rect">
            <a:avLst/>
          </a:prstGeom>
        </p:spPr>
      </p:sp>
      <p:sp>
        <p:nvSpPr>
          <p:cNvPr id="316"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17" name="TextShape 3"/>
          <p:cNvSpPr txBox="1"/>
          <p:nvPr/>
        </p:nvSpPr>
        <p:spPr>
          <a:xfrm>
            <a:off x="3884760" y="8685360"/>
            <a:ext cx="2971440" cy="458280"/>
          </a:xfrm>
          <a:prstGeom prst="rect">
            <a:avLst/>
          </a:prstGeom>
          <a:noFill/>
          <a:ln>
            <a:noFill/>
          </a:ln>
        </p:spPr>
        <p:txBody>
          <a:bodyPr anchor="b"/>
          <a:lstStyle/>
          <a:p>
            <a:pPr algn="r">
              <a:lnSpc>
                <a:spcPct val="100000"/>
              </a:lnSpc>
            </a:pPr>
            <a:fld id="{F2BBFCA0-5866-40FA-B705-ECA8332DD03E}" type="slidenum">
              <a:rPr lang="en-US" sz="1200" b="0" strike="noStrike" spc="-1">
                <a:latin typeface="Times New Roman"/>
              </a:rPr>
              <a:t>13</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noRot="1" noChangeAspect="1"/>
          </p:cNvSpPr>
          <p:nvPr>
            <p:ph type="sldImg"/>
          </p:nvPr>
        </p:nvSpPr>
        <p:spPr>
          <a:xfrm>
            <a:off x="685800" y="1143000"/>
            <a:ext cx="5486400" cy="3086100"/>
          </a:xfrm>
          <a:prstGeom prst="rect">
            <a:avLst/>
          </a:prstGeom>
        </p:spPr>
      </p:sp>
      <p:sp>
        <p:nvSpPr>
          <p:cNvPr id="319"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20" name="TextShape 3"/>
          <p:cNvSpPr txBox="1"/>
          <p:nvPr/>
        </p:nvSpPr>
        <p:spPr>
          <a:xfrm>
            <a:off x="3884760" y="8685360"/>
            <a:ext cx="2971440" cy="458280"/>
          </a:xfrm>
          <a:prstGeom prst="rect">
            <a:avLst/>
          </a:prstGeom>
          <a:noFill/>
          <a:ln>
            <a:noFill/>
          </a:ln>
        </p:spPr>
        <p:txBody>
          <a:bodyPr anchor="b"/>
          <a:lstStyle/>
          <a:p>
            <a:pPr algn="r">
              <a:lnSpc>
                <a:spcPct val="100000"/>
              </a:lnSpc>
            </a:pPr>
            <a:fld id="{EDB50F81-9175-4FA5-9D54-E2F0B3FA17B1}" type="slidenum">
              <a:rPr lang="en-US" sz="1200" b="0" strike="noStrike" spc="-1">
                <a:latin typeface="Times New Roman"/>
              </a:rPr>
              <a:t>15</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PlaceHolder 1"/>
          <p:cNvSpPr>
            <a:spLocks noGrp="1" noRot="1" noChangeAspect="1"/>
          </p:cNvSpPr>
          <p:nvPr>
            <p:ph type="sldImg"/>
          </p:nvPr>
        </p:nvSpPr>
        <p:spPr>
          <a:xfrm>
            <a:off x="685800" y="1143000"/>
            <a:ext cx="5486400" cy="3086100"/>
          </a:xfrm>
          <a:prstGeom prst="rect">
            <a:avLst/>
          </a:prstGeom>
        </p:spPr>
      </p:sp>
      <p:sp>
        <p:nvSpPr>
          <p:cNvPr id="322"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US" sz="1200" b="0" strike="noStrike" spc="-1">
                <a:latin typeface="Arial"/>
              </a:rPr>
              <a:t>(constrain flow to route at most one path)</a:t>
            </a:r>
          </a:p>
        </p:txBody>
      </p:sp>
      <p:sp>
        <p:nvSpPr>
          <p:cNvPr id="323" name="TextShape 3"/>
          <p:cNvSpPr txBox="1"/>
          <p:nvPr/>
        </p:nvSpPr>
        <p:spPr>
          <a:xfrm>
            <a:off x="3884760" y="8685360"/>
            <a:ext cx="2971440" cy="458280"/>
          </a:xfrm>
          <a:prstGeom prst="rect">
            <a:avLst/>
          </a:prstGeom>
          <a:noFill/>
          <a:ln>
            <a:noFill/>
          </a:ln>
        </p:spPr>
        <p:txBody>
          <a:bodyPr anchor="b"/>
          <a:lstStyle/>
          <a:p>
            <a:pPr algn="r">
              <a:lnSpc>
                <a:spcPct val="100000"/>
              </a:lnSpc>
            </a:pPr>
            <a:fld id="{A7301C2F-C6B1-452F-AE3F-28A8693A9ADB}" type="slidenum">
              <a:rPr lang="en-US" sz="1200" b="0" strike="noStrike" spc="-1">
                <a:latin typeface="Times New Roman"/>
              </a:rPr>
              <a:t>16</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68880" y="211176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9" name="PlaceHolder 3"/>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2"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3"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4" name="PlaceHolder 5"/>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6688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7" name="PlaceHolder 3"/>
          <p:cNvSpPr>
            <a:spLocks noGrp="1"/>
          </p:cNvSpPr>
          <p:nvPr>
            <p:ph type="body"/>
          </p:nvPr>
        </p:nvSpPr>
        <p:spPr>
          <a:xfrm>
            <a:off x="238680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8" name="PlaceHolder 4"/>
          <p:cNvSpPr>
            <a:spLocks noGrp="1"/>
          </p:cNvSpPr>
          <p:nvPr>
            <p:ph type="body"/>
          </p:nvPr>
        </p:nvSpPr>
        <p:spPr>
          <a:xfrm>
            <a:off x="41050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9" name="PlaceHolder 5"/>
          <p:cNvSpPr>
            <a:spLocks noGrp="1"/>
          </p:cNvSpPr>
          <p:nvPr>
            <p:ph type="body"/>
          </p:nvPr>
        </p:nvSpPr>
        <p:spPr>
          <a:xfrm>
            <a:off x="6688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40" name="PlaceHolder 6"/>
          <p:cNvSpPr>
            <a:spLocks noGrp="1"/>
          </p:cNvSpPr>
          <p:nvPr>
            <p:ph type="body"/>
          </p:nvPr>
        </p:nvSpPr>
        <p:spPr>
          <a:xfrm>
            <a:off x="238680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41" name="PlaceHolder 7"/>
          <p:cNvSpPr>
            <a:spLocks noGrp="1"/>
          </p:cNvSpPr>
          <p:nvPr>
            <p:ph type="body"/>
          </p:nvPr>
        </p:nvSpPr>
        <p:spPr>
          <a:xfrm>
            <a:off x="41050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1" name="PlaceHolder 2"/>
          <p:cNvSpPr>
            <a:spLocks noGrp="1"/>
          </p:cNvSpPr>
          <p:nvPr>
            <p:ph type="subTitle"/>
          </p:nvPr>
        </p:nvSpPr>
        <p:spPr>
          <a:xfrm>
            <a:off x="668880" y="2111760"/>
            <a:ext cx="5081040" cy="4174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3" name="PlaceHolder 2"/>
          <p:cNvSpPr>
            <a:spLocks noGrp="1"/>
          </p:cNvSpPr>
          <p:nvPr>
            <p:ph type="body"/>
          </p:nvPr>
        </p:nvSpPr>
        <p:spPr>
          <a:xfrm>
            <a:off x="668880" y="2111760"/>
            <a:ext cx="508104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5"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56"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0"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1"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2"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68880" y="2111760"/>
            <a:ext cx="5081040" cy="4174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5"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6" name="PlaceHolder 4"/>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9"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0" name="PlaceHolder 4"/>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68880" y="211176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3" name="PlaceHolder 3"/>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5"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6"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7"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8" name="PlaceHolder 5"/>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80" name="PlaceHolder 2"/>
          <p:cNvSpPr>
            <a:spLocks noGrp="1"/>
          </p:cNvSpPr>
          <p:nvPr>
            <p:ph type="body"/>
          </p:nvPr>
        </p:nvSpPr>
        <p:spPr>
          <a:xfrm>
            <a:off x="6688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1" name="PlaceHolder 3"/>
          <p:cNvSpPr>
            <a:spLocks noGrp="1"/>
          </p:cNvSpPr>
          <p:nvPr>
            <p:ph type="body"/>
          </p:nvPr>
        </p:nvSpPr>
        <p:spPr>
          <a:xfrm>
            <a:off x="238680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2" name="PlaceHolder 4"/>
          <p:cNvSpPr>
            <a:spLocks noGrp="1"/>
          </p:cNvSpPr>
          <p:nvPr>
            <p:ph type="body"/>
          </p:nvPr>
        </p:nvSpPr>
        <p:spPr>
          <a:xfrm>
            <a:off x="41050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3" name="PlaceHolder 5"/>
          <p:cNvSpPr>
            <a:spLocks noGrp="1"/>
          </p:cNvSpPr>
          <p:nvPr>
            <p:ph type="body"/>
          </p:nvPr>
        </p:nvSpPr>
        <p:spPr>
          <a:xfrm>
            <a:off x="6688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4" name="PlaceHolder 6"/>
          <p:cNvSpPr>
            <a:spLocks noGrp="1"/>
          </p:cNvSpPr>
          <p:nvPr>
            <p:ph type="body"/>
          </p:nvPr>
        </p:nvSpPr>
        <p:spPr>
          <a:xfrm>
            <a:off x="238680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5" name="PlaceHolder 7"/>
          <p:cNvSpPr>
            <a:spLocks noGrp="1"/>
          </p:cNvSpPr>
          <p:nvPr>
            <p:ph type="body"/>
          </p:nvPr>
        </p:nvSpPr>
        <p:spPr>
          <a:xfrm>
            <a:off x="41050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6" name="PlaceHolder 2"/>
          <p:cNvSpPr>
            <a:spLocks noGrp="1"/>
          </p:cNvSpPr>
          <p:nvPr>
            <p:ph type="subTitle"/>
          </p:nvPr>
        </p:nvSpPr>
        <p:spPr>
          <a:xfrm>
            <a:off x="668880" y="2111760"/>
            <a:ext cx="5081040" cy="4174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8" name="PlaceHolder 2"/>
          <p:cNvSpPr>
            <a:spLocks noGrp="1"/>
          </p:cNvSpPr>
          <p:nvPr>
            <p:ph type="body"/>
          </p:nvPr>
        </p:nvSpPr>
        <p:spPr>
          <a:xfrm>
            <a:off x="668880" y="2111760"/>
            <a:ext cx="508104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00"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01"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68880" y="2111760"/>
            <a:ext cx="508104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06"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07"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09"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10"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11" name="PlaceHolder 4"/>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13"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14"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15" name="PlaceHolder 4"/>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17" name="PlaceHolder 2"/>
          <p:cNvSpPr>
            <a:spLocks noGrp="1"/>
          </p:cNvSpPr>
          <p:nvPr>
            <p:ph type="body"/>
          </p:nvPr>
        </p:nvSpPr>
        <p:spPr>
          <a:xfrm>
            <a:off x="668880" y="211176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18" name="PlaceHolder 3"/>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20"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1"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2"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3" name="PlaceHolder 5"/>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6688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6" name="PlaceHolder 3"/>
          <p:cNvSpPr>
            <a:spLocks noGrp="1"/>
          </p:cNvSpPr>
          <p:nvPr>
            <p:ph type="body"/>
          </p:nvPr>
        </p:nvSpPr>
        <p:spPr>
          <a:xfrm>
            <a:off x="238680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7" name="PlaceHolder 4"/>
          <p:cNvSpPr>
            <a:spLocks noGrp="1"/>
          </p:cNvSpPr>
          <p:nvPr>
            <p:ph type="body"/>
          </p:nvPr>
        </p:nvSpPr>
        <p:spPr>
          <a:xfrm>
            <a:off x="41050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8" name="PlaceHolder 5"/>
          <p:cNvSpPr>
            <a:spLocks noGrp="1"/>
          </p:cNvSpPr>
          <p:nvPr>
            <p:ph type="body"/>
          </p:nvPr>
        </p:nvSpPr>
        <p:spPr>
          <a:xfrm>
            <a:off x="6688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9" name="PlaceHolder 6"/>
          <p:cNvSpPr>
            <a:spLocks noGrp="1"/>
          </p:cNvSpPr>
          <p:nvPr>
            <p:ph type="body"/>
          </p:nvPr>
        </p:nvSpPr>
        <p:spPr>
          <a:xfrm>
            <a:off x="238680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30" name="PlaceHolder 7"/>
          <p:cNvSpPr>
            <a:spLocks noGrp="1"/>
          </p:cNvSpPr>
          <p:nvPr>
            <p:ph type="body"/>
          </p:nvPr>
        </p:nvSpPr>
        <p:spPr>
          <a:xfrm>
            <a:off x="41050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41" name="PlaceHolder 2"/>
          <p:cNvSpPr>
            <a:spLocks noGrp="1"/>
          </p:cNvSpPr>
          <p:nvPr>
            <p:ph type="subTitle"/>
          </p:nvPr>
        </p:nvSpPr>
        <p:spPr>
          <a:xfrm>
            <a:off x="668880" y="2111760"/>
            <a:ext cx="5081040" cy="4174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43" name="PlaceHolder 2"/>
          <p:cNvSpPr>
            <a:spLocks noGrp="1"/>
          </p:cNvSpPr>
          <p:nvPr>
            <p:ph type="body"/>
          </p:nvPr>
        </p:nvSpPr>
        <p:spPr>
          <a:xfrm>
            <a:off x="668880" y="2111760"/>
            <a:ext cx="508104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45"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46"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50"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51"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52"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54"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55"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56" name="PlaceHolder 4"/>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58"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59"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60" name="PlaceHolder 4"/>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2" name="PlaceHolder 2"/>
          <p:cNvSpPr>
            <a:spLocks noGrp="1"/>
          </p:cNvSpPr>
          <p:nvPr>
            <p:ph type="body"/>
          </p:nvPr>
        </p:nvSpPr>
        <p:spPr>
          <a:xfrm>
            <a:off x="668880" y="211176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63" name="PlaceHolder 3"/>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5"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66"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67"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68" name="PlaceHolder 5"/>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70" name="PlaceHolder 2"/>
          <p:cNvSpPr>
            <a:spLocks noGrp="1"/>
          </p:cNvSpPr>
          <p:nvPr>
            <p:ph type="body"/>
          </p:nvPr>
        </p:nvSpPr>
        <p:spPr>
          <a:xfrm>
            <a:off x="6688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71" name="PlaceHolder 3"/>
          <p:cNvSpPr>
            <a:spLocks noGrp="1"/>
          </p:cNvSpPr>
          <p:nvPr>
            <p:ph type="body"/>
          </p:nvPr>
        </p:nvSpPr>
        <p:spPr>
          <a:xfrm>
            <a:off x="238680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72" name="PlaceHolder 4"/>
          <p:cNvSpPr>
            <a:spLocks noGrp="1"/>
          </p:cNvSpPr>
          <p:nvPr>
            <p:ph type="body"/>
          </p:nvPr>
        </p:nvSpPr>
        <p:spPr>
          <a:xfrm>
            <a:off x="41050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73" name="PlaceHolder 5"/>
          <p:cNvSpPr>
            <a:spLocks noGrp="1"/>
          </p:cNvSpPr>
          <p:nvPr>
            <p:ph type="body"/>
          </p:nvPr>
        </p:nvSpPr>
        <p:spPr>
          <a:xfrm>
            <a:off x="6688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74" name="PlaceHolder 6"/>
          <p:cNvSpPr>
            <a:spLocks noGrp="1"/>
          </p:cNvSpPr>
          <p:nvPr>
            <p:ph type="body"/>
          </p:nvPr>
        </p:nvSpPr>
        <p:spPr>
          <a:xfrm>
            <a:off x="238680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75" name="PlaceHolder 7"/>
          <p:cNvSpPr>
            <a:spLocks noGrp="1"/>
          </p:cNvSpPr>
          <p:nvPr>
            <p:ph type="body"/>
          </p:nvPr>
        </p:nvSpPr>
        <p:spPr>
          <a:xfrm>
            <a:off x="41050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7"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8"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1"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2" name="PlaceHolder 4"/>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5"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6" name="PlaceHolder 4"/>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Google Shape;10;p1"/>
          <p:cNvPicPr/>
          <p:nvPr/>
        </p:nvPicPr>
        <p:blipFill>
          <a:blip r:embed="rId14"/>
          <a:stretch/>
        </p:blipFill>
        <p:spPr>
          <a:xfrm>
            <a:off x="307080" y="313200"/>
            <a:ext cx="897120" cy="304560"/>
          </a:xfrm>
          <a:prstGeom prst="rect">
            <a:avLst/>
          </a:prstGeom>
          <a:ln>
            <a:noFill/>
          </a:ln>
        </p:spPr>
      </p:pic>
      <p:sp>
        <p:nvSpPr>
          <p:cNvPr id="7" name="CustomShape 1"/>
          <p:cNvSpPr/>
          <p:nvPr/>
        </p:nvSpPr>
        <p:spPr>
          <a:xfrm>
            <a:off x="0" y="0"/>
            <a:ext cx="12204360" cy="950040"/>
          </a:xfrm>
          <a:prstGeom prst="rect">
            <a:avLst/>
          </a:prstGeom>
          <a:solidFill>
            <a:srgbClr val="57068C"/>
          </a:solidFill>
          <a:ln>
            <a:noFill/>
          </a:ln>
        </p:spPr>
        <p:style>
          <a:lnRef idx="0">
            <a:scrgbClr r="0" g="0" b="0"/>
          </a:lnRef>
          <a:fillRef idx="0">
            <a:scrgbClr r="0" g="0" b="0"/>
          </a:fillRef>
          <a:effectRef idx="0">
            <a:scrgbClr r="0" g="0" b="0"/>
          </a:effectRef>
          <a:fontRef idx="minor"/>
        </p:style>
      </p:sp>
      <p:pic>
        <p:nvPicPr>
          <p:cNvPr id="2" name="Google Shape;12;p1"/>
          <p:cNvPicPr/>
          <p:nvPr/>
        </p:nvPicPr>
        <p:blipFill>
          <a:blip r:embed="rId15"/>
          <a:stretch/>
        </p:blipFill>
        <p:spPr>
          <a:xfrm>
            <a:off x="363960" y="317520"/>
            <a:ext cx="1951200" cy="304560"/>
          </a:xfrm>
          <a:prstGeom prst="rect">
            <a:avLst/>
          </a:prstGeom>
          <a:ln>
            <a:noFill/>
          </a:ln>
        </p:spPr>
      </p:pic>
      <p:sp>
        <p:nvSpPr>
          <p:cNvPr id="3" name="PlaceHolder 2"/>
          <p:cNvSpPr>
            <a:spLocks noGrp="1"/>
          </p:cNvSpPr>
          <p:nvPr>
            <p:ph type="body"/>
          </p:nvPr>
        </p:nvSpPr>
        <p:spPr>
          <a:xfrm>
            <a:off x="224640" y="1091520"/>
            <a:ext cx="11776680" cy="540000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en-US" sz="26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6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6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6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67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67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670" b="0" strike="noStrike" spc="-1">
                <a:solidFill>
                  <a:srgbClr val="000000"/>
                </a:solidFill>
                <a:latin typeface="Arial"/>
              </a:rPr>
              <a:t>Seventh Outline Level</a:t>
            </a:r>
          </a:p>
        </p:txBody>
      </p:sp>
      <p:sp>
        <p:nvSpPr>
          <p:cNvPr id="4" name="PlaceHolder 3"/>
          <p:cNvSpPr>
            <a:spLocks noGrp="1"/>
          </p:cNvSpPr>
          <p:nvPr>
            <p:ph type="sldNum"/>
          </p:nvPr>
        </p:nvSpPr>
        <p:spPr>
          <a:xfrm>
            <a:off x="9347040" y="6491880"/>
            <a:ext cx="2844360" cy="365760"/>
          </a:xfrm>
          <a:prstGeom prst="rect">
            <a:avLst/>
          </a:prstGeom>
        </p:spPr>
        <p:txBody>
          <a:bodyPr anchor="ctr"/>
          <a:lstStyle/>
          <a:p>
            <a:pPr algn="r">
              <a:lnSpc>
                <a:spcPct val="100000"/>
              </a:lnSpc>
            </a:pPr>
            <a:fld id="{EB747825-C039-4DFF-A43B-F05A648D0F06}" type="slidenum">
              <a:rPr lang="en-US" sz="1600" b="0" strike="noStrike" spc="-1">
                <a:solidFill>
                  <a:srgbClr val="898989"/>
                </a:solidFill>
                <a:latin typeface="Arial"/>
                <a:ea typeface="Arial"/>
              </a:rPr>
              <a:t>‹#›</a:t>
            </a:fld>
            <a:endParaRPr lang="en-US" sz="1600" b="0" strike="noStrike" spc="-1">
              <a:latin typeface="Times New Roman"/>
            </a:endParaRPr>
          </a:p>
        </p:txBody>
      </p:sp>
      <p:sp>
        <p:nvSpPr>
          <p:cNvPr id="5" name="PlaceHolder 4"/>
          <p:cNvSpPr>
            <a:spLocks noGrp="1"/>
          </p:cNvSpPr>
          <p:nvPr>
            <p:ph type="title"/>
          </p:nvPr>
        </p:nvSpPr>
        <p:spPr>
          <a:xfrm>
            <a:off x="582480" y="0"/>
            <a:ext cx="10972440" cy="812520"/>
          </a:xfrm>
          <a:prstGeom prst="rect">
            <a:avLst/>
          </a:prstGeom>
        </p:spPr>
        <p:txBody>
          <a:bodyPr anchor="ctr"/>
          <a:lstStyle/>
          <a:p>
            <a:r>
              <a:rPr lang="en-US" sz="187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 name="Google Shape;10;p1"/>
          <p:cNvPicPr/>
          <p:nvPr/>
        </p:nvPicPr>
        <p:blipFill>
          <a:blip r:embed="rId14"/>
          <a:stretch/>
        </p:blipFill>
        <p:spPr>
          <a:xfrm>
            <a:off x="307080" y="313200"/>
            <a:ext cx="897120" cy="304560"/>
          </a:xfrm>
          <a:prstGeom prst="rect">
            <a:avLst/>
          </a:prstGeom>
          <a:ln>
            <a:noFill/>
          </a:ln>
        </p:spPr>
      </p:pic>
      <p:sp>
        <p:nvSpPr>
          <p:cNvPr id="43" name="CustomShape 1"/>
          <p:cNvSpPr/>
          <p:nvPr/>
        </p:nvSpPr>
        <p:spPr>
          <a:xfrm>
            <a:off x="0" y="0"/>
            <a:ext cx="12204360" cy="950040"/>
          </a:xfrm>
          <a:prstGeom prst="rect">
            <a:avLst/>
          </a:prstGeom>
          <a:solidFill>
            <a:srgbClr val="57068C"/>
          </a:solidFill>
          <a:ln>
            <a:noFill/>
          </a:ln>
        </p:spPr>
        <p:style>
          <a:lnRef idx="0">
            <a:scrgbClr r="0" g="0" b="0"/>
          </a:lnRef>
          <a:fillRef idx="0">
            <a:scrgbClr r="0" g="0" b="0"/>
          </a:fillRef>
          <a:effectRef idx="0">
            <a:scrgbClr r="0" g="0" b="0"/>
          </a:effectRef>
          <a:fontRef idx="minor"/>
        </p:style>
      </p:sp>
      <p:pic>
        <p:nvPicPr>
          <p:cNvPr id="44" name="Google Shape;12;p1"/>
          <p:cNvPicPr/>
          <p:nvPr/>
        </p:nvPicPr>
        <p:blipFill>
          <a:blip r:embed="rId15"/>
          <a:stretch/>
        </p:blipFill>
        <p:spPr>
          <a:xfrm>
            <a:off x="363960" y="317520"/>
            <a:ext cx="1951200" cy="304560"/>
          </a:xfrm>
          <a:prstGeom prst="rect">
            <a:avLst/>
          </a:prstGeom>
          <a:ln>
            <a:noFill/>
          </a:ln>
        </p:spPr>
      </p:pic>
      <p:sp>
        <p:nvSpPr>
          <p:cNvPr id="45" name="PlaceHolder 2"/>
          <p:cNvSpPr>
            <a:spLocks noGrp="1"/>
          </p:cNvSpPr>
          <p:nvPr>
            <p:ph type="title"/>
          </p:nvPr>
        </p:nvSpPr>
        <p:spPr>
          <a:xfrm>
            <a:off x="609480" y="274680"/>
            <a:ext cx="10972440" cy="1142640"/>
          </a:xfrm>
          <a:prstGeom prst="rect">
            <a:avLst/>
          </a:prstGeom>
        </p:spPr>
        <p:txBody>
          <a:bodyPr tIns="91440" bIns="91440"/>
          <a:lstStyle/>
          <a:p>
            <a:r>
              <a:rPr lang="en-US" sz="5870" b="0" strike="noStrike" spc="-1">
                <a:solidFill>
                  <a:srgbClr val="000000"/>
                </a:solidFill>
                <a:latin typeface="Arial"/>
              </a:rPr>
              <a:t>Click to edit the title text format</a:t>
            </a:r>
          </a:p>
        </p:txBody>
      </p:sp>
      <p:sp>
        <p:nvSpPr>
          <p:cNvPr id="46" name="PlaceHolder 3"/>
          <p:cNvSpPr>
            <a:spLocks noGrp="1"/>
          </p:cNvSpPr>
          <p:nvPr>
            <p:ph type="body"/>
          </p:nvPr>
        </p:nvSpPr>
        <p:spPr>
          <a:xfrm>
            <a:off x="609480" y="1600200"/>
            <a:ext cx="10972440" cy="452556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3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3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3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3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3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3200" b="0" strike="noStrike" spc="-1">
                <a:solidFill>
                  <a:srgbClr val="000000"/>
                </a:solidFill>
                <a:latin typeface="Arial"/>
              </a:rPr>
              <a:t>Seventh Outline Level</a:t>
            </a:r>
          </a:p>
        </p:txBody>
      </p:sp>
      <p:sp>
        <p:nvSpPr>
          <p:cNvPr id="47" name="PlaceHolder 4"/>
          <p:cNvSpPr>
            <a:spLocks noGrp="1"/>
          </p:cNvSpPr>
          <p:nvPr>
            <p:ph type="dt"/>
          </p:nvPr>
        </p:nvSpPr>
        <p:spPr>
          <a:xfrm>
            <a:off x="609480" y="6356520"/>
            <a:ext cx="2844360" cy="365760"/>
          </a:xfrm>
          <a:prstGeom prst="rect">
            <a:avLst/>
          </a:prstGeom>
        </p:spPr>
        <p:txBody>
          <a:bodyPr tIns="91440" bIns="91440" anchor="ctr"/>
          <a:lstStyle/>
          <a:p>
            <a:endParaRPr lang="en-US" sz="2400" b="0" strike="noStrike" spc="-1">
              <a:latin typeface="Times New Roman"/>
            </a:endParaRPr>
          </a:p>
        </p:txBody>
      </p:sp>
      <p:sp>
        <p:nvSpPr>
          <p:cNvPr id="48" name="PlaceHolder 5"/>
          <p:cNvSpPr>
            <a:spLocks noGrp="1"/>
          </p:cNvSpPr>
          <p:nvPr>
            <p:ph type="ftr"/>
          </p:nvPr>
        </p:nvSpPr>
        <p:spPr>
          <a:xfrm>
            <a:off x="4165560" y="6356520"/>
            <a:ext cx="3860280" cy="364680"/>
          </a:xfrm>
          <a:prstGeom prst="rect">
            <a:avLst/>
          </a:prstGeom>
        </p:spPr>
        <p:txBody>
          <a:bodyPr tIns="91440" bIns="91440"/>
          <a:lstStyle/>
          <a:p>
            <a:endParaRPr lang="en-US" sz="2400" b="0" strike="noStrike" spc="-1">
              <a:latin typeface="Times New Roman"/>
            </a:endParaRPr>
          </a:p>
        </p:txBody>
      </p:sp>
      <p:sp>
        <p:nvSpPr>
          <p:cNvPr id="49" name="PlaceHolder 6"/>
          <p:cNvSpPr>
            <a:spLocks noGrp="1"/>
          </p:cNvSpPr>
          <p:nvPr>
            <p:ph type="sldNum"/>
          </p:nvPr>
        </p:nvSpPr>
        <p:spPr>
          <a:xfrm>
            <a:off x="8737560" y="6356520"/>
            <a:ext cx="2844360" cy="365760"/>
          </a:xfrm>
          <a:prstGeom prst="rect">
            <a:avLst/>
          </a:prstGeom>
        </p:spPr>
        <p:txBody>
          <a:bodyPr anchor="ctr"/>
          <a:lstStyle/>
          <a:p>
            <a:pPr algn="r">
              <a:lnSpc>
                <a:spcPct val="100000"/>
              </a:lnSpc>
            </a:pPr>
            <a:fld id="{0E138A83-AFD0-4DFB-BEA9-955B0AEAE7E2}" type="slidenum">
              <a:rPr lang="en-US" sz="1600" b="0" strike="noStrike" spc="-1">
                <a:solidFill>
                  <a:srgbClr val="898989"/>
                </a:solidFill>
                <a:latin typeface="Arial"/>
                <a:ea typeface="Arial"/>
              </a:rPr>
              <a:t>‹#›</a:t>
            </a:fld>
            <a:endParaRPr lang="en-US"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6" name="Google Shape;10;p1"/>
          <p:cNvPicPr/>
          <p:nvPr/>
        </p:nvPicPr>
        <p:blipFill>
          <a:blip r:embed="rId14"/>
          <a:stretch/>
        </p:blipFill>
        <p:spPr>
          <a:xfrm>
            <a:off x="307080" y="313200"/>
            <a:ext cx="897120" cy="304560"/>
          </a:xfrm>
          <a:prstGeom prst="rect">
            <a:avLst/>
          </a:prstGeom>
          <a:ln>
            <a:noFill/>
          </a:ln>
        </p:spPr>
      </p:pic>
      <p:sp>
        <p:nvSpPr>
          <p:cNvPr id="87" name="CustomShape 1"/>
          <p:cNvSpPr/>
          <p:nvPr/>
        </p:nvSpPr>
        <p:spPr>
          <a:xfrm>
            <a:off x="0" y="0"/>
            <a:ext cx="12204360" cy="950040"/>
          </a:xfrm>
          <a:prstGeom prst="rect">
            <a:avLst/>
          </a:prstGeom>
          <a:solidFill>
            <a:srgbClr val="57068C"/>
          </a:solidFill>
          <a:ln>
            <a:noFill/>
          </a:ln>
        </p:spPr>
        <p:style>
          <a:lnRef idx="0">
            <a:scrgbClr r="0" g="0" b="0"/>
          </a:lnRef>
          <a:fillRef idx="0">
            <a:scrgbClr r="0" g="0" b="0"/>
          </a:fillRef>
          <a:effectRef idx="0">
            <a:scrgbClr r="0" g="0" b="0"/>
          </a:effectRef>
          <a:fontRef idx="minor"/>
        </p:style>
      </p:sp>
      <p:pic>
        <p:nvPicPr>
          <p:cNvPr id="88" name="Google Shape;12;p1"/>
          <p:cNvPicPr/>
          <p:nvPr/>
        </p:nvPicPr>
        <p:blipFill>
          <a:blip r:embed="rId15"/>
          <a:stretch/>
        </p:blipFill>
        <p:spPr>
          <a:xfrm>
            <a:off x="363960" y="317520"/>
            <a:ext cx="1951200" cy="304560"/>
          </a:xfrm>
          <a:prstGeom prst="rect">
            <a:avLst/>
          </a:prstGeom>
          <a:ln>
            <a:noFill/>
          </a:ln>
        </p:spPr>
      </p:pic>
      <p:sp>
        <p:nvSpPr>
          <p:cNvPr id="89" name="PlaceHolder 2"/>
          <p:cNvSpPr>
            <a:spLocks noGrp="1"/>
          </p:cNvSpPr>
          <p:nvPr>
            <p:ph type="body"/>
          </p:nvPr>
        </p:nvSpPr>
        <p:spPr>
          <a:xfrm>
            <a:off x="668880" y="2111760"/>
            <a:ext cx="5081040" cy="417420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26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6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6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6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67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67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670" b="0" strike="noStrike" spc="-1">
                <a:solidFill>
                  <a:srgbClr val="000000"/>
                </a:solidFill>
                <a:latin typeface="Arial"/>
              </a:rPr>
              <a:t>Seventh Outline Level</a:t>
            </a:r>
          </a:p>
        </p:txBody>
      </p:sp>
      <p:sp>
        <p:nvSpPr>
          <p:cNvPr id="90" name="PlaceHolder 3"/>
          <p:cNvSpPr>
            <a:spLocks noGrp="1"/>
          </p:cNvSpPr>
          <p:nvPr>
            <p:ph type="body"/>
          </p:nvPr>
        </p:nvSpPr>
        <p:spPr>
          <a:xfrm>
            <a:off x="6230160" y="950040"/>
            <a:ext cx="5973840" cy="5907600"/>
          </a:xfrm>
          <a:prstGeom prst="rect">
            <a:avLst/>
          </a:prstGeom>
        </p:spPr>
        <p:txBody>
          <a:bodyPr tIns="91440" bIns="91440" anchor="ctr"/>
          <a:lstStyle/>
          <a:p>
            <a:pPr marL="432000" indent="-324000">
              <a:spcBef>
                <a:spcPts val="1417"/>
              </a:spcBef>
              <a:buClr>
                <a:srgbClr val="000000"/>
              </a:buClr>
              <a:buSzPct val="45000"/>
              <a:buFont typeface="Wingdings" charset="2"/>
              <a:buChar char=""/>
            </a:pPr>
            <a:r>
              <a:rPr lang="en-US" sz="4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4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4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4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4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4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4000" b="0" strike="noStrike" spc="-1">
                <a:solidFill>
                  <a:srgbClr val="000000"/>
                </a:solidFill>
                <a:latin typeface="Arial"/>
              </a:rPr>
              <a:t>Seventh Outline Level</a:t>
            </a:r>
          </a:p>
        </p:txBody>
      </p:sp>
      <p:sp>
        <p:nvSpPr>
          <p:cNvPr id="91" name="PlaceHolder 4"/>
          <p:cNvSpPr>
            <a:spLocks noGrp="1"/>
          </p:cNvSpPr>
          <p:nvPr>
            <p:ph type="body"/>
          </p:nvPr>
        </p:nvSpPr>
        <p:spPr>
          <a:xfrm>
            <a:off x="8235720" y="305280"/>
            <a:ext cx="3654000" cy="35316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8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7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7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70" b="0" strike="noStrike" spc="-1">
                <a:solidFill>
                  <a:srgbClr val="000000"/>
                </a:solidFill>
                <a:latin typeface="Arial"/>
              </a:rPr>
              <a:t>Seventh Outline Level</a:t>
            </a:r>
          </a:p>
        </p:txBody>
      </p:sp>
      <p:sp>
        <p:nvSpPr>
          <p:cNvPr id="92" name="PlaceHolder 5"/>
          <p:cNvSpPr>
            <a:spLocks noGrp="1"/>
          </p:cNvSpPr>
          <p:nvPr>
            <p:ph type="dt"/>
          </p:nvPr>
        </p:nvSpPr>
        <p:spPr>
          <a:xfrm>
            <a:off x="609480" y="6356520"/>
            <a:ext cx="2844360" cy="365760"/>
          </a:xfrm>
          <a:prstGeom prst="rect">
            <a:avLst/>
          </a:prstGeom>
        </p:spPr>
        <p:txBody>
          <a:bodyPr tIns="91440" bIns="91440" anchor="ctr"/>
          <a:lstStyle/>
          <a:p>
            <a:endParaRPr lang="en-US" sz="2400" b="0" strike="noStrike" spc="-1">
              <a:latin typeface="Times New Roman"/>
            </a:endParaRPr>
          </a:p>
        </p:txBody>
      </p:sp>
      <p:sp>
        <p:nvSpPr>
          <p:cNvPr id="93" name="PlaceHolder 6"/>
          <p:cNvSpPr>
            <a:spLocks noGrp="1"/>
          </p:cNvSpPr>
          <p:nvPr>
            <p:ph type="sldNum"/>
          </p:nvPr>
        </p:nvSpPr>
        <p:spPr>
          <a:xfrm>
            <a:off x="8737560" y="6356520"/>
            <a:ext cx="2844360" cy="365760"/>
          </a:xfrm>
          <a:prstGeom prst="rect">
            <a:avLst/>
          </a:prstGeom>
        </p:spPr>
        <p:txBody>
          <a:bodyPr anchor="ctr"/>
          <a:lstStyle/>
          <a:p>
            <a:pPr algn="r">
              <a:lnSpc>
                <a:spcPct val="100000"/>
              </a:lnSpc>
            </a:pPr>
            <a:fld id="{788B6956-CF77-4D0F-BD64-6AB48D01A7F8}" type="slidenum">
              <a:rPr lang="en-US" sz="1600" b="0" strike="noStrike" spc="-1">
                <a:solidFill>
                  <a:srgbClr val="898989"/>
                </a:solidFill>
                <a:latin typeface="Arial"/>
                <a:ea typeface="Arial"/>
              </a:rPr>
              <a:t>‹#›</a:t>
            </a:fld>
            <a:endParaRPr lang="en-US" sz="1600" b="0" strike="noStrike" spc="-1">
              <a:latin typeface="Times New Roman"/>
            </a:endParaRPr>
          </a:p>
        </p:txBody>
      </p:sp>
      <p:sp>
        <p:nvSpPr>
          <p:cNvPr id="94" name="PlaceHolder 7"/>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31" name="Google Shape;10;p1"/>
          <p:cNvPicPr/>
          <p:nvPr/>
        </p:nvPicPr>
        <p:blipFill>
          <a:blip r:embed="rId14"/>
          <a:stretch/>
        </p:blipFill>
        <p:spPr>
          <a:xfrm>
            <a:off x="307080" y="313200"/>
            <a:ext cx="897120" cy="304560"/>
          </a:xfrm>
          <a:prstGeom prst="rect">
            <a:avLst/>
          </a:prstGeom>
          <a:ln>
            <a:noFill/>
          </a:ln>
        </p:spPr>
      </p:pic>
      <p:sp>
        <p:nvSpPr>
          <p:cNvPr id="132" name="CustomShape 1"/>
          <p:cNvSpPr/>
          <p:nvPr/>
        </p:nvSpPr>
        <p:spPr>
          <a:xfrm>
            <a:off x="0" y="0"/>
            <a:ext cx="12204360" cy="950040"/>
          </a:xfrm>
          <a:prstGeom prst="rect">
            <a:avLst/>
          </a:prstGeom>
          <a:solidFill>
            <a:srgbClr val="57068C"/>
          </a:solidFill>
          <a:ln>
            <a:noFill/>
          </a:ln>
        </p:spPr>
        <p:style>
          <a:lnRef idx="0">
            <a:scrgbClr r="0" g="0" b="0"/>
          </a:lnRef>
          <a:fillRef idx="0">
            <a:scrgbClr r="0" g="0" b="0"/>
          </a:fillRef>
          <a:effectRef idx="0">
            <a:scrgbClr r="0" g="0" b="0"/>
          </a:effectRef>
          <a:fontRef idx="minor"/>
        </p:style>
      </p:sp>
      <p:pic>
        <p:nvPicPr>
          <p:cNvPr id="133" name="Google Shape;12;p1"/>
          <p:cNvPicPr/>
          <p:nvPr/>
        </p:nvPicPr>
        <p:blipFill>
          <a:blip r:embed="rId15"/>
          <a:stretch/>
        </p:blipFill>
        <p:spPr>
          <a:xfrm>
            <a:off x="363960" y="317520"/>
            <a:ext cx="1951200" cy="304560"/>
          </a:xfrm>
          <a:prstGeom prst="rect">
            <a:avLst/>
          </a:prstGeom>
          <a:ln>
            <a:noFill/>
          </a:ln>
        </p:spPr>
      </p:pic>
      <p:sp>
        <p:nvSpPr>
          <p:cNvPr id="134" name="CustomShape 2"/>
          <p:cNvSpPr/>
          <p:nvPr/>
        </p:nvSpPr>
        <p:spPr>
          <a:xfrm rot="10800000" flipH="1">
            <a:off x="12192120" y="6858000"/>
            <a:ext cx="12191760" cy="4609800"/>
          </a:xfrm>
          <a:prstGeom prst="rect">
            <a:avLst/>
          </a:prstGeom>
          <a:solidFill>
            <a:schemeClr val="accent4"/>
          </a:solidFill>
          <a:ln>
            <a:noFill/>
          </a:ln>
        </p:spPr>
        <p:style>
          <a:lnRef idx="0">
            <a:scrgbClr r="0" g="0" b="0"/>
          </a:lnRef>
          <a:fillRef idx="0">
            <a:scrgbClr r="0" g="0" b="0"/>
          </a:fillRef>
          <a:effectRef idx="0">
            <a:scrgbClr r="0" g="0" b="0"/>
          </a:effectRef>
          <a:fontRef idx="minor"/>
        </p:style>
      </p:sp>
      <p:sp>
        <p:nvSpPr>
          <p:cNvPr id="135" name="CustomShape 3"/>
          <p:cNvSpPr/>
          <p:nvPr/>
        </p:nvSpPr>
        <p:spPr>
          <a:xfrm>
            <a:off x="0" y="2247840"/>
            <a:ext cx="12191760" cy="144360"/>
          </a:xfrm>
          <a:prstGeom prst="rect">
            <a:avLst/>
          </a:prstGeom>
          <a:gradFill rotWithShape="0">
            <a:gsLst>
              <a:gs pos="0">
                <a:srgbClr val="F9F9F9"/>
              </a:gs>
              <a:gs pos="36000">
                <a:srgbClr val="F9F9F9"/>
              </a:gs>
              <a:gs pos="80000">
                <a:srgbClr val="DEDEDE"/>
              </a:gs>
              <a:gs pos="100000">
                <a:srgbClr val="999999"/>
              </a:gs>
            </a:gsLst>
            <a:lin ang="16200000"/>
          </a:gradFill>
          <a:ln>
            <a:noFill/>
          </a:ln>
        </p:spPr>
        <p:style>
          <a:lnRef idx="0">
            <a:scrgbClr r="0" g="0" b="0"/>
          </a:lnRef>
          <a:fillRef idx="0">
            <a:scrgbClr r="0" g="0" b="0"/>
          </a:fillRef>
          <a:effectRef idx="0">
            <a:scrgbClr r="0" g="0" b="0"/>
          </a:effectRef>
          <a:fontRef idx="minor"/>
        </p:style>
      </p:sp>
      <p:sp>
        <p:nvSpPr>
          <p:cNvPr id="136" name="PlaceHolder 4"/>
          <p:cNvSpPr>
            <a:spLocks noGrp="1"/>
          </p:cNvSpPr>
          <p:nvPr>
            <p:ph type="title"/>
          </p:nvPr>
        </p:nvSpPr>
        <p:spPr>
          <a:xfrm>
            <a:off x="629280" y="984960"/>
            <a:ext cx="10962360" cy="1023120"/>
          </a:xfrm>
          <a:prstGeom prst="rect">
            <a:avLst/>
          </a:prstGeom>
        </p:spPr>
        <p:txBody>
          <a:bodyPr tIns="91440" bIns="91440" anchor="b"/>
          <a:lstStyle/>
          <a:p>
            <a:r>
              <a:rPr lang="en-US" sz="1870" b="0" strike="noStrike" spc="-1">
                <a:solidFill>
                  <a:srgbClr val="000000"/>
                </a:solidFill>
                <a:latin typeface="Arial"/>
              </a:rPr>
              <a:t>Click to edit the title text format</a:t>
            </a:r>
          </a:p>
        </p:txBody>
      </p:sp>
      <p:sp>
        <p:nvSpPr>
          <p:cNvPr id="137" name="PlaceHolder 5"/>
          <p:cNvSpPr>
            <a:spLocks noGrp="1"/>
          </p:cNvSpPr>
          <p:nvPr>
            <p:ph type="body"/>
          </p:nvPr>
        </p:nvSpPr>
        <p:spPr>
          <a:xfrm>
            <a:off x="629280" y="2558880"/>
            <a:ext cx="5332680" cy="361332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8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7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7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70" b="0" strike="noStrike" spc="-1">
                <a:solidFill>
                  <a:srgbClr val="000000"/>
                </a:solidFill>
                <a:latin typeface="Arial"/>
              </a:rPr>
              <a:t>Seventh Outline Level</a:t>
            </a:r>
          </a:p>
        </p:txBody>
      </p:sp>
      <p:sp>
        <p:nvSpPr>
          <p:cNvPr id="138" name="PlaceHolder 6"/>
          <p:cNvSpPr>
            <a:spLocks noGrp="1"/>
          </p:cNvSpPr>
          <p:nvPr>
            <p:ph type="body"/>
          </p:nvPr>
        </p:nvSpPr>
        <p:spPr>
          <a:xfrm>
            <a:off x="6258960" y="2558880"/>
            <a:ext cx="5332680" cy="361332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8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7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7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70" b="0" strike="noStrike" spc="-1">
                <a:solidFill>
                  <a:srgbClr val="000000"/>
                </a:solidFill>
                <a:latin typeface="Arial"/>
              </a:rPr>
              <a:t>Seventh Outline Level</a:t>
            </a:r>
          </a:p>
        </p:txBody>
      </p:sp>
      <p:sp>
        <p:nvSpPr>
          <p:cNvPr id="139" name="PlaceHolder 7"/>
          <p:cNvSpPr>
            <a:spLocks noGrp="1"/>
          </p:cNvSpPr>
          <p:nvPr>
            <p:ph type="sldNum"/>
          </p:nvPr>
        </p:nvSpPr>
        <p:spPr>
          <a:xfrm>
            <a:off x="11364840" y="6260760"/>
            <a:ext cx="731160" cy="524520"/>
          </a:xfrm>
          <a:prstGeom prst="rect">
            <a:avLst/>
          </a:prstGeom>
        </p:spPr>
        <p:txBody>
          <a:bodyPr tIns="91440" bIns="91440" anchor="ctr"/>
          <a:lstStyle/>
          <a:p>
            <a:pPr algn="r">
              <a:lnSpc>
                <a:spcPct val="100000"/>
              </a:lnSpc>
            </a:pPr>
            <a:fld id="{4230AB4D-AB32-46E5-9FB0-7FA14B6AB35B}" type="slidenum">
              <a:rPr lang="en-US" sz="1600" b="0" strike="noStrike" spc="-1">
                <a:solidFill>
                  <a:srgbClr val="898989"/>
                </a:solidFill>
                <a:latin typeface="Arial"/>
                <a:ea typeface="Arial"/>
              </a:rPr>
              <a:t>‹#›</a:t>
            </a:fld>
            <a:endParaRPr lang="en-US"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9347040" y="6491880"/>
            <a:ext cx="2844360" cy="365760"/>
          </a:xfrm>
          <a:prstGeom prst="rect">
            <a:avLst/>
          </a:prstGeom>
          <a:noFill/>
          <a:ln>
            <a:noFill/>
          </a:ln>
        </p:spPr>
        <p:txBody>
          <a:bodyPr anchor="ctr"/>
          <a:lstStyle/>
          <a:p>
            <a:pPr algn="r">
              <a:lnSpc>
                <a:spcPct val="100000"/>
              </a:lnSpc>
            </a:pPr>
            <a:fld id="{03075BB1-830F-4670-B478-6DDBC21C0F3B}" type="slidenum">
              <a:rPr lang="en-US" sz="1600" b="0" strike="noStrike" spc="-1">
                <a:solidFill>
                  <a:srgbClr val="898989"/>
                </a:solidFill>
                <a:latin typeface="Arial"/>
                <a:ea typeface="Arial"/>
              </a:rPr>
              <a:t>1</a:t>
            </a:fld>
            <a:endParaRPr lang="en-US" sz="1600" b="0" strike="noStrike" spc="-1">
              <a:latin typeface="Times New Roman"/>
            </a:endParaRPr>
          </a:p>
        </p:txBody>
      </p:sp>
      <p:sp>
        <p:nvSpPr>
          <p:cNvPr id="183" name="CustomShape 2"/>
          <p:cNvSpPr/>
          <p:nvPr/>
        </p:nvSpPr>
        <p:spPr>
          <a:xfrm>
            <a:off x="1929240" y="2073240"/>
            <a:ext cx="8332920" cy="15541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3200" b="0" strike="noStrike" spc="-1">
                <a:solidFill>
                  <a:srgbClr val="4F81BD"/>
                </a:solidFill>
                <a:latin typeface="Arial"/>
              </a:rPr>
              <a:t>Latency Focused Function Placement and Request Routing in Multi Access Mobile Edge Computing Networks</a:t>
            </a:r>
            <a:endParaRPr lang="en-US" sz="3200" b="0" strike="noStrike" spc="-1">
              <a:latin typeface="Arial"/>
            </a:endParaRPr>
          </a:p>
        </p:txBody>
      </p:sp>
      <p:sp>
        <p:nvSpPr>
          <p:cNvPr id="184" name="CustomShape 3"/>
          <p:cNvSpPr/>
          <p:nvPr/>
        </p:nvSpPr>
        <p:spPr>
          <a:xfrm>
            <a:off x="8209800" y="4503960"/>
            <a:ext cx="2844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800" b="0" strike="noStrike" spc="-1">
                <a:solidFill>
                  <a:srgbClr val="202124"/>
                </a:solidFill>
                <a:latin typeface="Google Sans"/>
              </a:rPr>
              <a:t>Mustafa F. Ozkoc(mfo254)</a:t>
            </a:r>
            <a:endParaRPr lang="en-US" sz="1800" b="0" strike="noStrike" spc="-1">
              <a:latin typeface="Arial"/>
            </a:endParaRPr>
          </a:p>
          <a:p>
            <a:pPr algn="r">
              <a:lnSpc>
                <a:spcPct val="100000"/>
              </a:lnSpc>
            </a:pPr>
            <a:endParaRPr lang="en-US" sz="1800" b="0" strike="noStrike" spc="-1">
              <a:latin typeface="Arial"/>
            </a:endParaRPr>
          </a:p>
          <a:p>
            <a:pPr algn="r">
              <a:lnSpc>
                <a:spcPct val="100000"/>
              </a:lnSpc>
            </a:pPr>
            <a:r>
              <a:rPr lang="en-US" sz="1800" b="0" strike="noStrike" spc="-1">
                <a:solidFill>
                  <a:srgbClr val="202124"/>
                </a:solidFill>
                <a:latin typeface="Google Sans"/>
              </a:rPr>
              <a:t>Chen Li (cl5089)</a:t>
            </a:r>
            <a:endParaRPr lang="en-US" sz="1800" b="0" strike="noStrike" spc="-1">
              <a:latin typeface="Arial"/>
            </a:endParaRPr>
          </a:p>
          <a:p>
            <a:pPr algn="r">
              <a:lnSpc>
                <a:spcPct val="100000"/>
              </a:lnSpc>
            </a:pPr>
            <a:endParaRPr lang="en-US" sz="1800" b="0" strike="noStrike" spc="-1">
              <a:latin typeface="Arial"/>
            </a:endParaRPr>
          </a:p>
          <a:p>
            <a:pPr algn="r">
              <a:lnSpc>
                <a:spcPct val="100000"/>
              </a:lnSpc>
            </a:pPr>
            <a:r>
              <a:rPr lang="en-US" sz="1800" b="0" strike="noStrike" spc="-1">
                <a:solidFill>
                  <a:srgbClr val="202124"/>
                </a:solidFill>
                <a:latin typeface="Google Sans"/>
              </a:rPr>
              <a:t>May 19th</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8737560" y="6356520"/>
            <a:ext cx="2844360" cy="365760"/>
          </a:xfrm>
          <a:prstGeom prst="rect">
            <a:avLst/>
          </a:prstGeom>
          <a:noFill/>
          <a:ln>
            <a:noFill/>
          </a:ln>
        </p:spPr>
        <p:txBody>
          <a:bodyPr anchor="ctr"/>
          <a:lstStyle/>
          <a:p>
            <a:pPr algn="r">
              <a:lnSpc>
                <a:spcPct val="100000"/>
              </a:lnSpc>
            </a:pPr>
            <a:fld id="{548C1967-7551-4D71-BCEE-75896A6EFE77}" type="slidenum">
              <a:rPr lang="en-US" sz="1600" b="0" strike="noStrike" spc="-1">
                <a:solidFill>
                  <a:srgbClr val="898989"/>
                </a:solidFill>
                <a:latin typeface="Arial"/>
                <a:ea typeface="Arial"/>
              </a:rPr>
              <a:t>10</a:t>
            </a:fld>
            <a:endParaRPr lang="en-US" sz="1600" b="0" strike="noStrike" spc="-1">
              <a:latin typeface="Times New Roman"/>
            </a:endParaRPr>
          </a:p>
        </p:txBody>
      </p:sp>
      <p:sp>
        <p:nvSpPr>
          <p:cNvPr id="234" name="CustomShape 2"/>
          <p:cNvSpPr/>
          <p:nvPr/>
        </p:nvSpPr>
        <p:spPr>
          <a:xfrm>
            <a:off x="2885400" y="-139680"/>
            <a:ext cx="3522240" cy="96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nSpc>
                <a:spcPct val="100000"/>
              </a:lnSpc>
            </a:pPr>
            <a:r>
              <a:rPr lang="en-US" sz="2800" b="0" u="sng" strike="noStrike" spc="-1">
                <a:solidFill>
                  <a:srgbClr val="FFFFFF"/>
                </a:solidFill>
                <a:uFillTx/>
                <a:latin typeface="Arial"/>
                <a:ea typeface="Arial"/>
              </a:rPr>
              <a:t>Formulation</a:t>
            </a:r>
            <a:endParaRPr lang="en-US" sz="2800" b="0" strike="noStrike" spc="-1">
              <a:latin typeface="Arial"/>
            </a:endParaRPr>
          </a:p>
        </p:txBody>
      </p:sp>
      <p:sp>
        <p:nvSpPr>
          <p:cNvPr id="235" name="CustomShape 3"/>
          <p:cNvSpPr/>
          <p:nvPr/>
        </p:nvSpPr>
        <p:spPr>
          <a:xfrm>
            <a:off x="573660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sp>
        <p:nvSpPr>
          <p:cNvPr id="236" name="CustomShape 4"/>
          <p:cNvSpPr/>
          <p:nvPr/>
        </p:nvSpPr>
        <p:spPr>
          <a:xfrm>
            <a:off x="0" y="962280"/>
            <a:ext cx="5475240" cy="4181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400" b="0" u="sng" strike="noStrike" spc="-1">
                <a:solidFill>
                  <a:srgbClr val="000000"/>
                </a:solidFill>
                <a:uFillTx/>
                <a:latin typeface="Roboto"/>
                <a:ea typeface="Roboto"/>
              </a:rPr>
              <a:t>Constraints</a:t>
            </a:r>
            <a:endParaRPr lang="en-US" sz="2400" b="0" strike="noStrike" spc="-1">
              <a:latin typeface="Arial"/>
            </a:endParaRPr>
          </a:p>
          <a:p>
            <a:pPr>
              <a:lnSpc>
                <a:spcPct val="100000"/>
              </a:lnSpc>
            </a:pPr>
            <a:r>
              <a:rPr lang="en-US" sz="1800" b="0" strike="noStrike" spc="-1">
                <a:solidFill>
                  <a:srgbClr val="000000"/>
                </a:solidFill>
                <a:latin typeface="Roboto"/>
                <a:ea typeface="Roboto"/>
              </a:rPr>
              <a:t>1. A user can be served at most one location or neglected:</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Roboto"/>
                <a:ea typeface="Roboto"/>
              </a:rPr>
              <a:t>2. If a user is to be served the user needs to access the network through any of its access nodes, otherwise it shouldn’t access to the network and waste resources at access nodes:</a:t>
            </a:r>
            <a:endParaRPr lang="en-US" sz="1800" b="0" strike="noStrike" spc="-1">
              <a:latin typeface="Arial"/>
            </a:endParaRPr>
          </a:p>
        </p:txBody>
      </p:sp>
      <p:pic>
        <p:nvPicPr>
          <p:cNvPr id="237" name="Google Shape;152;p25"/>
          <p:cNvPicPr/>
          <p:nvPr/>
        </p:nvPicPr>
        <p:blipFill>
          <a:blip r:embed="rId3"/>
          <a:stretch/>
        </p:blipFill>
        <p:spPr>
          <a:xfrm>
            <a:off x="633240" y="2102445"/>
            <a:ext cx="3604680" cy="1011960"/>
          </a:xfrm>
          <a:prstGeom prst="rect">
            <a:avLst/>
          </a:prstGeom>
          <a:ln>
            <a:noFill/>
          </a:ln>
        </p:spPr>
      </p:pic>
      <p:pic>
        <p:nvPicPr>
          <p:cNvPr id="238" name="Google Shape;153;p25"/>
          <p:cNvPicPr/>
          <p:nvPr/>
        </p:nvPicPr>
        <p:blipFill>
          <a:blip r:embed="rId4"/>
          <a:stretch/>
        </p:blipFill>
        <p:spPr>
          <a:xfrm>
            <a:off x="275400" y="5143680"/>
            <a:ext cx="4924800" cy="115164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8737560" y="6356520"/>
            <a:ext cx="2844360" cy="365760"/>
          </a:xfrm>
          <a:prstGeom prst="rect">
            <a:avLst/>
          </a:prstGeom>
          <a:noFill/>
          <a:ln>
            <a:noFill/>
          </a:ln>
        </p:spPr>
        <p:txBody>
          <a:bodyPr anchor="ctr"/>
          <a:lstStyle/>
          <a:p>
            <a:pPr algn="r">
              <a:lnSpc>
                <a:spcPct val="100000"/>
              </a:lnSpc>
            </a:pPr>
            <a:fld id="{A38C39D5-B483-4987-94C9-9578A8255EA8}" type="slidenum">
              <a:rPr lang="en-US" sz="1600" b="0" strike="noStrike" spc="-1">
                <a:solidFill>
                  <a:srgbClr val="898989"/>
                </a:solidFill>
                <a:latin typeface="Arial"/>
                <a:ea typeface="Arial"/>
              </a:rPr>
              <a:t>11</a:t>
            </a:fld>
            <a:endParaRPr lang="en-US" sz="1600" b="0" strike="noStrike" spc="-1">
              <a:latin typeface="Times New Roman"/>
            </a:endParaRPr>
          </a:p>
        </p:txBody>
      </p:sp>
      <p:sp>
        <p:nvSpPr>
          <p:cNvPr id="240" name="CustomShape 2"/>
          <p:cNvSpPr/>
          <p:nvPr/>
        </p:nvSpPr>
        <p:spPr>
          <a:xfrm>
            <a:off x="2885400" y="-139680"/>
            <a:ext cx="3522240" cy="96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nSpc>
                <a:spcPct val="100000"/>
              </a:lnSpc>
            </a:pPr>
            <a:r>
              <a:rPr lang="en-US" sz="2800" b="0" u="sng" strike="noStrike" spc="-1">
                <a:solidFill>
                  <a:srgbClr val="FFFFFF"/>
                </a:solidFill>
                <a:uFillTx/>
                <a:latin typeface="Arial"/>
                <a:ea typeface="Arial"/>
              </a:rPr>
              <a:t>Formulation</a:t>
            </a:r>
            <a:endParaRPr lang="en-US" sz="2800" b="0" strike="noStrike" spc="-1">
              <a:latin typeface="Arial"/>
            </a:endParaRPr>
          </a:p>
        </p:txBody>
      </p:sp>
      <p:sp>
        <p:nvSpPr>
          <p:cNvPr id="241" name="CustomShape 3"/>
          <p:cNvSpPr/>
          <p:nvPr/>
        </p:nvSpPr>
        <p:spPr>
          <a:xfrm>
            <a:off x="573660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sp>
        <p:nvSpPr>
          <p:cNvPr id="242" name="CustomShape 4"/>
          <p:cNvSpPr/>
          <p:nvPr/>
        </p:nvSpPr>
        <p:spPr>
          <a:xfrm>
            <a:off x="0" y="961920"/>
            <a:ext cx="5400000" cy="45669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400" b="0" u="sng" strike="noStrike" spc="-1">
                <a:solidFill>
                  <a:srgbClr val="000000"/>
                </a:solidFill>
                <a:uFillTx/>
                <a:latin typeface="Roboto"/>
                <a:ea typeface="Roboto"/>
              </a:rPr>
              <a:t>Constraints</a:t>
            </a:r>
            <a:endParaRPr lang="en-US" sz="2400" b="0" strike="noStrike" spc="-1">
              <a:latin typeface="Arial"/>
            </a:endParaRPr>
          </a:p>
          <a:p>
            <a:pPr>
              <a:lnSpc>
                <a:spcPct val="100000"/>
              </a:lnSpc>
            </a:pPr>
            <a:r>
              <a:rPr lang="en-US" sz="1800" b="0" strike="noStrike" spc="-1">
                <a:solidFill>
                  <a:srgbClr val="000000"/>
                </a:solidFill>
                <a:latin typeface="Roboto"/>
                <a:ea typeface="Roboto"/>
              </a:rPr>
              <a:t>3. The flow generated by user u should be allocated to links if and only if that user is to be served:</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Roboto"/>
                <a:ea typeface="Roboto"/>
              </a:rPr>
              <a:t>4. Each link has a capacity bound. The total flow realized on a link should be less than this capacity:</a:t>
            </a:r>
            <a:endParaRPr lang="en-US" sz="1800" b="0" strike="noStrike" spc="-1">
              <a:latin typeface="Arial"/>
            </a:endParaRPr>
          </a:p>
        </p:txBody>
      </p:sp>
      <p:pic>
        <p:nvPicPr>
          <p:cNvPr id="243" name="Google Shape;161;p26"/>
          <p:cNvPicPr/>
          <p:nvPr/>
        </p:nvPicPr>
        <p:blipFill>
          <a:blip r:embed="rId3"/>
          <a:stretch/>
        </p:blipFill>
        <p:spPr>
          <a:xfrm>
            <a:off x="248040" y="2745360"/>
            <a:ext cx="5023080" cy="1161360"/>
          </a:xfrm>
          <a:prstGeom prst="rect">
            <a:avLst/>
          </a:prstGeom>
          <a:ln>
            <a:noFill/>
          </a:ln>
        </p:spPr>
      </p:pic>
      <p:pic>
        <p:nvPicPr>
          <p:cNvPr id="244" name="Google Shape;162;p26"/>
          <p:cNvPicPr/>
          <p:nvPr/>
        </p:nvPicPr>
        <p:blipFill>
          <a:blip r:embed="rId4"/>
          <a:stretch/>
        </p:blipFill>
        <p:spPr>
          <a:xfrm>
            <a:off x="667080" y="5275440"/>
            <a:ext cx="4033440" cy="108072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8737560" y="6356520"/>
            <a:ext cx="2844360" cy="365760"/>
          </a:xfrm>
          <a:prstGeom prst="rect">
            <a:avLst/>
          </a:prstGeom>
          <a:noFill/>
          <a:ln>
            <a:noFill/>
          </a:ln>
        </p:spPr>
        <p:txBody>
          <a:bodyPr anchor="ctr"/>
          <a:lstStyle/>
          <a:p>
            <a:pPr algn="r">
              <a:lnSpc>
                <a:spcPct val="100000"/>
              </a:lnSpc>
            </a:pPr>
            <a:fld id="{C6CCC202-4602-40B2-88C7-68E324183352}" type="slidenum">
              <a:rPr lang="en-US" sz="1600" b="0" strike="noStrike" spc="-1">
                <a:solidFill>
                  <a:srgbClr val="898989"/>
                </a:solidFill>
                <a:latin typeface="Arial"/>
                <a:ea typeface="Arial"/>
              </a:rPr>
              <a:t>12</a:t>
            </a:fld>
            <a:endParaRPr lang="en-US" sz="1600" b="0" strike="noStrike" spc="-1">
              <a:latin typeface="Times New Roman"/>
            </a:endParaRPr>
          </a:p>
        </p:txBody>
      </p:sp>
      <p:sp>
        <p:nvSpPr>
          <p:cNvPr id="246" name="CustomShape 2"/>
          <p:cNvSpPr/>
          <p:nvPr/>
        </p:nvSpPr>
        <p:spPr>
          <a:xfrm>
            <a:off x="2885400" y="-139680"/>
            <a:ext cx="3522240" cy="96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nSpc>
                <a:spcPct val="100000"/>
              </a:lnSpc>
            </a:pPr>
            <a:r>
              <a:rPr lang="en-US" sz="2800" b="0" u="sng" strike="noStrike" spc="-1">
                <a:solidFill>
                  <a:srgbClr val="FFFFFF"/>
                </a:solidFill>
                <a:uFillTx/>
                <a:latin typeface="Arial"/>
                <a:ea typeface="Arial"/>
              </a:rPr>
              <a:t>Formulation</a:t>
            </a:r>
            <a:endParaRPr lang="en-US" sz="2800" b="0" strike="noStrike" spc="-1">
              <a:latin typeface="Arial"/>
            </a:endParaRPr>
          </a:p>
        </p:txBody>
      </p:sp>
      <p:sp>
        <p:nvSpPr>
          <p:cNvPr id="247" name="CustomShape 3"/>
          <p:cNvSpPr/>
          <p:nvPr/>
        </p:nvSpPr>
        <p:spPr>
          <a:xfrm>
            <a:off x="573660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sp>
        <p:nvSpPr>
          <p:cNvPr id="248" name="CustomShape 4"/>
          <p:cNvSpPr/>
          <p:nvPr/>
        </p:nvSpPr>
        <p:spPr>
          <a:xfrm>
            <a:off x="0" y="961920"/>
            <a:ext cx="5453640" cy="529848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400" b="0" u="sng" strike="noStrike" spc="-1">
                <a:solidFill>
                  <a:srgbClr val="000000"/>
                </a:solidFill>
                <a:uFillTx/>
                <a:latin typeface="Roboto"/>
                <a:ea typeface="Roboto"/>
              </a:rPr>
              <a:t>Constraints</a:t>
            </a:r>
            <a:endParaRPr lang="en-US" sz="2400" b="0" strike="noStrike" spc="-1">
              <a:latin typeface="Arial"/>
            </a:endParaRPr>
          </a:p>
          <a:p>
            <a:pPr>
              <a:lnSpc>
                <a:spcPct val="100000"/>
              </a:lnSpc>
            </a:pPr>
            <a:endParaRPr lang="en-US" sz="2400" b="0" strike="noStrike" spc="-1">
              <a:latin typeface="Arial"/>
            </a:endParaRPr>
          </a:p>
          <a:p>
            <a:pPr>
              <a:lnSpc>
                <a:spcPct val="100000"/>
              </a:lnSpc>
            </a:pPr>
            <a:r>
              <a:rPr lang="en-US" sz="1800" b="0" strike="noStrike" spc="-1">
                <a:solidFill>
                  <a:srgbClr val="000000"/>
                </a:solidFill>
                <a:latin typeface="Roboto"/>
                <a:ea typeface="Roboto"/>
              </a:rPr>
              <a:t>5. The total delay experienced over the network by a service flow should be less than end to end latency requirement of the service:</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Roboto"/>
                <a:ea typeface="Roboto"/>
              </a:rPr>
              <a:t>if the service will not be served this constraint is trivially satisfied by the constraint (4)</a:t>
            </a:r>
            <a:endParaRPr lang="en-US" sz="1800" b="0" strike="noStrike" spc="-1">
              <a:latin typeface="Arial"/>
            </a:endParaRPr>
          </a:p>
        </p:txBody>
      </p:sp>
      <p:pic>
        <p:nvPicPr>
          <p:cNvPr id="249" name="Google Shape;170;p27"/>
          <p:cNvPicPr/>
          <p:nvPr/>
        </p:nvPicPr>
        <p:blipFill>
          <a:blip r:embed="rId3"/>
          <a:stretch/>
        </p:blipFill>
        <p:spPr>
          <a:xfrm>
            <a:off x="663480" y="3111480"/>
            <a:ext cx="4443840" cy="99936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8737560" y="6356520"/>
            <a:ext cx="2844360" cy="365760"/>
          </a:xfrm>
          <a:prstGeom prst="rect">
            <a:avLst/>
          </a:prstGeom>
          <a:noFill/>
          <a:ln>
            <a:noFill/>
          </a:ln>
        </p:spPr>
        <p:txBody>
          <a:bodyPr anchor="ctr"/>
          <a:lstStyle/>
          <a:p>
            <a:pPr algn="r">
              <a:lnSpc>
                <a:spcPct val="100000"/>
              </a:lnSpc>
            </a:pPr>
            <a:fld id="{45AC2973-619A-45CC-B399-E4228BD3606F}" type="slidenum">
              <a:rPr lang="en-US" sz="1600" b="0" strike="noStrike" spc="-1">
                <a:solidFill>
                  <a:srgbClr val="898989"/>
                </a:solidFill>
                <a:latin typeface="Arial"/>
                <a:ea typeface="Arial"/>
              </a:rPr>
              <a:t>13</a:t>
            </a:fld>
            <a:endParaRPr lang="en-US" sz="1600" b="0" strike="noStrike" spc="-1">
              <a:latin typeface="Times New Roman"/>
            </a:endParaRPr>
          </a:p>
        </p:txBody>
      </p:sp>
      <p:sp>
        <p:nvSpPr>
          <p:cNvPr id="251" name="CustomShape 2"/>
          <p:cNvSpPr/>
          <p:nvPr/>
        </p:nvSpPr>
        <p:spPr>
          <a:xfrm>
            <a:off x="2885400" y="-139680"/>
            <a:ext cx="3522240" cy="96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nSpc>
                <a:spcPct val="100000"/>
              </a:lnSpc>
            </a:pPr>
            <a:r>
              <a:rPr lang="en-US" sz="2800" b="0" u="sng" strike="noStrike" spc="-1">
                <a:solidFill>
                  <a:srgbClr val="FFFFFF"/>
                </a:solidFill>
                <a:uFillTx/>
                <a:latin typeface="Arial"/>
                <a:ea typeface="Arial"/>
              </a:rPr>
              <a:t>Formulation</a:t>
            </a:r>
            <a:endParaRPr lang="en-US" sz="2800" b="0" strike="noStrike" spc="-1">
              <a:latin typeface="Arial"/>
            </a:endParaRPr>
          </a:p>
        </p:txBody>
      </p:sp>
      <p:sp>
        <p:nvSpPr>
          <p:cNvPr id="252" name="CustomShape 3"/>
          <p:cNvSpPr/>
          <p:nvPr/>
        </p:nvSpPr>
        <p:spPr>
          <a:xfrm>
            <a:off x="573660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sp>
        <p:nvSpPr>
          <p:cNvPr id="253" name="CustomShape 4"/>
          <p:cNvSpPr/>
          <p:nvPr/>
        </p:nvSpPr>
        <p:spPr>
          <a:xfrm>
            <a:off x="0" y="962280"/>
            <a:ext cx="5657400" cy="43128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400" b="0" u="sng" strike="noStrike" spc="-1">
                <a:solidFill>
                  <a:srgbClr val="000000"/>
                </a:solidFill>
                <a:uFillTx/>
                <a:latin typeface="Roboto"/>
                <a:ea typeface="Roboto"/>
              </a:rPr>
              <a:t>Constraints</a:t>
            </a:r>
            <a:endParaRPr lang="en-US" sz="2400" b="0" strike="noStrike" spc="-1">
              <a:latin typeface="Arial"/>
            </a:endParaRPr>
          </a:p>
          <a:p>
            <a:pPr>
              <a:lnSpc>
                <a:spcPct val="100000"/>
              </a:lnSpc>
            </a:pPr>
            <a:endParaRPr lang="en-US" sz="2400" b="0" strike="noStrike" spc="-1">
              <a:latin typeface="Arial"/>
            </a:endParaRPr>
          </a:p>
          <a:p>
            <a:pPr>
              <a:lnSpc>
                <a:spcPct val="100000"/>
              </a:lnSpc>
            </a:pPr>
            <a:r>
              <a:rPr lang="en-US" sz="1800" b="0" strike="noStrike" spc="-1">
                <a:solidFill>
                  <a:srgbClr val="000000"/>
                </a:solidFill>
                <a:latin typeface="Roboto"/>
                <a:ea typeface="Roboto"/>
              </a:rPr>
              <a:t>6. For any node in the network the flow conservation should be satisfied, i.e the summation of total incoming flows and flows generated at that node should be the summation of total outgoing flows and flows destined to that node:</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254" name="Google Shape;178;p28"/>
          <p:cNvPicPr/>
          <p:nvPr/>
        </p:nvPicPr>
        <p:blipFill>
          <a:blip r:embed="rId3"/>
          <a:stretch/>
        </p:blipFill>
        <p:spPr>
          <a:xfrm>
            <a:off x="113040" y="4167360"/>
            <a:ext cx="5544360" cy="7700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6226560" y="0"/>
            <a:ext cx="5964840" cy="6857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56" name="CustomShape 2"/>
          <p:cNvSpPr/>
          <p:nvPr/>
        </p:nvSpPr>
        <p:spPr>
          <a:xfrm rot="16200000">
            <a:off x="3113640" y="3715920"/>
            <a:ext cx="6312600" cy="360"/>
          </a:xfrm>
          <a:prstGeom prst="bentConnector3">
            <a:avLst>
              <a:gd name="adj1" fmla="val 50000"/>
            </a:avLst>
          </a:prstGeom>
          <a:noFill/>
          <a:ln w="9360">
            <a:solidFill>
              <a:schemeClr val="dk2"/>
            </a:solidFill>
            <a:round/>
          </a:ln>
        </p:spPr>
        <p:style>
          <a:lnRef idx="0">
            <a:scrgbClr r="0" g="0" b="0"/>
          </a:lnRef>
          <a:fillRef idx="0">
            <a:scrgbClr r="0" g="0" b="0"/>
          </a:fillRef>
          <a:effectRef idx="0">
            <a:scrgbClr r="0" g="0" b="0"/>
          </a:effectRef>
          <a:fontRef idx="minor"/>
        </p:style>
      </p:sp>
      <p:sp>
        <p:nvSpPr>
          <p:cNvPr id="257" name="CustomShape 3"/>
          <p:cNvSpPr/>
          <p:nvPr/>
        </p:nvSpPr>
        <p:spPr>
          <a:xfrm>
            <a:off x="288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pic>
        <p:nvPicPr>
          <p:cNvPr id="259" name="Google Shape;187;p29"/>
          <p:cNvPicPr/>
          <p:nvPr/>
        </p:nvPicPr>
        <p:blipFill>
          <a:blip r:embed="rId2"/>
          <a:stretch/>
        </p:blipFill>
        <p:spPr>
          <a:xfrm>
            <a:off x="6300060" y="561030"/>
            <a:ext cx="5892840" cy="4681800"/>
          </a:xfrm>
          <a:prstGeom prst="rect">
            <a:avLst/>
          </a:prstGeom>
          <a:ln>
            <a:noFill/>
          </a:ln>
        </p:spPr>
      </p:pic>
      <p:pic>
        <p:nvPicPr>
          <p:cNvPr id="2" name="Picture 2" descr="A close up of a watch&#10;&#10;Description generated with very high confidence">
            <a:extLst>
              <a:ext uri="{FF2B5EF4-FFF2-40B4-BE49-F238E27FC236}">
                <a16:creationId xmlns:a16="http://schemas.microsoft.com/office/drawing/2014/main" id="{3EC85EC7-B20A-4DDC-B3F0-01E0008B126C}"/>
              </a:ext>
            </a:extLst>
          </p:cNvPr>
          <p:cNvPicPr>
            <a:picLocks noChangeAspect="1"/>
          </p:cNvPicPr>
          <p:nvPr/>
        </p:nvPicPr>
        <p:blipFill>
          <a:blip r:embed="rId3"/>
          <a:stretch>
            <a:fillRect/>
          </a:stretch>
        </p:blipFill>
        <p:spPr>
          <a:xfrm>
            <a:off x="7381875" y="487881"/>
            <a:ext cx="4362450" cy="805414"/>
          </a:xfrm>
          <a:prstGeom prst="rect">
            <a:avLst/>
          </a:prstGeom>
        </p:spPr>
      </p:pic>
      <p:sp>
        <p:nvSpPr>
          <p:cNvPr id="6" name="TextBox 5">
            <a:extLst>
              <a:ext uri="{FF2B5EF4-FFF2-40B4-BE49-F238E27FC236}">
                <a16:creationId xmlns:a16="http://schemas.microsoft.com/office/drawing/2014/main" id="{8716FEEE-3545-4E97-BF57-89FB6020C100}"/>
              </a:ext>
            </a:extLst>
          </p:cNvPr>
          <p:cNvSpPr txBox="1"/>
          <p:nvPr/>
        </p:nvSpPr>
        <p:spPr>
          <a:xfrm>
            <a:off x="6276975" y="1371600"/>
            <a:ext cx="12477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Subject to</a:t>
            </a:r>
          </a:p>
        </p:txBody>
      </p:sp>
      <p:sp>
        <p:nvSpPr>
          <p:cNvPr id="7" name="TextBox 6">
            <a:extLst>
              <a:ext uri="{FF2B5EF4-FFF2-40B4-BE49-F238E27FC236}">
                <a16:creationId xmlns:a16="http://schemas.microsoft.com/office/drawing/2014/main" id="{E717CD94-35C5-40DE-8C30-BA2A964238F1}"/>
              </a:ext>
            </a:extLst>
          </p:cNvPr>
          <p:cNvSpPr txBox="1"/>
          <p:nvPr/>
        </p:nvSpPr>
        <p:spPr>
          <a:xfrm>
            <a:off x="6229350" y="619125"/>
            <a:ext cx="14192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Maximize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8737560" y="6356520"/>
            <a:ext cx="2844360" cy="365760"/>
          </a:xfrm>
          <a:prstGeom prst="rect">
            <a:avLst/>
          </a:prstGeom>
          <a:noFill/>
          <a:ln>
            <a:noFill/>
          </a:ln>
        </p:spPr>
        <p:txBody>
          <a:bodyPr anchor="ctr"/>
          <a:lstStyle/>
          <a:p>
            <a:pPr algn="r">
              <a:lnSpc>
                <a:spcPct val="100000"/>
              </a:lnSpc>
            </a:pPr>
            <a:fld id="{CB97AF1A-BDEA-4137-8869-1B7086ECA6FC}" type="slidenum">
              <a:rPr lang="en-US" sz="1600" b="0" strike="noStrike" spc="-1">
                <a:solidFill>
                  <a:srgbClr val="898989"/>
                </a:solidFill>
                <a:latin typeface="Arial"/>
                <a:ea typeface="Arial"/>
              </a:rPr>
              <a:t>15</a:t>
            </a:fld>
            <a:endParaRPr lang="en-US" sz="1600" b="0" strike="noStrike" spc="-1">
              <a:latin typeface="Times New Roman"/>
            </a:endParaRPr>
          </a:p>
        </p:txBody>
      </p:sp>
      <p:sp>
        <p:nvSpPr>
          <p:cNvPr id="264" name="CustomShape 2"/>
          <p:cNvSpPr/>
          <p:nvPr/>
        </p:nvSpPr>
        <p:spPr>
          <a:xfrm>
            <a:off x="1989360" y="1998000"/>
            <a:ext cx="7894080" cy="283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600" b="0" strike="noStrike" spc="-1">
                <a:solidFill>
                  <a:srgbClr val="000000"/>
                </a:solidFill>
                <a:latin typeface="Arial"/>
              </a:rPr>
              <a:t>Heuristic 1 </a:t>
            </a:r>
            <a:endParaRPr lang="en-US" sz="3600" b="0" strike="noStrike" spc="-1">
              <a:latin typeface="Arial"/>
            </a:endParaRPr>
          </a:p>
          <a:p>
            <a:pPr algn="ctr">
              <a:lnSpc>
                <a:spcPct val="100000"/>
              </a:lnSpc>
            </a:pPr>
            <a:r>
              <a:rPr lang="en-US" sz="3600" b="0" strike="noStrike" spc="-1">
                <a:solidFill>
                  <a:srgbClr val="000000"/>
                </a:solidFill>
                <a:latin typeface="Arial"/>
              </a:rPr>
              <a:t> Bottom up approach</a:t>
            </a:r>
            <a:endParaRPr lang="en-US" sz="3600" b="0" strike="noStrike" spc="-1">
              <a:latin typeface="Arial"/>
            </a:endParaRPr>
          </a:p>
          <a:p>
            <a:pPr algn="ctr">
              <a:lnSpc>
                <a:spcPct val="100000"/>
              </a:lnSpc>
            </a:pPr>
            <a:endParaRPr lang="en-US" sz="3600" b="0" strike="noStrike" spc="-1">
              <a:latin typeface="Arial"/>
            </a:endParaRPr>
          </a:p>
          <a:p>
            <a:pPr algn="ctr">
              <a:lnSpc>
                <a:spcPct val="100000"/>
              </a:lnSpc>
            </a:pPr>
            <a:r>
              <a:rPr lang="en-US" sz="3600" b="0" strike="noStrike" spc="-1">
                <a:solidFill>
                  <a:srgbClr val="000000"/>
                </a:solidFill>
                <a:latin typeface="Arial"/>
              </a:rPr>
              <a:t>Heuristic 2</a:t>
            </a:r>
            <a:endParaRPr lang="en-US" sz="3600" b="0" strike="noStrike" spc="-1">
              <a:latin typeface="Arial"/>
            </a:endParaRPr>
          </a:p>
          <a:p>
            <a:pPr algn="ctr">
              <a:lnSpc>
                <a:spcPct val="100000"/>
              </a:lnSpc>
            </a:pPr>
            <a:r>
              <a:rPr lang="en-US" sz="3600" b="0" strike="noStrike" spc="-1">
                <a:solidFill>
                  <a:srgbClr val="000000"/>
                </a:solidFill>
                <a:latin typeface="Arial"/>
              </a:rPr>
              <a:t> Top to bottom approach</a:t>
            </a:r>
            <a:endParaRPr lang="en-US" sz="36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8235720" y="305280"/>
            <a:ext cx="3654000" cy="353160"/>
          </a:xfrm>
          <a:prstGeom prst="rect">
            <a:avLst/>
          </a:prstGeom>
          <a:noFill/>
          <a:ln>
            <a:noFill/>
          </a:ln>
        </p:spPr>
        <p:txBody>
          <a:bodyPr tIns="91440" bIns="91440"/>
          <a:lstStyle/>
          <a:p>
            <a:pPr marL="609480" indent="-304560" algn="r">
              <a:lnSpc>
                <a:spcPct val="100000"/>
              </a:lnSpc>
            </a:pPr>
            <a:r>
              <a:rPr lang="en-US" sz="1870" b="1" strike="noStrike" spc="-1">
                <a:solidFill>
                  <a:srgbClr val="FFFFFF"/>
                </a:solidFill>
                <a:latin typeface="Arial"/>
                <a:ea typeface="Arial"/>
              </a:rPr>
              <a:t>Heuristic 2</a:t>
            </a:r>
            <a:endParaRPr lang="en-US" sz="1870" b="0" strike="noStrike" spc="-1">
              <a:solidFill>
                <a:srgbClr val="000000"/>
              </a:solidFill>
              <a:latin typeface="Arial"/>
            </a:endParaRPr>
          </a:p>
        </p:txBody>
      </p:sp>
      <p:sp>
        <p:nvSpPr>
          <p:cNvPr id="266" name="TextShape 2"/>
          <p:cNvSpPr txBox="1"/>
          <p:nvPr/>
        </p:nvSpPr>
        <p:spPr>
          <a:xfrm>
            <a:off x="8737560" y="6356520"/>
            <a:ext cx="2844360" cy="365760"/>
          </a:xfrm>
          <a:prstGeom prst="rect">
            <a:avLst/>
          </a:prstGeom>
          <a:noFill/>
          <a:ln>
            <a:noFill/>
          </a:ln>
        </p:spPr>
        <p:txBody>
          <a:bodyPr anchor="ctr"/>
          <a:lstStyle/>
          <a:p>
            <a:pPr algn="r">
              <a:lnSpc>
                <a:spcPct val="100000"/>
              </a:lnSpc>
            </a:pPr>
            <a:fld id="{BA383683-EB4E-4DCB-AE2E-3FBBC030220A}" type="slidenum">
              <a:rPr lang="en-US" sz="1600" b="0" strike="noStrike" spc="-1">
                <a:solidFill>
                  <a:srgbClr val="898989"/>
                </a:solidFill>
                <a:latin typeface="Arial"/>
                <a:ea typeface="Arial"/>
              </a:rPr>
              <a:t>16</a:t>
            </a:fld>
            <a:endParaRPr lang="en-US" sz="1600" b="0" strike="noStrike" spc="-1">
              <a:latin typeface="Times New Roman"/>
            </a:endParaRPr>
          </a:p>
        </p:txBody>
      </p:sp>
      <p:sp>
        <p:nvSpPr>
          <p:cNvPr id="267" name="TextShape 3"/>
          <p:cNvSpPr txBox="1"/>
          <p:nvPr/>
        </p:nvSpPr>
        <p:spPr>
          <a:xfrm>
            <a:off x="3974760" y="1218960"/>
            <a:ext cx="5081040" cy="806040"/>
          </a:xfrm>
          <a:prstGeom prst="rect">
            <a:avLst/>
          </a:prstGeom>
          <a:noFill/>
          <a:ln>
            <a:noFill/>
          </a:ln>
        </p:spPr>
        <p:txBody>
          <a:bodyPr tIns="91440" bIns="91440"/>
          <a:lstStyle/>
          <a:p>
            <a:pPr marL="609480" indent="-304560">
              <a:lnSpc>
                <a:spcPct val="100000"/>
              </a:lnSpc>
            </a:pPr>
            <a:r>
              <a:rPr lang="en-US" sz="2670" b="1" strike="noStrike" spc="-1">
                <a:solidFill>
                  <a:srgbClr val="000000"/>
                </a:solidFill>
                <a:latin typeface="Arial"/>
                <a:ea typeface="Arial"/>
              </a:rPr>
              <a:t>Basic idea</a:t>
            </a:r>
            <a:endParaRPr lang="en-US" sz="2670" b="0" strike="noStrike" spc="-1">
              <a:solidFill>
                <a:srgbClr val="000000"/>
              </a:solidFill>
              <a:latin typeface="Arial"/>
            </a:endParaRPr>
          </a:p>
        </p:txBody>
      </p:sp>
      <p:sp>
        <p:nvSpPr>
          <p:cNvPr id="268" name="CustomShape 4"/>
          <p:cNvSpPr/>
          <p:nvPr/>
        </p:nvSpPr>
        <p:spPr>
          <a:xfrm>
            <a:off x="1530000" y="2342520"/>
            <a:ext cx="8629920" cy="365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rPr>
              <a:t>Iteration with sub-mixed integer programming.</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rPr>
              <a:t>More integer variables, more time the algorithm will take. We can make iterative procedures to optimize the objective function with less integer variables.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rPr>
              <a:t>In our model, we have binary variable: </a:t>
            </a:r>
            <a:r>
              <a:rPr lang="en-US" sz="1800" b="0" strike="noStrike" spc="-1" dirty="0" err="1">
                <a:solidFill>
                  <a:srgbClr val="000000"/>
                </a:solidFill>
                <a:latin typeface="Arial"/>
              </a:rPr>
              <a:t>access_indicator</a:t>
            </a:r>
            <a:r>
              <a:rPr lang="en-US" dirty="0"/>
              <a:t> (</a:t>
            </a:r>
            <a:r>
              <a:rPr lang="en" dirty="0">
                <a:latin typeface="Arial" panose="020B0604020202020204" pitchFamily="34" charset="0"/>
                <a:ea typeface="Roboto"/>
                <a:cs typeface="Arial" panose="020B0604020202020204" pitchFamily="34" charset="0"/>
                <a:sym typeface="Roboto"/>
              </a:rPr>
              <a:t>y</a:t>
            </a:r>
            <a:r>
              <a:rPr lang="en" baseline="-25000" dirty="0">
                <a:latin typeface="Arial" panose="020B0604020202020204" pitchFamily="34" charset="0"/>
                <a:ea typeface="Roboto"/>
                <a:cs typeface="Arial" panose="020B0604020202020204" pitchFamily="34" charset="0"/>
                <a:sym typeface="Roboto"/>
              </a:rPr>
              <a:t>n’u</a:t>
            </a:r>
            <a:r>
              <a:rPr lang="en-US" dirty="0"/>
              <a:t>),</a:t>
            </a:r>
            <a:r>
              <a:rPr lang="en-US" sz="1800" b="0" strike="noStrike" spc="-1" dirty="0" err="1">
                <a:solidFill>
                  <a:srgbClr val="000000"/>
                </a:solidFill>
                <a:latin typeface="Arial"/>
              </a:rPr>
              <a:t>link_indicator</a:t>
            </a:r>
            <a:r>
              <a:rPr lang="en-US" dirty="0"/>
              <a:t> (</a:t>
            </a:r>
            <a:r>
              <a:rPr lang="en" dirty="0">
                <a:latin typeface="Arial" panose="020B0604020202020204" pitchFamily="34" charset="0"/>
                <a:ea typeface="Roboto"/>
                <a:cs typeface="Arial" panose="020B0604020202020204" pitchFamily="34" charset="0"/>
                <a:sym typeface="Roboto"/>
              </a:rPr>
              <a:t>u</a:t>
            </a:r>
            <a:r>
              <a:rPr lang="en" baseline="-25000" dirty="0">
                <a:latin typeface="Arial" panose="020B0604020202020204" pitchFamily="34" charset="0"/>
                <a:ea typeface="Roboto"/>
                <a:cs typeface="Arial" panose="020B0604020202020204" pitchFamily="34" charset="0"/>
                <a:sym typeface="Roboto"/>
              </a:rPr>
              <a:t>ue</a:t>
            </a:r>
            <a:r>
              <a:rPr lang="en-US" dirty="0"/>
              <a:t>)</a:t>
            </a:r>
            <a:r>
              <a:rPr lang="en-US" sz="1800" b="0" strike="noStrike" spc="-1" dirty="0">
                <a:solidFill>
                  <a:srgbClr val="000000"/>
                </a:solidFill>
                <a:latin typeface="Arial"/>
              </a:rPr>
              <a:t> and </a:t>
            </a:r>
            <a:r>
              <a:rPr lang="en-US" sz="1800" b="0" strike="noStrike" spc="-1" dirty="0" err="1">
                <a:solidFill>
                  <a:srgbClr val="000000"/>
                </a:solidFill>
                <a:latin typeface="Arial"/>
              </a:rPr>
              <a:t>server_indicator</a:t>
            </a:r>
            <a:r>
              <a:rPr lang="en-US" dirty="0"/>
              <a:t>(</a:t>
            </a:r>
            <a:r>
              <a:rPr lang="en" dirty="0">
                <a:latin typeface="Arial" panose="020B0604020202020204" pitchFamily="34" charset="0"/>
                <a:ea typeface="Roboto"/>
                <a:cs typeface="Arial" panose="020B0604020202020204" pitchFamily="34" charset="0"/>
                <a:sym typeface="Roboto"/>
              </a:rPr>
              <a:t>x</a:t>
            </a:r>
            <a:r>
              <a:rPr lang="en" baseline="-25000" dirty="0">
                <a:latin typeface="Arial" panose="020B0604020202020204" pitchFamily="34" charset="0"/>
                <a:ea typeface="Roboto"/>
                <a:cs typeface="Arial" panose="020B0604020202020204" pitchFamily="34" charset="0"/>
                <a:sym typeface="Roboto"/>
              </a:rPr>
              <a:t>nu</a:t>
            </a:r>
            <a:r>
              <a:rPr lang="en-US" dirty="0"/>
              <a:t>)</a:t>
            </a:r>
            <a:r>
              <a:rPr lang="en-US" sz="1800" b="0" strike="noStrike" spc="-1" dirty="0">
                <a:solidFill>
                  <a:srgbClr val="000000"/>
                </a:solidFill>
                <a:latin typeface="Arial"/>
              </a:rPr>
              <a:t>. But when we fix </a:t>
            </a:r>
            <a:r>
              <a:rPr lang="en-US" sz="1800" b="0" strike="noStrike" spc="-1" dirty="0" err="1">
                <a:solidFill>
                  <a:srgbClr val="000000"/>
                </a:solidFill>
                <a:latin typeface="Arial"/>
              </a:rPr>
              <a:t>link_indicator</a:t>
            </a:r>
            <a:r>
              <a:rPr lang="en-US" sz="1800" b="0" strike="noStrike" spc="-1" dirty="0">
                <a:solidFill>
                  <a:srgbClr val="000000"/>
                </a:solidFill>
                <a:latin typeface="Arial"/>
              </a:rPr>
              <a:t> and </a:t>
            </a:r>
            <a:r>
              <a:rPr lang="en-US" sz="1800" b="0" strike="noStrike" spc="-1" dirty="0" err="1">
                <a:solidFill>
                  <a:srgbClr val="000000"/>
                </a:solidFill>
                <a:latin typeface="Arial"/>
              </a:rPr>
              <a:t>access_indicator</a:t>
            </a:r>
            <a:r>
              <a:rPr lang="en-US" sz="1800" b="0" strike="noStrike" spc="-1" dirty="0">
                <a:solidFill>
                  <a:srgbClr val="000000"/>
                </a:solidFill>
                <a:latin typeface="Arial"/>
              </a:rPr>
              <a:t> to binary variables, the </a:t>
            </a:r>
            <a:r>
              <a:rPr lang="en-US" sz="1800" b="0" strike="noStrike" spc="-1" dirty="0" err="1">
                <a:solidFill>
                  <a:srgbClr val="000000"/>
                </a:solidFill>
                <a:latin typeface="Arial"/>
              </a:rPr>
              <a:t>server_indicator</a:t>
            </a:r>
            <a:r>
              <a:rPr lang="en-US" sz="1800" b="0" strike="noStrike" spc="-1" dirty="0">
                <a:solidFill>
                  <a:srgbClr val="000000"/>
                </a:solidFill>
                <a:latin typeface="Arial"/>
              </a:rPr>
              <a:t> will be binary automatically.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rPr>
              <a:t>So we fix </a:t>
            </a:r>
            <a:r>
              <a:rPr lang="en-US" sz="1800" b="0" strike="noStrike" spc="-1" dirty="0" err="1">
                <a:solidFill>
                  <a:srgbClr val="000000"/>
                </a:solidFill>
                <a:latin typeface="Arial"/>
              </a:rPr>
              <a:t>link_indicator</a:t>
            </a:r>
            <a:r>
              <a:rPr lang="en-US" sz="1800" b="0" strike="noStrike" spc="-1" dirty="0">
                <a:solidFill>
                  <a:srgbClr val="000000"/>
                </a:solidFill>
                <a:latin typeface="Arial"/>
              </a:rPr>
              <a:t> to be binary, and get ‘binary’ </a:t>
            </a:r>
            <a:r>
              <a:rPr lang="en-US" sz="1800" b="0" strike="noStrike" spc="-1" dirty="0" err="1">
                <a:solidFill>
                  <a:srgbClr val="000000"/>
                </a:solidFill>
                <a:latin typeface="Arial"/>
              </a:rPr>
              <a:t>access_indicator</a:t>
            </a:r>
            <a:r>
              <a:rPr lang="en-US" sz="1800" b="0" strike="noStrike" spc="-1" dirty="0">
                <a:solidFill>
                  <a:srgbClr val="000000"/>
                </a:solidFill>
                <a:latin typeface="Arial"/>
              </a:rPr>
              <a:t> iteratively. During  the iteration, we add more constraints to the model according to the output of each iteration to gradually get the mixed integer solution.</a:t>
            </a:r>
            <a:endParaRPr lang="en-US" sz="1800" b="0" strike="noStrike" spc="-1" dirty="0">
              <a:latin typeface="Arial"/>
            </a:endParaRPr>
          </a:p>
          <a:p>
            <a:pPr>
              <a:lnSpc>
                <a:spcPct val="100000"/>
              </a:lnSpc>
            </a:pPr>
            <a:endParaRPr lang="en-US" sz="18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8235720" y="305280"/>
            <a:ext cx="3654000" cy="353160"/>
          </a:xfrm>
          <a:prstGeom prst="rect">
            <a:avLst/>
          </a:prstGeom>
          <a:noFill/>
          <a:ln>
            <a:noFill/>
          </a:ln>
        </p:spPr>
        <p:txBody>
          <a:bodyPr tIns="91440" bIns="91440"/>
          <a:lstStyle/>
          <a:p>
            <a:pPr marL="609480" indent="-304560" algn="r">
              <a:lnSpc>
                <a:spcPct val="100000"/>
              </a:lnSpc>
            </a:pPr>
            <a:r>
              <a:rPr lang="en-US" sz="1870" b="0" strike="noStrike" spc="-1">
                <a:solidFill>
                  <a:srgbClr val="FFFFFF"/>
                </a:solidFill>
                <a:latin typeface="Arial"/>
                <a:ea typeface="Arial"/>
              </a:rPr>
              <a:t>Heuristic 2</a:t>
            </a:r>
            <a:endParaRPr lang="en-US" sz="1870" b="0" strike="noStrike" spc="-1">
              <a:solidFill>
                <a:srgbClr val="000000"/>
              </a:solidFill>
              <a:latin typeface="Arial"/>
            </a:endParaRPr>
          </a:p>
        </p:txBody>
      </p:sp>
      <p:sp>
        <p:nvSpPr>
          <p:cNvPr id="270" name="TextShape 2"/>
          <p:cNvSpPr txBox="1"/>
          <p:nvPr/>
        </p:nvSpPr>
        <p:spPr>
          <a:xfrm>
            <a:off x="8737560" y="6356520"/>
            <a:ext cx="2844360" cy="365760"/>
          </a:xfrm>
          <a:prstGeom prst="rect">
            <a:avLst/>
          </a:prstGeom>
          <a:noFill/>
          <a:ln>
            <a:noFill/>
          </a:ln>
        </p:spPr>
        <p:txBody>
          <a:bodyPr anchor="ctr"/>
          <a:lstStyle/>
          <a:p>
            <a:pPr algn="r">
              <a:lnSpc>
                <a:spcPct val="100000"/>
              </a:lnSpc>
            </a:pPr>
            <a:fld id="{3D3B56B2-0D5A-47EB-A905-820A9AA93164}" type="slidenum">
              <a:rPr lang="en-US" sz="1600" b="0" strike="noStrike" spc="-1">
                <a:solidFill>
                  <a:srgbClr val="898989"/>
                </a:solidFill>
                <a:latin typeface="Arial"/>
                <a:ea typeface="Arial"/>
              </a:rPr>
              <a:t>17</a:t>
            </a:fld>
            <a:endParaRPr lang="en-US" sz="1600" b="0" strike="noStrike" spc="-1">
              <a:latin typeface="Times New Roman"/>
            </a:endParaRPr>
          </a:p>
        </p:txBody>
      </p:sp>
      <p:sp>
        <p:nvSpPr>
          <p:cNvPr id="271" name="CustomShape 3"/>
          <p:cNvSpPr/>
          <p:nvPr/>
        </p:nvSpPr>
        <p:spPr>
          <a:xfrm>
            <a:off x="3305520" y="983880"/>
            <a:ext cx="5081040" cy="73116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609480" indent="-304560">
              <a:lnSpc>
                <a:spcPct val="100000"/>
              </a:lnSpc>
            </a:pPr>
            <a:r>
              <a:rPr lang="en-US" sz="2670" b="0" strike="noStrike" spc="-1">
                <a:solidFill>
                  <a:srgbClr val="000000"/>
                </a:solidFill>
                <a:latin typeface="Arial"/>
                <a:ea typeface="Arial"/>
              </a:rPr>
              <a:t>Algorithm</a:t>
            </a:r>
            <a:endParaRPr lang="en-US" sz="2670" b="0" strike="noStrike" spc="-1">
              <a:latin typeface="Arial"/>
            </a:endParaRPr>
          </a:p>
        </p:txBody>
      </p:sp>
      <p:sp>
        <p:nvSpPr>
          <p:cNvPr id="272" name="TextShape 4"/>
          <p:cNvSpPr txBox="1"/>
          <p:nvPr/>
        </p:nvSpPr>
        <p:spPr>
          <a:xfrm>
            <a:off x="6095880" y="1811520"/>
            <a:ext cx="5486040" cy="4415400"/>
          </a:xfrm>
          <a:prstGeom prst="rect">
            <a:avLst/>
          </a:prstGeom>
          <a:noFill/>
          <a:ln>
            <a:noFill/>
          </a:ln>
        </p:spPr>
        <p:txBody>
          <a:bodyPr tIns="91440" bIns="91440"/>
          <a:lstStyle/>
          <a:p>
            <a:pPr marL="795960">
              <a:lnSpc>
                <a:spcPct val="100000"/>
              </a:lnSpc>
            </a:pPr>
            <a:r>
              <a:rPr lang="en-US" sz="2400" b="0" strike="noStrike" spc="-1">
                <a:solidFill>
                  <a:srgbClr val="000000"/>
                </a:solidFill>
                <a:latin typeface="Arial"/>
                <a:ea typeface="Arial"/>
              </a:rPr>
              <a:t>The most intuitive idea is to fix access_indicator =1 as soon as they become 1 in the iterative procedure.</a:t>
            </a:r>
            <a:endParaRPr lang="en-US" sz="2400" b="0" strike="noStrike" spc="-1">
              <a:solidFill>
                <a:srgbClr val="000000"/>
              </a:solidFill>
              <a:latin typeface="Arial"/>
            </a:endParaRPr>
          </a:p>
          <a:p>
            <a:pPr marL="795960">
              <a:lnSpc>
                <a:spcPct val="100000"/>
              </a:lnSpc>
            </a:pPr>
            <a:endParaRPr lang="en-US" sz="2400" b="0" strike="noStrike" spc="-1">
              <a:solidFill>
                <a:srgbClr val="000000"/>
              </a:solidFill>
              <a:latin typeface="Arial"/>
            </a:endParaRPr>
          </a:p>
          <a:p>
            <a:pPr marL="795960">
              <a:lnSpc>
                <a:spcPct val="100000"/>
              </a:lnSpc>
            </a:pPr>
            <a:r>
              <a:rPr lang="en-US" sz="2400" b="0" strike="noStrike" spc="-1">
                <a:solidFill>
                  <a:srgbClr val="000000"/>
                </a:solidFill>
                <a:latin typeface="Arial"/>
                <a:ea typeface="Arial"/>
              </a:rPr>
              <a:t>How about &lt; 1?</a:t>
            </a:r>
            <a:endParaRPr lang="en-US" sz="2400" b="0" strike="noStrike" spc="-1">
              <a:solidFill>
                <a:srgbClr val="000000"/>
              </a:solidFill>
              <a:latin typeface="Arial"/>
            </a:endParaRPr>
          </a:p>
          <a:p>
            <a:pPr marL="795960">
              <a:lnSpc>
                <a:spcPct val="100000"/>
              </a:lnSpc>
            </a:pPr>
            <a:r>
              <a:rPr lang="en-US" sz="2400" b="0" strike="noStrike" spc="-1">
                <a:solidFill>
                  <a:srgbClr val="000000"/>
                </a:solidFill>
                <a:latin typeface="Arial"/>
                <a:ea typeface="Arial"/>
              </a:rPr>
              <a:t>Increase 0.9 to 1?</a:t>
            </a:r>
            <a:endParaRPr lang="en-US" sz="2400" b="0" strike="noStrike" spc="-1">
              <a:solidFill>
                <a:srgbClr val="000000"/>
              </a:solidFill>
              <a:latin typeface="Arial"/>
            </a:endParaRPr>
          </a:p>
          <a:p>
            <a:pPr marL="795960">
              <a:lnSpc>
                <a:spcPct val="100000"/>
              </a:lnSpc>
            </a:pPr>
            <a:r>
              <a:rPr lang="en-US" sz="2400" b="0" strike="noStrike" spc="-1">
                <a:solidFill>
                  <a:srgbClr val="000000"/>
                </a:solidFill>
                <a:latin typeface="Arial"/>
                <a:ea typeface="Arial"/>
              </a:rPr>
              <a:t>(may cause infeasible solution)</a:t>
            </a:r>
            <a:endParaRPr lang="en-US" sz="2400" b="0" strike="noStrike" spc="-1">
              <a:solidFill>
                <a:srgbClr val="000000"/>
              </a:solidFill>
              <a:latin typeface="Arial"/>
            </a:endParaRPr>
          </a:p>
        </p:txBody>
      </p:sp>
      <p:pic>
        <p:nvPicPr>
          <p:cNvPr id="273" name="Picture 12"/>
          <p:cNvPicPr/>
          <p:nvPr/>
        </p:nvPicPr>
        <p:blipFill>
          <a:blip r:embed="rId3"/>
          <a:stretch/>
        </p:blipFill>
        <p:spPr>
          <a:xfrm>
            <a:off x="822960" y="1811520"/>
            <a:ext cx="4964760" cy="406260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Shape 1"/>
          <p:cNvSpPr txBox="1"/>
          <p:nvPr/>
        </p:nvSpPr>
        <p:spPr>
          <a:xfrm>
            <a:off x="6230160" y="950040"/>
            <a:ext cx="5973840" cy="5907600"/>
          </a:xfrm>
          <a:prstGeom prst="rect">
            <a:avLst/>
          </a:prstGeom>
          <a:noFill/>
          <a:ln>
            <a:noFill/>
          </a:ln>
        </p:spPr>
        <p:txBody>
          <a:bodyPr tIns="91440" bIns="91440" anchor="ctr"/>
          <a:lstStyle/>
          <a:p>
            <a:pPr marL="609480" indent="-304560" algn="ctr">
              <a:lnSpc>
                <a:spcPct val="100000"/>
              </a:lnSpc>
              <a:spcBef>
                <a:spcPts val="799"/>
              </a:spcBef>
            </a:pPr>
            <a:r>
              <a:rPr lang="en-US" sz="4000" b="1" strike="noStrike" spc="-1">
                <a:solidFill>
                  <a:srgbClr val="000000"/>
                </a:solidFill>
                <a:latin typeface="Arial"/>
                <a:ea typeface="Arial"/>
              </a:rPr>
              <a:t>Algorithm here</a:t>
            </a:r>
            <a:endParaRPr lang="en-US" sz="4000" b="0" strike="noStrike" spc="-1">
              <a:solidFill>
                <a:srgbClr val="000000"/>
              </a:solidFill>
              <a:latin typeface="Arial"/>
            </a:endParaRPr>
          </a:p>
        </p:txBody>
      </p:sp>
      <p:sp>
        <p:nvSpPr>
          <p:cNvPr id="275" name="TextShape 2"/>
          <p:cNvSpPr txBox="1"/>
          <p:nvPr/>
        </p:nvSpPr>
        <p:spPr>
          <a:xfrm>
            <a:off x="8235720" y="305280"/>
            <a:ext cx="3654000" cy="353160"/>
          </a:xfrm>
          <a:prstGeom prst="rect">
            <a:avLst/>
          </a:prstGeom>
          <a:noFill/>
          <a:ln>
            <a:noFill/>
          </a:ln>
        </p:spPr>
        <p:txBody>
          <a:bodyPr tIns="91440" bIns="91440"/>
          <a:lstStyle/>
          <a:p>
            <a:pPr marL="609480" indent="-304560" algn="r">
              <a:lnSpc>
                <a:spcPct val="100000"/>
              </a:lnSpc>
            </a:pPr>
            <a:r>
              <a:rPr lang="en-US" sz="1870" b="0" strike="noStrike" spc="-1">
                <a:solidFill>
                  <a:srgbClr val="FFFFFF"/>
                </a:solidFill>
                <a:latin typeface="Arial"/>
                <a:ea typeface="Arial"/>
              </a:rPr>
              <a:t>Heuristic 2</a:t>
            </a:r>
            <a:endParaRPr lang="en-US" sz="1870" b="0" strike="noStrike" spc="-1">
              <a:solidFill>
                <a:srgbClr val="000000"/>
              </a:solidFill>
              <a:latin typeface="Arial"/>
            </a:endParaRPr>
          </a:p>
          <a:p>
            <a:pPr marL="609480" indent="-304560" algn="r">
              <a:lnSpc>
                <a:spcPct val="100000"/>
              </a:lnSpc>
            </a:pPr>
            <a:endParaRPr lang="en-US" sz="1870" b="0" strike="noStrike" spc="-1">
              <a:solidFill>
                <a:srgbClr val="000000"/>
              </a:solidFill>
              <a:latin typeface="Arial"/>
            </a:endParaRPr>
          </a:p>
        </p:txBody>
      </p:sp>
      <p:sp>
        <p:nvSpPr>
          <p:cNvPr id="276" name="TextShape 3"/>
          <p:cNvSpPr txBox="1"/>
          <p:nvPr/>
        </p:nvSpPr>
        <p:spPr>
          <a:xfrm>
            <a:off x="8737560" y="6356520"/>
            <a:ext cx="2844360" cy="365760"/>
          </a:xfrm>
          <a:prstGeom prst="rect">
            <a:avLst/>
          </a:prstGeom>
          <a:noFill/>
          <a:ln>
            <a:noFill/>
          </a:ln>
        </p:spPr>
        <p:txBody>
          <a:bodyPr anchor="ctr"/>
          <a:lstStyle/>
          <a:p>
            <a:pPr algn="r">
              <a:lnSpc>
                <a:spcPct val="100000"/>
              </a:lnSpc>
            </a:pPr>
            <a:fld id="{D5CB36FD-E80C-46B9-A744-FDDA414C3552}" type="slidenum">
              <a:rPr lang="en-US" sz="1600" b="0" strike="noStrike" spc="-1">
                <a:solidFill>
                  <a:srgbClr val="898989"/>
                </a:solidFill>
                <a:latin typeface="Arial"/>
                <a:ea typeface="Arial"/>
              </a:rPr>
              <a:t>18</a:t>
            </a:fld>
            <a:endParaRPr lang="en-US" sz="1600" b="0" strike="noStrike" spc="-1">
              <a:latin typeface="Times New Roman"/>
            </a:endParaRPr>
          </a:p>
        </p:txBody>
      </p:sp>
      <p:sp>
        <p:nvSpPr>
          <p:cNvPr id="277" name="TextShape 4"/>
          <p:cNvSpPr txBox="1"/>
          <p:nvPr/>
        </p:nvSpPr>
        <p:spPr>
          <a:xfrm>
            <a:off x="342961" y="1745579"/>
            <a:ext cx="5618880" cy="4901040"/>
          </a:xfrm>
          <a:prstGeom prst="rect">
            <a:avLst/>
          </a:prstGeom>
          <a:noFill/>
          <a:ln>
            <a:noFill/>
          </a:ln>
        </p:spPr>
        <p:txBody>
          <a:bodyPr tIns="91440" bIns="91440"/>
          <a:lstStyle/>
          <a:p>
            <a:pPr marL="795960">
              <a:lnSpc>
                <a:spcPct val="100000"/>
              </a:lnSpc>
            </a:pPr>
            <a:r>
              <a:rPr lang="en-US" sz="1870" b="0" strike="noStrike" spc="-1" dirty="0">
                <a:solidFill>
                  <a:srgbClr val="000000"/>
                </a:solidFill>
                <a:latin typeface="Arial"/>
                <a:ea typeface="Arial"/>
              </a:rPr>
              <a:t>Idea:</a:t>
            </a:r>
            <a:endParaRPr lang="en-US" sz="1870" b="0" strike="noStrike" spc="-1" dirty="0">
              <a:solidFill>
                <a:srgbClr val="000000"/>
              </a:solidFill>
              <a:latin typeface="Arial"/>
            </a:endParaRPr>
          </a:p>
          <a:p>
            <a:pPr marL="795960">
              <a:lnSpc>
                <a:spcPct val="100000"/>
              </a:lnSpc>
            </a:pPr>
            <a:endParaRPr lang="en-US" sz="1870" b="0" strike="noStrike" spc="-1" dirty="0">
              <a:solidFill>
                <a:srgbClr val="000000"/>
              </a:solidFill>
              <a:latin typeface="Arial"/>
            </a:endParaRPr>
          </a:p>
          <a:p>
            <a:pPr marL="795960">
              <a:lnSpc>
                <a:spcPct val="100000"/>
              </a:lnSpc>
            </a:pPr>
            <a:r>
              <a:rPr lang="en-US" sz="1870" b="0" strike="noStrike" spc="-1" dirty="0">
                <a:solidFill>
                  <a:srgbClr val="000000"/>
                </a:solidFill>
                <a:latin typeface="Arial"/>
                <a:ea typeface="Arial"/>
              </a:rPr>
              <a:t>Try to increase these majority part of flow to one by reducing the minority to zero, which will guarantee the feasible solution.</a:t>
            </a:r>
            <a:endParaRPr lang="en-US" sz="1870" b="0" strike="noStrike" spc="-1" dirty="0">
              <a:solidFill>
                <a:srgbClr val="000000"/>
              </a:solidFill>
              <a:latin typeface="Arial"/>
            </a:endParaRPr>
          </a:p>
          <a:p>
            <a:pPr marL="795960">
              <a:lnSpc>
                <a:spcPct val="100000"/>
              </a:lnSpc>
            </a:pPr>
            <a:endParaRPr lang="en-US" sz="1870" b="0" strike="noStrike" spc="-1" dirty="0">
              <a:solidFill>
                <a:srgbClr val="000000"/>
              </a:solidFill>
              <a:latin typeface="Arial"/>
            </a:endParaRPr>
          </a:p>
          <a:p>
            <a:pPr marL="795960">
              <a:lnSpc>
                <a:spcPct val="100000"/>
              </a:lnSpc>
            </a:pPr>
            <a:r>
              <a:rPr lang="en-US" sz="1870" b="0" strike="noStrike" spc="-1" dirty="0">
                <a:solidFill>
                  <a:srgbClr val="000000"/>
                </a:solidFill>
                <a:latin typeface="Arial"/>
                <a:ea typeface="Arial"/>
              </a:rPr>
              <a:t>If majority of </a:t>
            </a:r>
            <a:r>
              <a:rPr lang="en-US" sz="1800" b="0" strike="noStrike" spc="-1" dirty="0" err="1">
                <a:solidFill>
                  <a:srgbClr val="000000"/>
                </a:solidFill>
                <a:latin typeface="Arial"/>
                <a:ea typeface="Roboto"/>
              </a:rPr>
              <a:t>u</a:t>
            </a:r>
            <a:r>
              <a:rPr lang="en-US" sz="1800" b="0" strike="noStrike" spc="-1" baseline="-25000" dirty="0" err="1">
                <a:solidFill>
                  <a:srgbClr val="000000"/>
                </a:solidFill>
                <a:latin typeface="Arial"/>
                <a:ea typeface="Roboto"/>
              </a:rPr>
              <a:t>i</a:t>
            </a:r>
            <a:r>
              <a:rPr lang="en-US" sz="1870" b="0" strike="noStrike" spc="-1" dirty="0">
                <a:solidFill>
                  <a:srgbClr val="000000"/>
                </a:solidFill>
                <a:latin typeface="Arial"/>
                <a:ea typeface="Arial"/>
              </a:rPr>
              <a:t> came to 1 </a:t>
            </a:r>
            <a:r>
              <a:rPr lang="en-US" sz="1870" b="0" strike="noStrike" spc="-1" dirty="0">
                <a:solidFill>
                  <a:srgbClr val="000000"/>
                </a:solidFill>
                <a:latin typeface="Wingdings"/>
                <a:ea typeface="Arial"/>
              </a:rPr>
              <a:t></a:t>
            </a:r>
            <a:r>
              <a:rPr lang="en-US" sz="1870" b="0" strike="noStrike" spc="-1" dirty="0">
                <a:solidFill>
                  <a:srgbClr val="000000"/>
                </a:solidFill>
                <a:latin typeface="Arial"/>
                <a:ea typeface="Arial"/>
              </a:rPr>
              <a:t> Fix to 1.</a:t>
            </a:r>
            <a:endParaRPr lang="en-US" sz="1870" b="0" strike="noStrike" spc="-1" dirty="0">
              <a:solidFill>
                <a:srgbClr val="000000"/>
              </a:solidFill>
              <a:latin typeface="Arial"/>
            </a:endParaRPr>
          </a:p>
          <a:p>
            <a:pPr marL="795960">
              <a:lnSpc>
                <a:spcPct val="100000"/>
              </a:lnSpc>
            </a:pPr>
            <a:r>
              <a:rPr lang="en-US" sz="1870" b="0" strike="noStrike" spc="-1" dirty="0">
                <a:solidFill>
                  <a:srgbClr val="000000"/>
                </a:solidFill>
                <a:latin typeface="Arial"/>
                <a:ea typeface="Arial"/>
              </a:rPr>
              <a:t>If not,  sum(all flow of </a:t>
            </a:r>
            <a:r>
              <a:rPr lang="en-US" sz="2000" b="0" strike="noStrike" spc="-1" dirty="0" err="1">
                <a:solidFill>
                  <a:srgbClr val="000000"/>
                </a:solidFill>
                <a:latin typeface="Arial"/>
                <a:ea typeface="Roboto"/>
              </a:rPr>
              <a:t>u</a:t>
            </a:r>
            <a:r>
              <a:rPr lang="en-US" sz="2000" b="0" strike="noStrike" spc="-1" baseline="-25000" dirty="0" err="1">
                <a:solidFill>
                  <a:srgbClr val="000000"/>
                </a:solidFill>
                <a:latin typeface="Arial"/>
                <a:ea typeface="Roboto"/>
              </a:rPr>
              <a:t>i</a:t>
            </a:r>
            <a:r>
              <a:rPr lang="en-US" sz="1870" b="0" strike="noStrike" spc="-1" dirty="0">
                <a:solidFill>
                  <a:srgbClr val="000000"/>
                </a:solidFill>
                <a:latin typeface="Arial"/>
                <a:ea typeface="Arial"/>
              </a:rPr>
              <a:t>) &lt; 1 </a:t>
            </a:r>
            <a:r>
              <a:rPr lang="en-US" sz="1870" b="0" strike="noStrike" spc="-1" dirty="0">
                <a:solidFill>
                  <a:srgbClr val="000000"/>
                </a:solidFill>
                <a:latin typeface="Wingdings"/>
                <a:ea typeface="Arial"/>
              </a:rPr>
              <a:t></a:t>
            </a:r>
            <a:r>
              <a:rPr lang="en-US" sz="1870" b="0" strike="noStrike" spc="-1" dirty="0">
                <a:solidFill>
                  <a:srgbClr val="000000"/>
                </a:solidFill>
                <a:latin typeface="Arial"/>
                <a:ea typeface="Arial"/>
              </a:rPr>
              <a:t> drop off</a:t>
            </a:r>
            <a:endParaRPr lang="en-US" sz="1870" b="0" strike="noStrike" spc="-1" dirty="0">
              <a:solidFill>
                <a:srgbClr val="000000"/>
              </a:solidFill>
              <a:latin typeface="Arial"/>
            </a:endParaRPr>
          </a:p>
          <a:p>
            <a:pPr marL="795960">
              <a:lnSpc>
                <a:spcPct val="100000"/>
              </a:lnSpc>
            </a:pPr>
            <a:endParaRPr lang="en-US" sz="1870" b="0" strike="noStrike" spc="-1" dirty="0">
              <a:solidFill>
                <a:srgbClr val="000000"/>
              </a:solidFill>
              <a:latin typeface="Arial"/>
            </a:endParaRPr>
          </a:p>
          <a:p>
            <a:pPr marL="795960">
              <a:lnSpc>
                <a:spcPct val="100000"/>
              </a:lnSpc>
            </a:pPr>
            <a:r>
              <a:rPr lang="en-US" sz="1870" b="0" strike="noStrike" spc="-1" dirty="0">
                <a:solidFill>
                  <a:srgbClr val="000000"/>
                </a:solidFill>
                <a:latin typeface="Arial"/>
                <a:ea typeface="Arial"/>
              </a:rPr>
              <a:t>Successive drop off will terminate the iteration.</a:t>
            </a:r>
            <a:endParaRPr lang="en-US" sz="1870" b="0" strike="noStrike" spc="-1" dirty="0">
              <a:solidFill>
                <a:srgbClr val="000000"/>
              </a:solidFill>
              <a:latin typeface="Arial"/>
            </a:endParaRPr>
          </a:p>
          <a:p>
            <a:pPr marL="795960">
              <a:lnSpc>
                <a:spcPct val="100000"/>
              </a:lnSpc>
            </a:pPr>
            <a:endParaRPr lang="en-US" sz="1870" b="0" strike="noStrike" spc="-1" dirty="0">
              <a:solidFill>
                <a:srgbClr val="000000"/>
              </a:solidFill>
              <a:latin typeface="Arial"/>
            </a:endParaRPr>
          </a:p>
          <a:p>
            <a:pPr marL="795960">
              <a:lnSpc>
                <a:spcPct val="100000"/>
              </a:lnSpc>
            </a:pPr>
            <a:endParaRPr lang="en-US" sz="1870" b="0" strike="noStrike" spc="-1" dirty="0">
              <a:solidFill>
                <a:srgbClr val="000000"/>
              </a:solidFill>
              <a:latin typeface="Arial"/>
            </a:endParaRPr>
          </a:p>
        </p:txBody>
      </p:sp>
      <p:pic>
        <p:nvPicPr>
          <p:cNvPr id="278" name="Picture 8"/>
          <p:cNvPicPr/>
          <p:nvPr/>
        </p:nvPicPr>
        <p:blipFill>
          <a:blip r:embed="rId3"/>
          <a:stretch/>
        </p:blipFill>
        <p:spPr>
          <a:xfrm>
            <a:off x="6131160" y="1110960"/>
            <a:ext cx="5451120" cy="569376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Shape 1"/>
          <p:cNvSpPr txBox="1"/>
          <p:nvPr/>
        </p:nvSpPr>
        <p:spPr>
          <a:xfrm>
            <a:off x="778680" y="1237320"/>
            <a:ext cx="11111040" cy="4174200"/>
          </a:xfrm>
          <a:prstGeom prst="rect">
            <a:avLst/>
          </a:prstGeom>
          <a:noFill/>
          <a:ln>
            <a:noFill/>
          </a:ln>
        </p:spPr>
        <p:txBody>
          <a:bodyPr tIns="91440" bIns="91440"/>
          <a:lstStyle/>
          <a:p>
            <a:pPr marL="609480" indent="-304560">
              <a:lnSpc>
                <a:spcPct val="100000"/>
              </a:lnSpc>
            </a:pPr>
            <a:r>
              <a:rPr lang="en-US" sz="2670" b="1" strike="noStrike" spc="-1">
                <a:solidFill>
                  <a:srgbClr val="000000"/>
                </a:solidFill>
                <a:latin typeface="Arial"/>
                <a:ea typeface="Arial"/>
              </a:rPr>
              <a:t>Two important properties:</a:t>
            </a:r>
            <a:endParaRPr lang="en-US" sz="2670" b="0" strike="noStrike" spc="-1">
              <a:solidFill>
                <a:srgbClr val="000000"/>
              </a:solidFill>
              <a:latin typeface="Arial"/>
            </a:endParaRPr>
          </a:p>
          <a:p>
            <a:pPr marL="609480" indent="-304560">
              <a:lnSpc>
                <a:spcPct val="100000"/>
              </a:lnSpc>
            </a:pPr>
            <a:endParaRPr lang="en-US" sz="2670" b="0" strike="noStrike" spc="-1">
              <a:solidFill>
                <a:srgbClr val="000000"/>
              </a:solidFill>
              <a:latin typeface="Arial"/>
            </a:endParaRPr>
          </a:p>
          <a:p>
            <a:pPr marL="609480" indent="-304560">
              <a:lnSpc>
                <a:spcPct val="100000"/>
              </a:lnSpc>
            </a:pPr>
            <a:r>
              <a:rPr lang="en-US" sz="2670" b="1" strike="noStrike" spc="-1">
                <a:solidFill>
                  <a:srgbClr val="000000"/>
                </a:solidFill>
                <a:latin typeface="Arial"/>
                <a:ea typeface="Arial"/>
              </a:rPr>
              <a:t>Property 1: We just drop off user x if and only if it has the lowest value on the access node of the flow’s majority part.</a:t>
            </a:r>
            <a:endParaRPr lang="en-US" sz="2670" b="0" strike="noStrike" spc="-1">
              <a:solidFill>
                <a:srgbClr val="000000"/>
              </a:solidFill>
              <a:latin typeface="Arial"/>
            </a:endParaRPr>
          </a:p>
          <a:p>
            <a:pPr marL="609480" indent="-304560">
              <a:lnSpc>
                <a:spcPct val="100000"/>
              </a:lnSpc>
            </a:pPr>
            <a:endParaRPr lang="en-US" sz="2670" b="0" strike="noStrike" spc="-1">
              <a:solidFill>
                <a:srgbClr val="000000"/>
              </a:solidFill>
              <a:latin typeface="Arial"/>
            </a:endParaRPr>
          </a:p>
          <a:p>
            <a:pPr marL="609480" indent="-304560">
              <a:lnSpc>
                <a:spcPct val="100000"/>
              </a:lnSpc>
            </a:pPr>
            <a:endParaRPr lang="en-US" sz="2670" b="0" strike="noStrike" spc="-1">
              <a:solidFill>
                <a:srgbClr val="000000"/>
              </a:solidFill>
              <a:latin typeface="Arial"/>
            </a:endParaRPr>
          </a:p>
          <a:p>
            <a:pPr marL="609480" indent="-304560">
              <a:lnSpc>
                <a:spcPct val="100000"/>
              </a:lnSpc>
            </a:pPr>
            <a:r>
              <a:rPr lang="en-US" sz="2670" b="1" strike="noStrike" spc="-1">
                <a:solidFill>
                  <a:srgbClr val="000000"/>
                </a:solidFill>
                <a:latin typeface="Arial"/>
                <a:ea typeface="Arial"/>
              </a:rPr>
              <a:t>Property 2:For these user who is not drop off. If the shortest path can not accommodate this user, it will choose the second shortest path. If the second shortest path can not do either, then the third …</a:t>
            </a:r>
            <a:endParaRPr lang="en-US" sz="2670" b="0" strike="noStrike" spc="-1">
              <a:solidFill>
                <a:srgbClr val="000000"/>
              </a:solidFill>
              <a:latin typeface="Arial"/>
            </a:endParaRPr>
          </a:p>
          <a:p>
            <a:pPr marL="609480" indent="-304560">
              <a:lnSpc>
                <a:spcPct val="100000"/>
              </a:lnSpc>
            </a:pPr>
            <a:endParaRPr lang="en-US" sz="2670" b="0" strike="noStrike" spc="-1">
              <a:solidFill>
                <a:srgbClr val="000000"/>
              </a:solidFill>
              <a:latin typeface="Arial"/>
            </a:endParaRPr>
          </a:p>
        </p:txBody>
      </p:sp>
      <p:sp>
        <p:nvSpPr>
          <p:cNvPr id="280" name="TextShape 2"/>
          <p:cNvSpPr txBox="1"/>
          <p:nvPr/>
        </p:nvSpPr>
        <p:spPr>
          <a:xfrm>
            <a:off x="7117200" y="305280"/>
            <a:ext cx="4772520" cy="353160"/>
          </a:xfrm>
          <a:prstGeom prst="rect">
            <a:avLst/>
          </a:prstGeom>
          <a:noFill/>
          <a:ln>
            <a:noFill/>
          </a:ln>
        </p:spPr>
        <p:txBody>
          <a:bodyPr tIns="91440" bIns="91440"/>
          <a:lstStyle/>
          <a:p>
            <a:pPr marL="609480" indent="-304560" algn="r">
              <a:lnSpc>
                <a:spcPct val="100000"/>
              </a:lnSpc>
            </a:pPr>
            <a:r>
              <a:rPr lang="en-US" sz="1870" b="0" strike="noStrike" spc="-1">
                <a:solidFill>
                  <a:srgbClr val="FFFFFF"/>
                </a:solidFill>
                <a:latin typeface="Arial"/>
                <a:ea typeface="Arial"/>
              </a:rPr>
              <a:t>Heuristic 2</a:t>
            </a:r>
            <a:endParaRPr lang="en-US" sz="1870" b="0" strike="noStrike" spc="-1">
              <a:solidFill>
                <a:srgbClr val="000000"/>
              </a:solidFill>
              <a:latin typeface="Arial"/>
            </a:endParaRPr>
          </a:p>
        </p:txBody>
      </p:sp>
      <p:sp>
        <p:nvSpPr>
          <p:cNvPr id="281" name="TextShape 3"/>
          <p:cNvSpPr txBox="1"/>
          <p:nvPr/>
        </p:nvSpPr>
        <p:spPr>
          <a:xfrm>
            <a:off x="8737560" y="6356520"/>
            <a:ext cx="2844360" cy="365760"/>
          </a:xfrm>
          <a:prstGeom prst="rect">
            <a:avLst/>
          </a:prstGeom>
          <a:noFill/>
          <a:ln>
            <a:noFill/>
          </a:ln>
        </p:spPr>
        <p:txBody>
          <a:bodyPr anchor="ctr"/>
          <a:lstStyle/>
          <a:p>
            <a:pPr algn="r">
              <a:lnSpc>
                <a:spcPct val="100000"/>
              </a:lnSpc>
            </a:pPr>
            <a:fld id="{8AE75AC2-0B70-4175-8A85-D672F1ECA8AD}" type="slidenum">
              <a:rPr lang="en-US" sz="1600" b="0" strike="noStrike" spc="-1">
                <a:solidFill>
                  <a:srgbClr val="898989"/>
                </a:solidFill>
                <a:latin typeface="Arial"/>
                <a:ea typeface="Arial"/>
              </a:rPr>
              <a:t>19</a:t>
            </a:fld>
            <a:endParaRPr lang="en-US" sz="16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582480" y="0"/>
            <a:ext cx="10972440" cy="812520"/>
          </a:xfrm>
          <a:prstGeom prst="rect">
            <a:avLst/>
          </a:prstGeom>
          <a:noFill/>
          <a:ln>
            <a:noFill/>
          </a:ln>
        </p:spPr>
        <p:txBody>
          <a:bodyPr lIns="122040" tIns="60840" rIns="122040" bIns="60840" anchor="ctr"/>
          <a:lstStyle/>
          <a:p>
            <a:pPr algn="ctr">
              <a:lnSpc>
                <a:spcPct val="100000"/>
              </a:lnSpc>
            </a:pPr>
            <a:r>
              <a:rPr lang="en-US" sz="3200" b="1" strike="noStrike" spc="-1">
                <a:solidFill>
                  <a:srgbClr val="FFFFFF"/>
                </a:solidFill>
                <a:latin typeface="Arial"/>
                <a:ea typeface="Arial"/>
              </a:rPr>
              <a:t>Motivation</a:t>
            </a:r>
            <a:endParaRPr lang="en-US" sz="3200" b="0" strike="noStrike" spc="-1">
              <a:solidFill>
                <a:srgbClr val="000000"/>
              </a:solidFill>
              <a:latin typeface="Arial"/>
            </a:endParaRPr>
          </a:p>
        </p:txBody>
      </p:sp>
      <p:sp>
        <p:nvSpPr>
          <p:cNvPr id="186" name="TextShape 2"/>
          <p:cNvSpPr txBox="1"/>
          <p:nvPr/>
        </p:nvSpPr>
        <p:spPr>
          <a:xfrm>
            <a:off x="9347040" y="6477840"/>
            <a:ext cx="2844360" cy="365760"/>
          </a:xfrm>
          <a:prstGeom prst="rect">
            <a:avLst/>
          </a:prstGeom>
          <a:noFill/>
          <a:ln>
            <a:noFill/>
          </a:ln>
        </p:spPr>
        <p:txBody>
          <a:bodyPr lIns="122040" tIns="60840" rIns="122040" bIns="60840" anchor="ctr"/>
          <a:lstStyle/>
          <a:p>
            <a:pPr algn="r">
              <a:lnSpc>
                <a:spcPct val="100000"/>
              </a:lnSpc>
            </a:pPr>
            <a:fld id="{C3F104C1-99FF-4FC6-80C9-53D532822121}" type="slidenum">
              <a:rPr lang="en-US" sz="1600" b="0" strike="noStrike" spc="-1">
                <a:solidFill>
                  <a:srgbClr val="898989"/>
                </a:solidFill>
                <a:latin typeface="Arial"/>
                <a:ea typeface="Arial"/>
              </a:rPr>
              <a:t>2</a:t>
            </a:fld>
            <a:endParaRPr lang="en-US" sz="1600" b="0" strike="noStrike" spc="-1">
              <a:latin typeface="Times New Roman"/>
            </a:endParaRPr>
          </a:p>
        </p:txBody>
      </p:sp>
      <p:sp>
        <p:nvSpPr>
          <p:cNvPr id="187" name="CustomShape 3"/>
          <p:cNvSpPr/>
          <p:nvPr/>
        </p:nvSpPr>
        <p:spPr>
          <a:xfrm>
            <a:off x="546480" y="962640"/>
            <a:ext cx="11019960" cy="68508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marL="457200" indent="-456840">
              <a:lnSpc>
                <a:spcPct val="100000"/>
              </a:lnSpc>
            </a:pPr>
            <a:r>
              <a:rPr lang="en-US" sz="3200" b="0" strike="noStrike" spc="-1">
                <a:solidFill>
                  <a:srgbClr val="000000"/>
                </a:solidFill>
                <a:latin typeface="Arial"/>
              </a:rPr>
              <a:t>Applications requiring ultra reliability and/or low latency</a:t>
            </a:r>
            <a:endParaRPr lang="en-US" sz="3200" b="0" strike="noStrike" spc="-1">
              <a:latin typeface="Arial"/>
            </a:endParaRPr>
          </a:p>
          <a:p>
            <a:pPr marL="457200" indent="-456840">
              <a:lnSpc>
                <a:spcPct val="100000"/>
              </a:lnSpc>
              <a:spcBef>
                <a:spcPts val="641"/>
              </a:spcBef>
            </a:pPr>
            <a:endParaRPr lang="en-US" sz="3200" b="0" strike="noStrike" spc="-1">
              <a:latin typeface="Arial"/>
            </a:endParaRPr>
          </a:p>
        </p:txBody>
      </p:sp>
      <p:pic>
        <p:nvPicPr>
          <p:cNvPr id="188" name="Google Shape;83;p10"/>
          <p:cNvPicPr/>
          <p:nvPr/>
        </p:nvPicPr>
        <p:blipFill>
          <a:blip r:embed="rId2"/>
          <a:stretch/>
        </p:blipFill>
        <p:spPr>
          <a:xfrm>
            <a:off x="1769040" y="1648080"/>
            <a:ext cx="2499120" cy="1539720"/>
          </a:xfrm>
          <a:prstGeom prst="rect">
            <a:avLst/>
          </a:prstGeom>
          <a:ln>
            <a:noFill/>
          </a:ln>
        </p:spPr>
      </p:pic>
      <p:sp>
        <p:nvSpPr>
          <p:cNvPr id="189" name="CustomShape 4"/>
          <p:cNvSpPr/>
          <p:nvPr/>
        </p:nvSpPr>
        <p:spPr>
          <a:xfrm>
            <a:off x="1700280" y="3287160"/>
            <a:ext cx="2567880" cy="4338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400" b="0" strike="noStrike" spc="-1">
                <a:solidFill>
                  <a:srgbClr val="000000"/>
                </a:solidFill>
                <a:latin typeface="Arial"/>
              </a:rPr>
              <a:t>Augmented Reality (AR) Applications</a:t>
            </a:r>
            <a:endParaRPr lang="en-US" sz="2400" b="0" strike="noStrike" spc="-1">
              <a:latin typeface="Arial"/>
            </a:endParaRPr>
          </a:p>
        </p:txBody>
      </p:sp>
      <p:pic>
        <p:nvPicPr>
          <p:cNvPr id="190" name="Google Shape;85;p10"/>
          <p:cNvPicPr/>
          <p:nvPr/>
        </p:nvPicPr>
        <p:blipFill>
          <a:blip r:embed="rId3"/>
          <a:stretch/>
        </p:blipFill>
        <p:spPr>
          <a:xfrm>
            <a:off x="6706800" y="1648080"/>
            <a:ext cx="2735280" cy="1539720"/>
          </a:xfrm>
          <a:prstGeom prst="rect">
            <a:avLst/>
          </a:prstGeom>
          <a:ln>
            <a:noFill/>
          </a:ln>
        </p:spPr>
      </p:pic>
      <p:sp>
        <p:nvSpPr>
          <p:cNvPr id="191" name="CustomShape 5"/>
          <p:cNvSpPr/>
          <p:nvPr/>
        </p:nvSpPr>
        <p:spPr>
          <a:xfrm>
            <a:off x="6678360" y="3287160"/>
            <a:ext cx="3813120" cy="801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400" b="0" strike="noStrike" spc="-1">
                <a:solidFill>
                  <a:srgbClr val="000000"/>
                </a:solidFill>
                <a:latin typeface="Arial"/>
              </a:rPr>
              <a:t>Virtual Reality (VR) Applications</a:t>
            </a:r>
            <a:endParaRPr lang="en-US" sz="2400" b="0" strike="noStrike" spc="-1">
              <a:latin typeface="Arial"/>
            </a:endParaRPr>
          </a:p>
        </p:txBody>
      </p:sp>
      <p:pic>
        <p:nvPicPr>
          <p:cNvPr id="192" name="Google Shape;87;p10"/>
          <p:cNvPicPr/>
          <p:nvPr/>
        </p:nvPicPr>
        <p:blipFill>
          <a:blip r:embed="rId4"/>
          <a:stretch/>
        </p:blipFill>
        <p:spPr>
          <a:xfrm>
            <a:off x="1769040" y="4216680"/>
            <a:ext cx="2567880" cy="1663560"/>
          </a:xfrm>
          <a:prstGeom prst="rect">
            <a:avLst/>
          </a:prstGeom>
          <a:ln>
            <a:noFill/>
          </a:ln>
        </p:spPr>
      </p:pic>
      <p:sp>
        <p:nvSpPr>
          <p:cNvPr id="193" name="CustomShape 6"/>
          <p:cNvSpPr/>
          <p:nvPr/>
        </p:nvSpPr>
        <p:spPr>
          <a:xfrm>
            <a:off x="1700280" y="6030360"/>
            <a:ext cx="2567880" cy="4338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400" b="0" strike="noStrike" spc="-1">
                <a:solidFill>
                  <a:srgbClr val="000000"/>
                </a:solidFill>
                <a:latin typeface="Arial"/>
              </a:rPr>
              <a:t>Remote Control</a:t>
            </a:r>
            <a:endParaRPr lang="en-US" sz="2400" b="0" strike="noStrike" spc="-1">
              <a:latin typeface="Arial"/>
            </a:endParaRPr>
          </a:p>
        </p:txBody>
      </p:sp>
      <p:pic>
        <p:nvPicPr>
          <p:cNvPr id="194" name="Google Shape;89;p10"/>
          <p:cNvPicPr/>
          <p:nvPr/>
        </p:nvPicPr>
        <p:blipFill>
          <a:blip r:embed="rId5"/>
          <a:stretch/>
        </p:blipFill>
        <p:spPr>
          <a:xfrm>
            <a:off x="6594840" y="4088520"/>
            <a:ext cx="2735280" cy="1694520"/>
          </a:xfrm>
          <a:prstGeom prst="rect">
            <a:avLst/>
          </a:prstGeom>
          <a:ln>
            <a:noFill/>
          </a:ln>
        </p:spPr>
      </p:pic>
      <p:sp>
        <p:nvSpPr>
          <p:cNvPr id="195" name="CustomShape 7"/>
          <p:cNvSpPr/>
          <p:nvPr/>
        </p:nvSpPr>
        <p:spPr>
          <a:xfrm>
            <a:off x="6678360" y="5928480"/>
            <a:ext cx="2567880" cy="4338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400" b="0" strike="noStrike" spc="-1">
                <a:solidFill>
                  <a:srgbClr val="000000"/>
                </a:solidFill>
                <a:latin typeface="Arial"/>
              </a:rPr>
              <a:t>Autonomous Driving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Shape 1"/>
          <p:cNvSpPr txBox="1"/>
          <p:nvPr/>
        </p:nvSpPr>
        <p:spPr>
          <a:xfrm>
            <a:off x="610560" y="1853280"/>
            <a:ext cx="5081040" cy="4745880"/>
          </a:xfrm>
          <a:prstGeom prst="rect">
            <a:avLst/>
          </a:prstGeom>
          <a:noFill/>
          <a:ln>
            <a:noFill/>
          </a:ln>
        </p:spPr>
        <p:txBody>
          <a:bodyPr tIns="91440" bIns="91440"/>
          <a:lstStyle/>
          <a:p>
            <a:pPr marL="609480" indent="-304560">
              <a:lnSpc>
                <a:spcPct val="100000"/>
              </a:lnSpc>
            </a:pPr>
            <a:r>
              <a:rPr lang="en-US" sz="1400" b="1" strike="noStrike" spc="-1">
                <a:solidFill>
                  <a:srgbClr val="000000"/>
                </a:solidFill>
                <a:latin typeface="Arial"/>
                <a:ea typeface="Arial"/>
              </a:rPr>
              <a:t>Split happens when the available shortest path(SP) can not fully accommodate one user.</a:t>
            </a:r>
            <a:endParaRPr lang="en-US" sz="1400" b="0" strike="noStrike" spc="-1">
              <a:solidFill>
                <a:srgbClr val="000000"/>
              </a:solidFill>
              <a:latin typeface="Arial"/>
            </a:endParaRPr>
          </a:p>
          <a:p>
            <a:pPr marL="609480" indent="-304560">
              <a:lnSpc>
                <a:spcPct val="100000"/>
              </a:lnSpc>
            </a:pPr>
            <a:r>
              <a:rPr lang="en-US" sz="1400" b="1" strike="noStrike" spc="-1">
                <a:solidFill>
                  <a:srgbClr val="000000"/>
                </a:solidFill>
                <a:latin typeface="Arial"/>
                <a:ea typeface="Arial"/>
              </a:rPr>
              <a:t>In our model:</a:t>
            </a:r>
            <a:endParaRPr lang="en-US" sz="1400" b="0" strike="noStrike" spc="-1">
              <a:solidFill>
                <a:srgbClr val="000000"/>
              </a:solidFill>
              <a:latin typeface="Arial"/>
            </a:endParaRPr>
          </a:p>
          <a:p>
            <a:pPr marL="609480" indent="-304560">
              <a:lnSpc>
                <a:spcPct val="100000"/>
              </a:lnSpc>
            </a:pPr>
            <a:r>
              <a:rPr lang="en-US" sz="1400" b="1" strike="noStrike" spc="-1">
                <a:solidFill>
                  <a:srgbClr val="000000"/>
                </a:solidFill>
                <a:latin typeface="Arial"/>
                <a:ea typeface="Arial"/>
              </a:rPr>
              <a:t>	Each node can serve at least one service. Due to each node can serve all services, so service type does not matter for node. The value of each service matters. </a:t>
            </a:r>
            <a:r>
              <a:rPr lang="en-US" sz="1400" b="1" strike="noStrike" spc="-1">
                <a:solidFill>
                  <a:srgbClr val="000000"/>
                </a:solidFill>
                <a:latin typeface="Wingdings"/>
                <a:ea typeface="Arial"/>
              </a:rPr>
              <a:t></a:t>
            </a:r>
            <a:r>
              <a:rPr lang="en-US" sz="1400" b="1" strike="noStrike" spc="-1">
                <a:solidFill>
                  <a:srgbClr val="000000"/>
                </a:solidFill>
                <a:latin typeface="Arial"/>
                <a:ea typeface="Arial"/>
              </a:rPr>
              <a:t>Only the Higher value flow effects the lower value flow</a:t>
            </a:r>
            <a:endParaRPr lang="en-US" sz="1400" b="0" strike="noStrike" spc="-1">
              <a:solidFill>
                <a:srgbClr val="000000"/>
              </a:solidFill>
              <a:latin typeface="Arial"/>
            </a:endParaRPr>
          </a:p>
          <a:p>
            <a:pPr marL="609480" indent="-304560">
              <a:lnSpc>
                <a:spcPct val="100000"/>
              </a:lnSpc>
            </a:pPr>
            <a:endParaRPr lang="en-US" sz="1400" b="0" strike="noStrike" spc="-1">
              <a:solidFill>
                <a:srgbClr val="000000"/>
              </a:solidFill>
              <a:latin typeface="Arial"/>
            </a:endParaRPr>
          </a:p>
          <a:p>
            <a:pPr marL="609480" indent="-304560">
              <a:lnSpc>
                <a:spcPct val="100000"/>
              </a:lnSpc>
            </a:pPr>
            <a:endParaRPr lang="en-US" sz="1400" b="0" strike="noStrike" spc="-1">
              <a:solidFill>
                <a:srgbClr val="000000"/>
              </a:solidFill>
              <a:latin typeface="Arial"/>
            </a:endParaRPr>
          </a:p>
          <a:p>
            <a:pPr marL="609480" indent="-304560">
              <a:lnSpc>
                <a:spcPct val="100000"/>
              </a:lnSpc>
            </a:pPr>
            <a:r>
              <a:rPr lang="en-US" sz="1800" b="1" strike="noStrike" spc="-1">
                <a:solidFill>
                  <a:srgbClr val="000000"/>
                </a:solidFill>
                <a:latin typeface="Arial"/>
                <a:ea typeface="Arial"/>
              </a:rPr>
              <a:t>		Figure here</a:t>
            </a:r>
            <a:endParaRPr lang="en-US" sz="1800" b="0" strike="noStrike" spc="-1">
              <a:solidFill>
                <a:srgbClr val="000000"/>
              </a:solidFill>
              <a:latin typeface="Arial"/>
            </a:endParaRPr>
          </a:p>
        </p:txBody>
      </p:sp>
      <p:sp>
        <p:nvSpPr>
          <p:cNvPr id="283" name="TextShape 2"/>
          <p:cNvSpPr txBox="1"/>
          <p:nvPr/>
        </p:nvSpPr>
        <p:spPr>
          <a:xfrm>
            <a:off x="5839920" y="1201680"/>
            <a:ext cx="5973840" cy="5907600"/>
          </a:xfrm>
          <a:prstGeom prst="rect">
            <a:avLst/>
          </a:prstGeom>
          <a:noFill/>
          <a:ln>
            <a:noFill/>
          </a:ln>
        </p:spPr>
        <p:txBody>
          <a:bodyPr tIns="91440" bIns="91440" anchor="ctr"/>
          <a:lstStyle/>
          <a:p>
            <a:pPr marL="609480" indent="-304560">
              <a:lnSpc>
                <a:spcPct val="100000"/>
              </a:lnSpc>
              <a:spcBef>
                <a:spcPts val="799"/>
              </a:spcBef>
            </a:pPr>
            <a:r>
              <a:rPr lang="en-US" sz="1200" b="1" strike="noStrike" spc="-1">
                <a:solidFill>
                  <a:srgbClr val="000000"/>
                </a:solidFill>
                <a:latin typeface="Arial"/>
                <a:ea typeface="Arial"/>
              </a:rPr>
              <a:t>Two cases:</a:t>
            </a:r>
            <a:endParaRPr lang="en-US" sz="1200" b="0" strike="noStrike" spc="-1">
              <a:solidFill>
                <a:srgbClr val="000000"/>
              </a:solidFill>
              <a:latin typeface="Arial"/>
            </a:endParaRPr>
          </a:p>
          <a:p>
            <a:pPr marL="609480" indent="-304560">
              <a:lnSpc>
                <a:spcPct val="100000"/>
              </a:lnSpc>
              <a:spcBef>
                <a:spcPts val="799"/>
              </a:spcBef>
            </a:pPr>
            <a:r>
              <a:rPr lang="en-US" sz="1200" b="0" i="1" strike="noStrike" spc="-1">
                <a:solidFill>
                  <a:srgbClr val="000000"/>
                </a:solidFill>
                <a:latin typeface="Arial"/>
                <a:ea typeface="Arial"/>
              </a:rPr>
              <a:t>Path1 is the SP:</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X.v = min{V</a:t>
            </a:r>
            <a:r>
              <a:rPr lang="en-US" sz="1200" b="0" strike="noStrike" spc="-1" baseline="-25000">
                <a:solidFill>
                  <a:srgbClr val="000000"/>
                </a:solidFill>
                <a:latin typeface="Arial"/>
                <a:ea typeface="Arial"/>
              </a:rPr>
              <a:t>n1</a:t>
            </a:r>
            <a:r>
              <a:rPr lang="en-US" sz="1200" b="0" strike="noStrike" spc="-1">
                <a:solidFill>
                  <a:srgbClr val="000000"/>
                </a:solidFill>
                <a:latin typeface="Arial"/>
                <a:ea typeface="Arial"/>
              </a:rPr>
              <a:t>}</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Decrease 0.1x to 0, then due to X.v = min{V_n1}, 0.9x can not increase(not infect y,z,t).</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sum{flow of user x}&lt;1 drop off in the future iteration. </a:t>
            </a:r>
            <a:r>
              <a:rPr lang="en-US" sz="1200" b="0" strike="noStrike" spc="-1">
                <a:solidFill>
                  <a:srgbClr val="000000"/>
                </a:solidFill>
                <a:latin typeface="Wingdings"/>
                <a:ea typeface="Arial"/>
              </a:rPr>
              <a:t></a:t>
            </a:r>
            <a:r>
              <a:rPr lang="en-US" sz="1200" b="1" strike="noStrike" spc="-1">
                <a:solidFill>
                  <a:srgbClr val="000000"/>
                </a:solidFill>
                <a:latin typeface="Arial"/>
                <a:ea typeface="Arial"/>
              </a:rPr>
              <a:t>property 1</a:t>
            </a:r>
            <a:endParaRPr lang="en-US" sz="1200" b="0" strike="noStrike" spc="-1">
              <a:solidFill>
                <a:srgbClr val="000000"/>
              </a:solidFill>
              <a:latin typeface="Arial"/>
            </a:endParaRPr>
          </a:p>
          <a:p>
            <a:pPr marL="609480" indent="-304560">
              <a:lnSpc>
                <a:spcPct val="100000"/>
              </a:lnSpc>
              <a:spcBef>
                <a:spcPts val="799"/>
              </a:spcBef>
            </a:pPr>
            <a:endParaRPr lang="en-US" sz="1200" b="0" strike="noStrike" spc="-1">
              <a:solidFill>
                <a:srgbClr val="000000"/>
              </a:solidFill>
              <a:latin typeface="Arial"/>
            </a:endParaRPr>
          </a:p>
          <a:p>
            <a:pPr marL="609480" indent="-304560">
              <a:lnSpc>
                <a:spcPct val="100000"/>
              </a:lnSpc>
              <a:spcBef>
                <a:spcPts val="799"/>
              </a:spcBef>
            </a:pPr>
            <a:r>
              <a:rPr lang="en-US" sz="1200" b="0" i="1" strike="noStrike" spc="-1">
                <a:solidFill>
                  <a:srgbClr val="000000"/>
                </a:solidFill>
                <a:latin typeface="Arial"/>
                <a:ea typeface="Arial"/>
              </a:rPr>
              <a:t>Path 2 is the SP:</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X.v = min{V</a:t>
            </a:r>
            <a:r>
              <a:rPr lang="en-US" sz="1200" b="0" strike="noStrike" spc="-1" baseline="-25000">
                <a:solidFill>
                  <a:srgbClr val="000000"/>
                </a:solidFill>
                <a:latin typeface="Arial"/>
                <a:ea typeface="Arial"/>
              </a:rPr>
              <a:t>n2</a:t>
            </a:r>
            <a:r>
              <a:rPr lang="en-US" sz="1200" b="0" strike="noStrike" spc="-1">
                <a:solidFill>
                  <a:srgbClr val="000000"/>
                </a:solidFill>
                <a:latin typeface="Arial"/>
                <a:ea typeface="Arial"/>
              </a:rPr>
              <a:t>}</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if X.v = max{V</a:t>
            </a:r>
            <a:r>
              <a:rPr lang="en-US" sz="1200" b="0" strike="noStrike" spc="-1" baseline="-25000">
                <a:solidFill>
                  <a:srgbClr val="000000"/>
                </a:solidFill>
                <a:latin typeface="Arial"/>
                <a:ea typeface="Arial"/>
              </a:rPr>
              <a:t>n1</a:t>
            </a:r>
            <a:r>
              <a:rPr lang="en-US" sz="1200" b="0" strike="noStrike" spc="-1">
                <a:solidFill>
                  <a:srgbClr val="000000"/>
                </a:solidFill>
                <a:latin typeface="Arial"/>
                <a:ea typeface="Arial"/>
              </a:rPr>
              <a:t>}</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decrease 0.1x to 0 will have 0.9x</a:t>
            </a:r>
            <a:r>
              <a:rPr lang="en-US" sz="1200" b="0" strike="noStrike" spc="-1">
                <a:solidFill>
                  <a:srgbClr val="000000"/>
                </a:solidFill>
                <a:latin typeface="Wingdings"/>
                <a:ea typeface="Arial"/>
              </a:rPr>
              <a:t></a:t>
            </a:r>
            <a:r>
              <a:rPr lang="en-US" sz="1200" b="0" strike="noStrike" spc="-1">
                <a:solidFill>
                  <a:srgbClr val="000000"/>
                </a:solidFill>
                <a:latin typeface="Arial"/>
                <a:ea typeface="Arial"/>
              </a:rPr>
              <a:t> (0.9+0.1)x </a:t>
            </a:r>
            <a:r>
              <a:rPr lang="en-US" sz="1200" b="0" strike="noStrike" spc="-1">
                <a:solidFill>
                  <a:srgbClr val="000000"/>
                </a:solidFill>
                <a:latin typeface="Wingdings"/>
                <a:ea typeface="Arial"/>
              </a:rPr>
              <a:t></a:t>
            </a:r>
            <a:r>
              <a:rPr lang="en-US" sz="1200" b="1" strike="noStrike" spc="-1">
                <a:solidFill>
                  <a:srgbClr val="000000"/>
                </a:solidFill>
                <a:latin typeface="Arial"/>
                <a:ea typeface="Arial"/>
              </a:rPr>
              <a:t>property 2</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if X.v = min{V</a:t>
            </a:r>
            <a:r>
              <a:rPr lang="en-US" sz="1200" b="0" strike="noStrike" spc="-1" baseline="-25000">
                <a:solidFill>
                  <a:srgbClr val="000000"/>
                </a:solidFill>
                <a:latin typeface="Arial"/>
                <a:ea typeface="Arial"/>
              </a:rPr>
              <a:t>n1</a:t>
            </a:r>
            <a:r>
              <a:rPr lang="en-US" sz="1200" b="0" strike="noStrike" spc="-1">
                <a:solidFill>
                  <a:srgbClr val="000000"/>
                </a:solidFill>
                <a:latin typeface="Arial"/>
                <a:ea typeface="Arial"/>
              </a:rPr>
              <a:t>}</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decrease 0.1x to 0 will not infect y,z,t .Then 0.9x will be kept and drop 	off in the future iteration. </a:t>
            </a:r>
            <a:r>
              <a:rPr lang="en-US" sz="1200" b="0" strike="noStrike" spc="-1">
                <a:solidFill>
                  <a:srgbClr val="000000"/>
                </a:solidFill>
                <a:latin typeface="Wingdings"/>
                <a:ea typeface="Arial"/>
              </a:rPr>
              <a:t></a:t>
            </a:r>
            <a:r>
              <a:rPr lang="en-US" sz="1200" b="0" strike="noStrike" spc="-1">
                <a:solidFill>
                  <a:srgbClr val="000000"/>
                </a:solidFill>
                <a:latin typeface="Arial"/>
                <a:ea typeface="Arial"/>
              </a:rPr>
              <a:t> </a:t>
            </a:r>
            <a:r>
              <a:rPr lang="en-US" sz="1200" b="1" strike="noStrike" spc="-1">
                <a:solidFill>
                  <a:srgbClr val="000000"/>
                </a:solidFill>
                <a:latin typeface="Arial"/>
                <a:ea typeface="Arial"/>
              </a:rPr>
              <a:t>property 1</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else(y.v&lt;z.v&lt;x.v&lt;t.v)</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decrease 0.1x to 0 will lead to 0.9x</a:t>
            </a:r>
            <a:r>
              <a:rPr lang="en-US" sz="1200" b="0" strike="noStrike" spc="-1">
                <a:solidFill>
                  <a:srgbClr val="000000"/>
                </a:solidFill>
                <a:latin typeface="Wingdings"/>
                <a:ea typeface="Arial"/>
              </a:rPr>
              <a:t></a:t>
            </a:r>
            <a:r>
              <a:rPr lang="en-US" sz="1200" b="0" strike="noStrike" spc="-1">
                <a:solidFill>
                  <a:srgbClr val="000000"/>
                </a:solidFill>
                <a:latin typeface="Arial"/>
                <a:ea typeface="Arial"/>
              </a:rPr>
              <a:t>(0.9x+wx)</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First result: 0.9x</a:t>
            </a:r>
            <a:r>
              <a:rPr lang="en-US" sz="1200" b="0" strike="noStrike" spc="-1">
                <a:solidFill>
                  <a:srgbClr val="000000"/>
                </a:solidFill>
                <a:latin typeface="Wingdings"/>
                <a:ea typeface="Arial"/>
              </a:rPr>
              <a:t></a:t>
            </a:r>
            <a:r>
              <a:rPr lang="en-US" sz="1200" b="0" strike="noStrike" spc="-1">
                <a:solidFill>
                  <a:srgbClr val="000000"/>
                </a:solidFill>
                <a:latin typeface="Arial"/>
                <a:ea typeface="Arial"/>
              </a:rPr>
              <a:t> (0.9+0.1)x  </a:t>
            </a:r>
            <a:r>
              <a:rPr lang="en-US" sz="1200" b="0" strike="noStrike" spc="-1">
                <a:solidFill>
                  <a:srgbClr val="000000"/>
                </a:solidFill>
                <a:latin typeface="Wingdings"/>
                <a:ea typeface="Arial"/>
              </a:rPr>
              <a:t></a:t>
            </a:r>
            <a:r>
              <a:rPr lang="en-US" sz="1200" b="1" strike="noStrike" spc="-1">
                <a:solidFill>
                  <a:srgbClr val="000000"/>
                </a:solidFill>
                <a:latin typeface="Arial"/>
                <a:ea typeface="Arial"/>
              </a:rPr>
              <a:t>property 2</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Second result: w&lt;0.1(after remove y and z on node1</a:t>
            </a:r>
            <a:r>
              <a:rPr lang="en-US" sz="1200" b="0" strike="noStrike" spc="-1">
                <a:solidFill>
                  <a:srgbClr val="000000"/>
                </a:solidFill>
                <a:latin typeface="Wingdings"/>
                <a:ea typeface="Arial"/>
              </a:rPr>
              <a:t></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X.v = min{V</a:t>
            </a:r>
            <a:r>
              <a:rPr lang="en-US" sz="1200" b="0" strike="noStrike" spc="-1" baseline="-25000">
                <a:solidFill>
                  <a:srgbClr val="000000"/>
                </a:solidFill>
                <a:latin typeface="Arial"/>
                <a:ea typeface="Arial"/>
              </a:rPr>
              <a:t>n1</a:t>
            </a:r>
            <a:r>
              <a:rPr lang="en-US" sz="1200" b="0" strike="noStrike" spc="-1">
                <a:solidFill>
                  <a:srgbClr val="000000"/>
                </a:solidFill>
                <a:latin typeface="Arial"/>
                <a:ea typeface="Arial"/>
              </a:rPr>
              <a:t>}) </a:t>
            </a:r>
            <a:r>
              <a:rPr lang="en-US" sz="1200" b="0" strike="noStrike" spc="-1">
                <a:solidFill>
                  <a:srgbClr val="000000"/>
                </a:solidFill>
                <a:latin typeface="Wingdings"/>
                <a:ea typeface="Arial"/>
              </a:rPr>
              <a:t></a:t>
            </a:r>
            <a:r>
              <a:rPr lang="en-US" sz="1200" b="0" strike="noStrike" spc="-1">
                <a:solidFill>
                  <a:srgbClr val="000000"/>
                </a:solidFill>
                <a:latin typeface="Arial"/>
                <a:ea typeface="Arial"/>
              </a:rPr>
              <a:t>(0.9x+wx)&lt;1</a:t>
            </a:r>
            <a:r>
              <a:rPr lang="en-US" sz="1200" b="0" strike="noStrike" spc="-1">
                <a:solidFill>
                  <a:srgbClr val="000000"/>
                </a:solidFill>
                <a:latin typeface="Wingdings"/>
                <a:ea typeface="Arial"/>
              </a:rPr>
              <a:t></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drop off</a:t>
            </a:r>
            <a:r>
              <a:rPr lang="en-US" sz="1200" b="0" strike="noStrike" spc="-1">
                <a:solidFill>
                  <a:srgbClr val="000000"/>
                </a:solidFill>
                <a:latin typeface="Wingdings"/>
                <a:ea typeface="Arial"/>
              </a:rPr>
              <a:t></a:t>
            </a:r>
            <a:r>
              <a:rPr lang="en-US" sz="1200" b="1" strike="noStrike" spc="-1">
                <a:solidFill>
                  <a:srgbClr val="000000"/>
                </a:solidFill>
                <a:latin typeface="Arial"/>
                <a:ea typeface="Arial"/>
              </a:rPr>
              <a:t>property 1</a:t>
            </a:r>
            <a:endParaRPr lang="en-US" sz="1200" b="0" strike="noStrike" spc="-1">
              <a:solidFill>
                <a:srgbClr val="000000"/>
              </a:solidFill>
              <a:latin typeface="Arial"/>
            </a:endParaRPr>
          </a:p>
          <a:p>
            <a:pPr marL="609480" indent="-304560" algn="ctr">
              <a:lnSpc>
                <a:spcPct val="100000"/>
              </a:lnSpc>
              <a:spcBef>
                <a:spcPts val="799"/>
              </a:spcBef>
            </a:pPr>
            <a:endParaRPr lang="en-US" sz="1200" b="0" strike="noStrike" spc="-1">
              <a:solidFill>
                <a:srgbClr val="000000"/>
              </a:solidFill>
              <a:latin typeface="Arial"/>
            </a:endParaRPr>
          </a:p>
          <a:p>
            <a:pPr marL="609480" indent="-304560" algn="ctr">
              <a:lnSpc>
                <a:spcPct val="100000"/>
              </a:lnSpc>
              <a:spcBef>
                <a:spcPts val="799"/>
              </a:spcBef>
            </a:pPr>
            <a:endParaRPr lang="en-US" sz="1200" b="0" strike="noStrike" spc="-1">
              <a:solidFill>
                <a:srgbClr val="000000"/>
              </a:solidFill>
              <a:latin typeface="Arial"/>
            </a:endParaRPr>
          </a:p>
        </p:txBody>
      </p:sp>
      <p:sp>
        <p:nvSpPr>
          <p:cNvPr id="284" name="TextShape 3"/>
          <p:cNvSpPr txBox="1"/>
          <p:nvPr/>
        </p:nvSpPr>
        <p:spPr>
          <a:xfrm>
            <a:off x="8235720" y="305280"/>
            <a:ext cx="3654000" cy="353160"/>
          </a:xfrm>
          <a:prstGeom prst="rect">
            <a:avLst/>
          </a:prstGeom>
          <a:noFill/>
          <a:ln>
            <a:noFill/>
          </a:ln>
        </p:spPr>
        <p:txBody>
          <a:bodyPr tIns="91440" bIns="91440"/>
          <a:lstStyle/>
          <a:p>
            <a:pPr marL="609480" indent="-304560" algn="r">
              <a:lnSpc>
                <a:spcPct val="100000"/>
              </a:lnSpc>
            </a:pPr>
            <a:r>
              <a:rPr lang="en-US" sz="1870" b="0" strike="noStrike" spc="-1">
                <a:solidFill>
                  <a:srgbClr val="FFFFFF"/>
                </a:solidFill>
                <a:latin typeface="Arial"/>
                <a:ea typeface="Arial"/>
              </a:rPr>
              <a:t>Heuristic 2</a:t>
            </a:r>
            <a:endParaRPr lang="en-US" sz="1870" b="0" strike="noStrike" spc="-1">
              <a:solidFill>
                <a:srgbClr val="000000"/>
              </a:solidFill>
              <a:latin typeface="Arial"/>
            </a:endParaRPr>
          </a:p>
          <a:p>
            <a:pPr marL="609480" indent="-304560" algn="r">
              <a:lnSpc>
                <a:spcPct val="100000"/>
              </a:lnSpc>
            </a:pPr>
            <a:endParaRPr lang="en-US" sz="1870" b="0" strike="noStrike" spc="-1">
              <a:solidFill>
                <a:srgbClr val="000000"/>
              </a:solidFill>
              <a:latin typeface="Arial"/>
            </a:endParaRPr>
          </a:p>
        </p:txBody>
      </p:sp>
      <p:sp>
        <p:nvSpPr>
          <p:cNvPr id="285" name="CustomShape 4"/>
          <p:cNvSpPr/>
          <p:nvPr/>
        </p:nvSpPr>
        <p:spPr>
          <a:xfrm>
            <a:off x="668880" y="1239480"/>
            <a:ext cx="4874040" cy="94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000000"/>
                </a:solidFill>
                <a:latin typeface="Arial"/>
              </a:rPr>
              <a:t>Sketch proof on two splits:</a:t>
            </a:r>
            <a:endParaRPr lang="en-US" sz="2800" b="0" strike="noStrike" spc="-1">
              <a:latin typeface="Arial"/>
            </a:endParaRPr>
          </a:p>
          <a:p>
            <a:pPr>
              <a:lnSpc>
                <a:spcPct val="100000"/>
              </a:lnSpc>
            </a:pPr>
            <a:endParaRPr lang="en-US" sz="2800" b="0" strike="noStrike" spc="-1">
              <a:latin typeface="Arial"/>
            </a:endParaRPr>
          </a:p>
        </p:txBody>
      </p:sp>
      <p:pic>
        <p:nvPicPr>
          <p:cNvPr id="286" name="Picture 6"/>
          <p:cNvPicPr/>
          <p:nvPr/>
        </p:nvPicPr>
        <p:blipFill>
          <a:blip r:embed="rId2"/>
          <a:stretch/>
        </p:blipFill>
        <p:spPr>
          <a:xfrm>
            <a:off x="1201320" y="4155480"/>
            <a:ext cx="3809520" cy="256716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748629D-763A-4C3C-94F3-C502C4ABB0A9}"/>
              </a:ext>
            </a:extLst>
          </p:cNvPr>
          <p:cNvSpPr>
            <a:spLocks noGrp="1"/>
          </p:cNvSpPr>
          <p:nvPr>
            <p:ph type="subTitle"/>
          </p:nvPr>
        </p:nvSpPr>
        <p:spPr>
          <a:xfrm>
            <a:off x="1888080" y="1520822"/>
            <a:ext cx="5081040" cy="4174200"/>
          </a:xfrm>
        </p:spPr>
        <p:txBody>
          <a:bodyPr/>
          <a:lstStyle/>
          <a:p>
            <a:r>
              <a:rPr lang="en-US" dirty="0"/>
              <a:t>simulator</a:t>
            </a:r>
          </a:p>
        </p:txBody>
      </p:sp>
      <p:pic>
        <p:nvPicPr>
          <p:cNvPr id="4" name="Picture 3">
            <a:extLst>
              <a:ext uri="{FF2B5EF4-FFF2-40B4-BE49-F238E27FC236}">
                <a16:creationId xmlns:a16="http://schemas.microsoft.com/office/drawing/2014/main" id="{05DFC2EE-204A-46CC-A66D-EA76E91F2CAF}"/>
              </a:ext>
            </a:extLst>
          </p:cNvPr>
          <p:cNvPicPr>
            <a:picLocks noChangeAspect="1"/>
          </p:cNvPicPr>
          <p:nvPr/>
        </p:nvPicPr>
        <p:blipFill>
          <a:blip r:embed="rId2"/>
          <a:stretch>
            <a:fillRect/>
          </a:stretch>
        </p:blipFill>
        <p:spPr>
          <a:xfrm>
            <a:off x="5733078" y="1372900"/>
            <a:ext cx="6121265" cy="4470043"/>
          </a:xfrm>
          <a:prstGeom prst="rect">
            <a:avLst/>
          </a:prstGeom>
        </p:spPr>
      </p:pic>
      <p:pic>
        <p:nvPicPr>
          <p:cNvPr id="5" name="Picture 4">
            <a:extLst>
              <a:ext uri="{FF2B5EF4-FFF2-40B4-BE49-F238E27FC236}">
                <a16:creationId xmlns:a16="http://schemas.microsoft.com/office/drawing/2014/main" id="{6F0AA501-89FD-465B-890A-5902A0FD3483}"/>
              </a:ext>
            </a:extLst>
          </p:cNvPr>
          <p:cNvPicPr>
            <a:picLocks noChangeAspect="1"/>
          </p:cNvPicPr>
          <p:nvPr/>
        </p:nvPicPr>
        <p:blipFill>
          <a:blip r:embed="rId3"/>
          <a:stretch>
            <a:fillRect/>
          </a:stretch>
        </p:blipFill>
        <p:spPr>
          <a:xfrm>
            <a:off x="770554" y="2139375"/>
            <a:ext cx="4787626" cy="3629608"/>
          </a:xfrm>
          <a:prstGeom prst="rect">
            <a:avLst/>
          </a:prstGeom>
        </p:spPr>
      </p:pic>
    </p:spTree>
    <p:extLst>
      <p:ext uri="{BB962C8B-B14F-4D97-AF65-F5344CB8AC3E}">
        <p14:creationId xmlns:p14="http://schemas.microsoft.com/office/powerpoint/2010/main" val="1493673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195840" y="1223280"/>
            <a:ext cx="7374600" cy="4174200"/>
          </a:xfrm>
          <a:prstGeom prst="rect">
            <a:avLst/>
          </a:prstGeom>
          <a:noFill/>
          <a:ln>
            <a:noFill/>
          </a:ln>
        </p:spPr>
        <p:txBody>
          <a:bodyPr tIns="91440" bIns="91440"/>
          <a:lstStyle/>
          <a:p>
            <a:pPr marL="609480" indent="-304560">
              <a:lnSpc>
                <a:spcPct val="100000"/>
              </a:lnSpc>
            </a:pPr>
            <a:r>
              <a:rPr lang="en-US" sz="2670" b="0" strike="noStrike" spc="-1" dirty="0">
                <a:solidFill>
                  <a:srgbClr val="000000"/>
                </a:solidFill>
                <a:latin typeface="Arial"/>
                <a:ea typeface="Arial"/>
              </a:rPr>
              <a:t>Experiments</a:t>
            </a:r>
            <a:endParaRPr lang="en-US" sz="2670" b="0" strike="noStrike" spc="-1" dirty="0">
              <a:solidFill>
                <a:srgbClr val="000000"/>
              </a:solidFill>
              <a:latin typeface="Arial"/>
            </a:endParaRPr>
          </a:p>
        </p:txBody>
      </p:sp>
      <p:sp>
        <p:nvSpPr>
          <p:cNvPr id="288" name="TextShape 2"/>
          <p:cNvSpPr txBox="1"/>
          <p:nvPr/>
        </p:nvSpPr>
        <p:spPr>
          <a:xfrm>
            <a:off x="8235720" y="305280"/>
            <a:ext cx="3654000" cy="353160"/>
          </a:xfrm>
          <a:prstGeom prst="rect">
            <a:avLst/>
          </a:prstGeom>
          <a:noFill/>
          <a:ln>
            <a:noFill/>
          </a:ln>
        </p:spPr>
        <p:txBody>
          <a:bodyPr tIns="91440" bIns="91440"/>
          <a:lstStyle/>
          <a:p>
            <a:pPr marL="609480" indent="-304560" algn="r">
              <a:lnSpc>
                <a:spcPct val="100000"/>
              </a:lnSpc>
            </a:pPr>
            <a:r>
              <a:rPr lang="en-US" sz="1870" b="0" strike="noStrike" spc="-1">
                <a:solidFill>
                  <a:srgbClr val="FFFFFF"/>
                </a:solidFill>
                <a:latin typeface="Arial"/>
                <a:ea typeface="Arial"/>
              </a:rPr>
              <a:t>Heuristic 2</a:t>
            </a:r>
            <a:endParaRPr lang="en-US" sz="1870" b="0" strike="noStrike" spc="-1">
              <a:solidFill>
                <a:srgbClr val="000000"/>
              </a:solidFill>
              <a:latin typeface="Arial"/>
            </a:endParaRPr>
          </a:p>
        </p:txBody>
      </p:sp>
      <p:sp>
        <p:nvSpPr>
          <p:cNvPr id="289" name="TextShape 3"/>
          <p:cNvSpPr txBox="1"/>
          <p:nvPr/>
        </p:nvSpPr>
        <p:spPr>
          <a:xfrm>
            <a:off x="8737560" y="6356520"/>
            <a:ext cx="2844360" cy="365760"/>
          </a:xfrm>
          <a:prstGeom prst="rect">
            <a:avLst/>
          </a:prstGeom>
          <a:noFill/>
          <a:ln>
            <a:noFill/>
          </a:ln>
        </p:spPr>
        <p:txBody>
          <a:bodyPr anchor="ctr"/>
          <a:lstStyle/>
          <a:p>
            <a:pPr algn="r">
              <a:lnSpc>
                <a:spcPct val="100000"/>
              </a:lnSpc>
            </a:pPr>
            <a:fld id="{51239973-2D10-49D8-8A50-03EDD881EE2A}" type="slidenum">
              <a:rPr lang="en-US" sz="1600" b="0" strike="noStrike" spc="-1">
                <a:solidFill>
                  <a:srgbClr val="898989"/>
                </a:solidFill>
                <a:latin typeface="Arial"/>
                <a:ea typeface="Arial"/>
              </a:rPr>
              <a:t>22</a:t>
            </a:fld>
            <a:endParaRPr lang="en-US" sz="1600" b="0" strike="noStrike" spc="-1">
              <a:latin typeface="Times New Roman"/>
            </a:endParaRPr>
          </a:p>
        </p:txBody>
      </p:sp>
      <p:pic>
        <p:nvPicPr>
          <p:cNvPr id="290" name="Picture 10"/>
          <p:cNvPicPr/>
          <p:nvPr/>
        </p:nvPicPr>
        <p:blipFill>
          <a:blip r:embed="rId3"/>
          <a:stretch/>
        </p:blipFill>
        <p:spPr>
          <a:xfrm>
            <a:off x="730440" y="1742400"/>
            <a:ext cx="5103000" cy="4326120"/>
          </a:xfrm>
          <a:prstGeom prst="rect">
            <a:avLst/>
          </a:prstGeom>
          <a:ln>
            <a:noFill/>
          </a:ln>
        </p:spPr>
      </p:pic>
      <p:pic>
        <p:nvPicPr>
          <p:cNvPr id="291" name="Picture 11"/>
          <p:cNvPicPr/>
          <p:nvPr/>
        </p:nvPicPr>
        <p:blipFill>
          <a:blip r:embed="rId4"/>
          <a:stretch/>
        </p:blipFill>
        <p:spPr>
          <a:xfrm>
            <a:off x="5803920" y="1742400"/>
            <a:ext cx="5269680" cy="433692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Shape 1"/>
          <p:cNvSpPr txBox="1"/>
          <p:nvPr/>
        </p:nvSpPr>
        <p:spPr>
          <a:xfrm>
            <a:off x="580680" y="1341720"/>
            <a:ext cx="9651240" cy="5172120"/>
          </a:xfrm>
          <a:prstGeom prst="rect">
            <a:avLst/>
          </a:prstGeom>
          <a:noFill/>
          <a:ln>
            <a:noFill/>
          </a:ln>
        </p:spPr>
        <p:txBody>
          <a:bodyPr tIns="91440" bIns="91440"/>
          <a:lstStyle/>
          <a:p>
            <a:pPr marL="609480" indent="-304560">
              <a:lnSpc>
                <a:spcPct val="100000"/>
              </a:lnSpc>
            </a:pPr>
            <a:r>
              <a:rPr lang="en-US" sz="2670" b="0" strike="noStrike" spc="-1" dirty="0">
                <a:solidFill>
                  <a:srgbClr val="000000"/>
                </a:solidFill>
                <a:latin typeface="Arial"/>
                <a:ea typeface="Arial"/>
              </a:rPr>
              <a:t>Summary</a:t>
            </a:r>
            <a:endParaRPr lang="en-US" sz="2670" b="0" strike="noStrike" spc="-1" dirty="0">
              <a:solidFill>
                <a:srgbClr val="000000"/>
              </a:solidFill>
              <a:latin typeface="Arial"/>
            </a:endParaRPr>
          </a:p>
          <a:p>
            <a:pPr marL="609480" indent="-304560">
              <a:lnSpc>
                <a:spcPct val="100000"/>
              </a:lnSpc>
            </a:pPr>
            <a:endParaRPr lang="en-US" sz="2670" b="0" strike="noStrike" spc="-1" dirty="0">
              <a:solidFill>
                <a:srgbClr val="000000"/>
              </a:solidFill>
              <a:latin typeface="Arial"/>
            </a:endParaRPr>
          </a:p>
          <a:p>
            <a:pPr marL="609480" indent="-304560">
              <a:lnSpc>
                <a:spcPct val="100000"/>
              </a:lnSpc>
            </a:pPr>
            <a:r>
              <a:rPr lang="en-US" sz="2670" b="0" strike="noStrike" spc="-1" dirty="0">
                <a:solidFill>
                  <a:srgbClr val="000000"/>
                </a:solidFill>
                <a:latin typeface="Arial"/>
                <a:ea typeface="Arial"/>
              </a:rPr>
              <a:t>Pros:</a:t>
            </a:r>
            <a:endParaRPr lang="en-US" sz="2670" b="0" strike="noStrike" spc="-1" dirty="0">
              <a:solidFill>
                <a:srgbClr val="000000"/>
              </a:solidFill>
              <a:latin typeface="Arial"/>
            </a:endParaRPr>
          </a:p>
          <a:p>
            <a:pPr marL="1219320" lvl="1" indent="-423000">
              <a:lnSpc>
                <a:spcPct val="100000"/>
              </a:lnSpc>
              <a:buClr>
                <a:srgbClr val="000000"/>
              </a:buClr>
              <a:buFont typeface="Arial"/>
              <a:buChar char="•"/>
            </a:pPr>
            <a:r>
              <a:rPr lang="en-US" sz="1870" b="0" strike="noStrike" spc="-1" dirty="0">
                <a:solidFill>
                  <a:srgbClr val="000000"/>
                </a:solidFill>
                <a:latin typeface="Arial"/>
                <a:ea typeface="Arial"/>
              </a:rPr>
              <a:t>Achieve good approximation for mixed integer programming with much less computation.</a:t>
            </a:r>
          </a:p>
          <a:p>
            <a:pPr marL="1219320" lvl="1" indent="-423000">
              <a:lnSpc>
                <a:spcPct val="100000"/>
              </a:lnSpc>
              <a:buClr>
                <a:srgbClr val="000000"/>
              </a:buClr>
              <a:buFont typeface="Arial"/>
              <a:buChar char="•"/>
            </a:pPr>
            <a:endParaRPr lang="en-US" sz="1870" b="0" strike="noStrike" spc="-1" dirty="0">
              <a:solidFill>
                <a:srgbClr val="000000"/>
              </a:solidFill>
              <a:latin typeface="Arial"/>
              <a:ea typeface="Arial"/>
            </a:endParaRPr>
          </a:p>
          <a:p>
            <a:pPr marL="1219320" lvl="1" indent="-423000">
              <a:buClr>
                <a:srgbClr val="000000"/>
              </a:buClr>
              <a:buFont typeface="Arial"/>
              <a:buChar char="•"/>
            </a:pPr>
            <a:r>
              <a:rPr lang="en-US" sz="2000" dirty="0"/>
              <a:t>Used less memory for computation compared with the original MIP</a:t>
            </a:r>
            <a:endParaRPr lang="en-US" sz="1870" b="0" strike="noStrike" spc="-1" dirty="0">
              <a:solidFill>
                <a:srgbClr val="000000"/>
              </a:solidFill>
              <a:latin typeface="Arial"/>
            </a:endParaRPr>
          </a:p>
          <a:p>
            <a:endParaRPr lang="en-US" sz="1870" b="0" strike="noStrike" spc="-1" dirty="0">
              <a:solidFill>
                <a:srgbClr val="000000"/>
              </a:solidFill>
              <a:latin typeface="Arial"/>
            </a:endParaRPr>
          </a:p>
          <a:p>
            <a:pPr marL="1219320" lvl="1" indent="-423000">
              <a:lnSpc>
                <a:spcPct val="100000"/>
              </a:lnSpc>
              <a:buClr>
                <a:srgbClr val="000000"/>
              </a:buClr>
              <a:buFont typeface="Arial"/>
              <a:buChar char="•"/>
            </a:pPr>
            <a:r>
              <a:rPr lang="en-US" sz="1870" b="0" strike="noStrike" spc="-1" dirty="0">
                <a:solidFill>
                  <a:srgbClr val="000000"/>
                </a:solidFill>
                <a:latin typeface="Arial"/>
                <a:ea typeface="Arial"/>
              </a:rPr>
              <a:t>Solution duration is much more stable than </a:t>
            </a:r>
            <a:r>
              <a:rPr lang="en-US" sz="1870" b="0" strike="noStrike" spc="-1" dirty="0" err="1">
                <a:solidFill>
                  <a:srgbClr val="000000"/>
                </a:solidFill>
                <a:latin typeface="Arial"/>
                <a:ea typeface="Arial"/>
              </a:rPr>
              <a:t>mip’s</a:t>
            </a:r>
            <a:r>
              <a:rPr lang="en-US" sz="1870" b="0" strike="noStrike" spc="-1" dirty="0">
                <a:solidFill>
                  <a:srgbClr val="000000"/>
                </a:solidFill>
                <a:latin typeface="Arial"/>
                <a:ea typeface="Arial"/>
              </a:rPr>
              <a:t>.</a:t>
            </a:r>
            <a:endParaRPr lang="en-US" sz="1870" b="0" strike="noStrike" spc="-1" dirty="0">
              <a:solidFill>
                <a:srgbClr val="000000"/>
              </a:solidFill>
              <a:latin typeface="Arial"/>
            </a:endParaRPr>
          </a:p>
          <a:p>
            <a:endParaRPr lang="en-US" sz="1870" b="0" strike="noStrike" spc="-1" dirty="0">
              <a:solidFill>
                <a:srgbClr val="000000"/>
              </a:solidFill>
              <a:latin typeface="Arial"/>
            </a:endParaRPr>
          </a:p>
          <a:p>
            <a:pPr marL="1219320" lvl="1" indent="-423000">
              <a:lnSpc>
                <a:spcPct val="100000"/>
              </a:lnSpc>
              <a:buClr>
                <a:srgbClr val="000000"/>
              </a:buClr>
              <a:buFont typeface="Arial"/>
              <a:buChar char="•"/>
            </a:pPr>
            <a:r>
              <a:rPr lang="en-US" sz="1870" b="0" strike="noStrike" spc="-1" dirty="0">
                <a:solidFill>
                  <a:srgbClr val="000000"/>
                </a:solidFill>
                <a:latin typeface="Arial"/>
                <a:ea typeface="Arial"/>
              </a:rPr>
              <a:t>Adjustable(parameters, terminate condition)</a:t>
            </a:r>
            <a:endParaRPr lang="en-US" sz="1870" b="0" strike="noStrike" spc="-1" dirty="0">
              <a:solidFill>
                <a:srgbClr val="000000"/>
              </a:solidFill>
              <a:latin typeface="Arial"/>
            </a:endParaRPr>
          </a:p>
          <a:p>
            <a:pPr marL="609480" indent="-304560">
              <a:lnSpc>
                <a:spcPct val="100000"/>
              </a:lnSpc>
            </a:pPr>
            <a:r>
              <a:rPr lang="en-US" sz="2670" b="0" strike="noStrike" spc="-1" dirty="0">
                <a:solidFill>
                  <a:srgbClr val="000000"/>
                </a:solidFill>
                <a:latin typeface="Arial"/>
                <a:ea typeface="Arial"/>
              </a:rPr>
              <a:t>Cons:</a:t>
            </a:r>
            <a:endParaRPr lang="en-US" sz="2670" b="0" strike="noStrike" spc="-1" dirty="0">
              <a:solidFill>
                <a:srgbClr val="000000"/>
              </a:solidFill>
              <a:latin typeface="Arial"/>
            </a:endParaRPr>
          </a:p>
          <a:p>
            <a:pPr marL="1219320" lvl="1" indent="-423000">
              <a:lnSpc>
                <a:spcPct val="100000"/>
              </a:lnSpc>
              <a:buClr>
                <a:srgbClr val="000000"/>
              </a:buClr>
              <a:buFont typeface="Arial"/>
              <a:buChar char="•"/>
            </a:pPr>
            <a:r>
              <a:rPr lang="en-US" sz="1870" b="0" strike="noStrike" spc="-1" dirty="0">
                <a:solidFill>
                  <a:srgbClr val="000000"/>
                </a:solidFill>
                <a:latin typeface="Arial"/>
                <a:ea typeface="Arial"/>
              </a:rPr>
              <a:t>Still mixed integer programming in each iteration(LP in future work)</a:t>
            </a:r>
            <a:endParaRPr lang="en-US" sz="1870" b="0" strike="noStrike" spc="-1" dirty="0">
              <a:solidFill>
                <a:srgbClr val="000000"/>
              </a:solidFill>
              <a:latin typeface="Arial"/>
            </a:endParaRPr>
          </a:p>
        </p:txBody>
      </p:sp>
      <p:sp>
        <p:nvSpPr>
          <p:cNvPr id="293" name="TextShape 2"/>
          <p:cNvSpPr txBox="1"/>
          <p:nvPr/>
        </p:nvSpPr>
        <p:spPr>
          <a:xfrm>
            <a:off x="8235720" y="305280"/>
            <a:ext cx="3654000" cy="353160"/>
          </a:xfrm>
          <a:prstGeom prst="rect">
            <a:avLst/>
          </a:prstGeom>
          <a:noFill/>
          <a:ln>
            <a:noFill/>
          </a:ln>
        </p:spPr>
        <p:txBody>
          <a:bodyPr tIns="91440" bIns="91440"/>
          <a:lstStyle/>
          <a:p>
            <a:pPr marL="609480" indent="-304560" algn="r">
              <a:lnSpc>
                <a:spcPct val="100000"/>
              </a:lnSpc>
            </a:pPr>
            <a:r>
              <a:rPr lang="en-US" sz="1870" b="0" strike="noStrike" spc="-1">
                <a:solidFill>
                  <a:srgbClr val="FFFFFF"/>
                </a:solidFill>
                <a:latin typeface="Arial"/>
                <a:ea typeface="Arial"/>
              </a:rPr>
              <a:t>Heuristic 2</a:t>
            </a:r>
            <a:endParaRPr lang="en-US" sz="1870" b="0" strike="noStrike" spc="-1">
              <a:solidFill>
                <a:srgbClr val="000000"/>
              </a:solidFill>
              <a:latin typeface="Arial"/>
            </a:endParaRPr>
          </a:p>
        </p:txBody>
      </p:sp>
      <p:sp>
        <p:nvSpPr>
          <p:cNvPr id="294" name="TextShape 3"/>
          <p:cNvSpPr txBox="1"/>
          <p:nvPr/>
        </p:nvSpPr>
        <p:spPr>
          <a:xfrm>
            <a:off x="8737560" y="6356520"/>
            <a:ext cx="2844360" cy="365760"/>
          </a:xfrm>
          <a:prstGeom prst="rect">
            <a:avLst/>
          </a:prstGeom>
          <a:noFill/>
          <a:ln>
            <a:noFill/>
          </a:ln>
        </p:spPr>
        <p:txBody>
          <a:bodyPr anchor="ctr"/>
          <a:lstStyle/>
          <a:p>
            <a:pPr algn="r">
              <a:lnSpc>
                <a:spcPct val="100000"/>
              </a:lnSpc>
            </a:pPr>
            <a:fld id="{61DC2E03-FD68-486D-AE98-2C8D0C3D7A76}" type="slidenum">
              <a:rPr lang="en-US" sz="1600" b="0" strike="noStrike" spc="-1">
                <a:solidFill>
                  <a:srgbClr val="898989"/>
                </a:solidFill>
                <a:latin typeface="Arial"/>
                <a:ea typeface="Arial"/>
              </a:rPr>
              <a:t>23</a:t>
            </a:fld>
            <a:endParaRPr lang="en-US" sz="1600" b="0" strike="noStrike" spc="-1">
              <a:latin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extShape 1"/>
          <p:cNvSpPr txBox="1"/>
          <p:nvPr/>
        </p:nvSpPr>
        <p:spPr>
          <a:xfrm>
            <a:off x="3252240" y="2547720"/>
            <a:ext cx="5081040" cy="4174200"/>
          </a:xfrm>
          <a:prstGeom prst="rect">
            <a:avLst/>
          </a:prstGeom>
          <a:noFill/>
          <a:ln>
            <a:noFill/>
          </a:ln>
        </p:spPr>
        <p:txBody>
          <a:bodyPr tIns="91440" bIns="91440"/>
          <a:lstStyle/>
          <a:p>
            <a:pPr marL="609480" indent="-304560" algn="ctr">
              <a:lnSpc>
                <a:spcPct val="100000"/>
              </a:lnSpc>
            </a:pPr>
            <a:r>
              <a:rPr lang="en-US" sz="2670" b="1" strike="noStrike" spc="-1" dirty="0">
                <a:solidFill>
                  <a:srgbClr val="000000"/>
                </a:solidFill>
                <a:latin typeface="Arial"/>
                <a:ea typeface="Arial"/>
              </a:rPr>
              <a:t>Thank you!</a:t>
            </a:r>
            <a:endParaRPr lang="en-US" sz="2670" b="0" strike="noStrike" spc="-1" dirty="0">
              <a:solidFill>
                <a:srgbClr val="000000"/>
              </a:solidFill>
              <a:latin typeface="Arial"/>
            </a:endParaRPr>
          </a:p>
          <a:p>
            <a:pPr marL="609480" indent="-304560" algn="ctr">
              <a:lnSpc>
                <a:spcPct val="100000"/>
              </a:lnSpc>
            </a:pPr>
            <a:endParaRPr lang="en-US" sz="2670" b="0" strike="noStrike" spc="-1">
              <a:solidFill>
                <a:srgbClr val="000000"/>
              </a:solidFill>
              <a:latin typeface="Arial"/>
            </a:endParaRPr>
          </a:p>
          <a:p>
            <a:pPr marL="609480" indent="-304560" algn="ctr">
              <a:lnSpc>
                <a:spcPct val="100000"/>
              </a:lnSpc>
            </a:pPr>
            <a:endParaRPr lang="en-US" sz="2670" b="0" strike="noStrike" spc="-1">
              <a:solidFill>
                <a:srgbClr val="000000"/>
              </a:solidFill>
              <a:latin typeface="Arial"/>
            </a:endParaRPr>
          </a:p>
          <a:p>
            <a:pPr marL="609480" indent="-304560" algn="ctr">
              <a:lnSpc>
                <a:spcPct val="100000"/>
              </a:lnSpc>
            </a:pPr>
            <a:r>
              <a:rPr lang="en-US" sz="2670" b="1" strike="noStrike" spc="-1" dirty="0">
                <a:solidFill>
                  <a:srgbClr val="000000"/>
                </a:solidFill>
                <a:latin typeface="Arial"/>
                <a:ea typeface="Arial"/>
              </a:rPr>
              <a:t>Q&amp;A</a:t>
            </a:r>
            <a:endParaRPr lang="en-US" sz="2670" b="0" strike="noStrike" spc="-1" dirty="0">
              <a:solidFill>
                <a:srgbClr val="000000"/>
              </a:solidFill>
              <a:latin typeface="Arial"/>
            </a:endParaRPr>
          </a:p>
        </p:txBody>
      </p:sp>
      <p:sp>
        <p:nvSpPr>
          <p:cNvPr id="296" name="TextShape 2"/>
          <p:cNvSpPr txBox="1"/>
          <p:nvPr/>
        </p:nvSpPr>
        <p:spPr>
          <a:xfrm>
            <a:off x="8737560" y="6356520"/>
            <a:ext cx="2844360" cy="365760"/>
          </a:xfrm>
          <a:prstGeom prst="rect">
            <a:avLst/>
          </a:prstGeom>
          <a:noFill/>
          <a:ln>
            <a:noFill/>
          </a:ln>
        </p:spPr>
        <p:txBody>
          <a:bodyPr anchor="ctr"/>
          <a:lstStyle/>
          <a:p>
            <a:pPr algn="r">
              <a:lnSpc>
                <a:spcPct val="100000"/>
              </a:lnSpc>
            </a:pPr>
            <a:fld id="{1C76FEC9-B6F9-49E2-A349-6DE66668C17D}" type="slidenum">
              <a:rPr lang="en-US" sz="1600" b="0" strike="noStrike" spc="-1" dirty="0">
                <a:solidFill>
                  <a:srgbClr val="898989"/>
                </a:solidFill>
                <a:latin typeface="Arial"/>
                <a:ea typeface="Arial"/>
              </a:rPr>
              <a:t>24</a:t>
            </a:fld>
            <a:endParaRPr lang="en-US" sz="1600" b="0" strike="noStrike" spc="-1" dirty="0">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331200" y="932400"/>
            <a:ext cx="11776680" cy="5400000"/>
          </a:xfrm>
          <a:prstGeom prst="rect">
            <a:avLst/>
          </a:prstGeom>
          <a:noFill/>
          <a:ln>
            <a:noFill/>
          </a:ln>
        </p:spPr>
        <p:txBody>
          <a:bodyPr lIns="0" tIns="0" rIns="0" bIns="0"/>
          <a:lstStyle/>
          <a:p>
            <a:pPr>
              <a:lnSpc>
                <a:spcPct val="100000"/>
              </a:lnSpc>
              <a:buClr>
                <a:srgbClr val="000000"/>
              </a:buClr>
              <a:buFont typeface="Arial"/>
              <a:buChar char="•"/>
            </a:pPr>
            <a:r>
              <a:rPr lang="en-US" sz="2800" b="1" strike="noStrike" spc="-1">
                <a:solidFill>
                  <a:srgbClr val="000000"/>
                </a:solidFill>
                <a:latin typeface="Arial"/>
                <a:ea typeface="Arial"/>
              </a:rPr>
              <a:t>Motivation</a:t>
            </a:r>
            <a:endParaRPr lang="en-US" sz="28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Achieving </a:t>
            </a:r>
            <a:r>
              <a:rPr lang="en-US" sz="2000" b="1" strike="noStrike" spc="-1">
                <a:solidFill>
                  <a:srgbClr val="000000"/>
                </a:solidFill>
                <a:latin typeface="Arial"/>
                <a:ea typeface="Arial"/>
              </a:rPr>
              <a:t>U</a:t>
            </a:r>
            <a:r>
              <a:rPr lang="en-US" sz="2000" b="0" strike="noStrike" spc="-1">
                <a:solidFill>
                  <a:srgbClr val="000000"/>
                </a:solidFill>
                <a:latin typeface="Arial"/>
                <a:ea typeface="Arial"/>
              </a:rPr>
              <a:t>ltra </a:t>
            </a:r>
            <a:r>
              <a:rPr lang="en-US" sz="2000" b="1" strike="noStrike" spc="-1">
                <a:solidFill>
                  <a:srgbClr val="000000"/>
                </a:solidFill>
                <a:latin typeface="Arial"/>
                <a:ea typeface="Arial"/>
              </a:rPr>
              <a:t>R</a:t>
            </a:r>
            <a:r>
              <a:rPr lang="en-US" sz="2000" b="0" strike="noStrike" spc="-1">
                <a:solidFill>
                  <a:srgbClr val="000000"/>
                </a:solidFill>
                <a:latin typeface="Arial"/>
                <a:ea typeface="Arial"/>
              </a:rPr>
              <a:t>eliable </a:t>
            </a:r>
            <a:r>
              <a:rPr lang="en-US" sz="2000" b="1" strike="noStrike" spc="-1">
                <a:solidFill>
                  <a:srgbClr val="000000"/>
                </a:solidFill>
                <a:latin typeface="Arial"/>
                <a:ea typeface="Arial"/>
              </a:rPr>
              <a:t>L</a:t>
            </a:r>
            <a:r>
              <a:rPr lang="en-US" sz="2000" b="0" strike="noStrike" spc="-1">
                <a:solidFill>
                  <a:srgbClr val="000000"/>
                </a:solidFill>
                <a:latin typeface="Arial"/>
                <a:ea typeface="Arial"/>
              </a:rPr>
              <a:t>ow </a:t>
            </a:r>
            <a:r>
              <a:rPr lang="en-US" sz="2000" b="1" strike="noStrike" spc="-1">
                <a:solidFill>
                  <a:srgbClr val="000000"/>
                </a:solidFill>
                <a:latin typeface="Arial"/>
                <a:ea typeface="Arial"/>
              </a:rPr>
              <a:t>L</a:t>
            </a:r>
            <a:r>
              <a:rPr lang="en-US" sz="2000" b="0" strike="noStrike" spc="-1">
                <a:solidFill>
                  <a:srgbClr val="000000"/>
                </a:solidFill>
                <a:latin typeface="Arial"/>
                <a:ea typeface="Arial"/>
              </a:rPr>
              <a:t>atency </a:t>
            </a:r>
            <a:r>
              <a:rPr lang="en-US" sz="2000" b="1" strike="noStrike" spc="-1">
                <a:solidFill>
                  <a:srgbClr val="000000"/>
                </a:solidFill>
                <a:latin typeface="Arial"/>
                <a:ea typeface="Arial"/>
              </a:rPr>
              <a:t>C</a:t>
            </a:r>
            <a:r>
              <a:rPr lang="en-US" sz="2000" b="0" strike="noStrike" spc="-1">
                <a:solidFill>
                  <a:srgbClr val="000000"/>
                </a:solidFill>
                <a:latin typeface="Arial"/>
                <a:ea typeface="Arial"/>
              </a:rPr>
              <a:t>ommunications (URLLC)</a:t>
            </a:r>
            <a:endParaRPr lang="en-US" sz="2000" b="0" strike="noStrike" spc="-1">
              <a:solidFill>
                <a:srgbClr val="000000"/>
              </a:solidFill>
              <a:latin typeface="Arial"/>
            </a:endParaRPr>
          </a:p>
          <a:p>
            <a:pPr marL="609480" indent="-609120">
              <a:lnSpc>
                <a:spcPct val="100000"/>
              </a:lnSpc>
              <a:buClr>
                <a:srgbClr val="000000"/>
              </a:buClr>
              <a:buFont typeface="Arial"/>
              <a:buChar char="•"/>
            </a:pPr>
            <a:r>
              <a:rPr lang="en-US" sz="2400" b="1" strike="noStrike" spc="-1">
                <a:solidFill>
                  <a:srgbClr val="000000"/>
                </a:solidFill>
                <a:latin typeface="Arial"/>
                <a:ea typeface="Arial"/>
              </a:rPr>
              <a:t>Key enablers of 5G networking</a:t>
            </a:r>
            <a:endParaRPr lang="en-US" sz="24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1" strike="noStrike" spc="-1">
                <a:solidFill>
                  <a:srgbClr val="000000"/>
                </a:solidFill>
                <a:latin typeface="Arial"/>
                <a:ea typeface="Arial"/>
              </a:rPr>
              <a:t>M</a:t>
            </a:r>
            <a:r>
              <a:rPr lang="en-US" sz="2000" b="0" strike="noStrike" spc="-1">
                <a:solidFill>
                  <a:srgbClr val="000000"/>
                </a:solidFill>
                <a:latin typeface="Arial"/>
                <a:ea typeface="Arial"/>
              </a:rPr>
              <a:t>obile </a:t>
            </a:r>
            <a:r>
              <a:rPr lang="en-US" sz="2000" b="1" strike="noStrike" spc="-1">
                <a:solidFill>
                  <a:srgbClr val="000000"/>
                </a:solidFill>
                <a:latin typeface="Arial"/>
                <a:ea typeface="Arial"/>
              </a:rPr>
              <a:t>E</a:t>
            </a:r>
            <a:r>
              <a:rPr lang="en-US" sz="2000" b="0" strike="noStrike" spc="-1">
                <a:solidFill>
                  <a:srgbClr val="000000"/>
                </a:solidFill>
                <a:latin typeface="Arial"/>
                <a:ea typeface="Arial"/>
              </a:rPr>
              <a:t>dge </a:t>
            </a:r>
            <a:r>
              <a:rPr lang="en-US" sz="2000" b="1" strike="noStrike" spc="-1">
                <a:solidFill>
                  <a:srgbClr val="000000"/>
                </a:solidFill>
                <a:latin typeface="Arial"/>
                <a:ea typeface="Arial"/>
              </a:rPr>
              <a:t>C</a:t>
            </a:r>
            <a:r>
              <a:rPr lang="en-US" sz="2000" b="0" strike="noStrike" spc="-1">
                <a:solidFill>
                  <a:srgbClr val="000000"/>
                </a:solidFill>
                <a:latin typeface="Arial"/>
                <a:ea typeface="Arial"/>
              </a:rPr>
              <a:t>omputing (MEC)</a:t>
            </a:r>
            <a:endParaRPr lang="en-US" sz="20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1" strike="noStrike" spc="-1">
                <a:solidFill>
                  <a:srgbClr val="000000"/>
                </a:solidFill>
                <a:latin typeface="Arial"/>
                <a:ea typeface="Arial"/>
              </a:rPr>
              <a:t>N</a:t>
            </a:r>
            <a:r>
              <a:rPr lang="en-US" sz="2000" b="0" strike="noStrike" spc="-1">
                <a:solidFill>
                  <a:srgbClr val="000000"/>
                </a:solidFill>
                <a:latin typeface="Arial"/>
                <a:ea typeface="Arial"/>
              </a:rPr>
              <a:t>etwork </a:t>
            </a:r>
            <a:r>
              <a:rPr lang="en-US" sz="2000" b="1" strike="noStrike" spc="-1">
                <a:solidFill>
                  <a:srgbClr val="000000"/>
                </a:solidFill>
                <a:latin typeface="Arial"/>
                <a:ea typeface="Arial"/>
              </a:rPr>
              <a:t>F</a:t>
            </a:r>
            <a:r>
              <a:rPr lang="en-US" sz="2000" b="0" strike="noStrike" spc="-1">
                <a:solidFill>
                  <a:srgbClr val="000000"/>
                </a:solidFill>
                <a:latin typeface="Arial"/>
                <a:ea typeface="Arial"/>
              </a:rPr>
              <a:t>unction </a:t>
            </a:r>
            <a:r>
              <a:rPr lang="en-US" sz="2000" b="1" strike="noStrike" spc="-1">
                <a:solidFill>
                  <a:srgbClr val="000000"/>
                </a:solidFill>
                <a:latin typeface="Arial"/>
                <a:ea typeface="Arial"/>
              </a:rPr>
              <a:t>V</a:t>
            </a:r>
            <a:r>
              <a:rPr lang="en-US" sz="2000" b="0" strike="noStrike" spc="-1">
                <a:solidFill>
                  <a:srgbClr val="000000"/>
                </a:solidFill>
                <a:latin typeface="Arial"/>
                <a:ea typeface="Arial"/>
              </a:rPr>
              <a:t>irtualization (NFV)</a:t>
            </a:r>
            <a:endParaRPr lang="en-US" sz="20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1" strike="noStrike" spc="-1">
                <a:solidFill>
                  <a:srgbClr val="000000"/>
                </a:solidFill>
                <a:latin typeface="Arial"/>
                <a:ea typeface="Arial"/>
              </a:rPr>
              <a:t>S</a:t>
            </a:r>
            <a:r>
              <a:rPr lang="en-US" sz="2000" b="0" strike="noStrike" spc="-1">
                <a:solidFill>
                  <a:srgbClr val="000000"/>
                </a:solidFill>
                <a:latin typeface="Arial"/>
                <a:ea typeface="Arial"/>
              </a:rPr>
              <a:t>oftware </a:t>
            </a:r>
            <a:r>
              <a:rPr lang="en-US" sz="2000" b="1" strike="noStrike" spc="-1">
                <a:solidFill>
                  <a:srgbClr val="000000"/>
                </a:solidFill>
                <a:latin typeface="Arial"/>
                <a:ea typeface="Arial"/>
              </a:rPr>
              <a:t>D</a:t>
            </a:r>
            <a:r>
              <a:rPr lang="en-US" sz="2000" b="0" strike="noStrike" spc="-1">
                <a:solidFill>
                  <a:srgbClr val="000000"/>
                </a:solidFill>
                <a:latin typeface="Arial"/>
                <a:ea typeface="Arial"/>
              </a:rPr>
              <a:t>efined </a:t>
            </a:r>
            <a:r>
              <a:rPr lang="en-US" sz="2000" b="1" strike="noStrike" spc="-1">
                <a:solidFill>
                  <a:srgbClr val="000000"/>
                </a:solidFill>
                <a:latin typeface="Arial"/>
                <a:ea typeface="Arial"/>
              </a:rPr>
              <a:t>N</a:t>
            </a:r>
            <a:r>
              <a:rPr lang="en-US" sz="2000" b="0" strike="noStrike" spc="-1">
                <a:solidFill>
                  <a:srgbClr val="000000"/>
                </a:solidFill>
                <a:latin typeface="Arial"/>
                <a:ea typeface="Arial"/>
              </a:rPr>
              <a:t>etworks (SDN) </a:t>
            </a:r>
            <a:endParaRPr lang="en-US" sz="2000" b="0" strike="noStrike" spc="-1">
              <a:solidFill>
                <a:srgbClr val="000000"/>
              </a:solidFill>
              <a:latin typeface="Arial"/>
            </a:endParaRPr>
          </a:p>
          <a:p>
            <a:pPr marL="609480" indent="-609120">
              <a:lnSpc>
                <a:spcPct val="100000"/>
              </a:lnSpc>
              <a:buClr>
                <a:srgbClr val="000000"/>
              </a:buClr>
              <a:buFont typeface="Arial"/>
              <a:buChar char="•"/>
            </a:pPr>
            <a:r>
              <a:rPr lang="en-US" sz="2400" b="1" strike="noStrike" spc="-1">
                <a:solidFill>
                  <a:srgbClr val="000000"/>
                </a:solidFill>
                <a:latin typeface="Arial"/>
                <a:ea typeface="Arial"/>
              </a:rPr>
              <a:t>Issues, Problems</a:t>
            </a:r>
            <a:endParaRPr lang="en-US" sz="24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MEC resources are limited, distributed -&gt; constraints on storage, computational power, bandwidth</a:t>
            </a:r>
            <a:endParaRPr lang="en-US" sz="20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Varying wireless links</a:t>
            </a:r>
            <a:endParaRPr lang="en-US" sz="20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Coupled functions</a:t>
            </a:r>
            <a:endParaRPr lang="en-US" sz="20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Delay Limited Services</a:t>
            </a:r>
            <a:endParaRPr lang="en-US" sz="2000" b="0" strike="noStrike" spc="-1">
              <a:solidFill>
                <a:srgbClr val="000000"/>
              </a:solidFill>
              <a:latin typeface="Arial"/>
            </a:endParaRPr>
          </a:p>
          <a:p>
            <a:pPr marL="609480" indent="-609120">
              <a:lnSpc>
                <a:spcPct val="100000"/>
              </a:lnSpc>
              <a:buClr>
                <a:srgbClr val="000000"/>
              </a:buClr>
              <a:buFont typeface="Arial"/>
              <a:buChar char="•"/>
            </a:pPr>
            <a:r>
              <a:rPr lang="en-US" sz="2400" b="1" strike="noStrike" spc="-1">
                <a:solidFill>
                  <a:srgbClr val="000000"/>
                </a:solidFill>
                <a:latin typeface="Arial"/>
                <a:ea typeface="Arial"/>
              </a:rPr>
              <a:t>Possible Solutions</a:t>
            </a:r>
            <a:endParaRPr lang="en-US" sz="24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Optimization framework to allocate services and functionalities while satisfying service requirements </a:t>
            </a:r>
            <a:endParaRPr lang="en-US" sz="2000" b="0" strike="noStrike" spc="-1">
              <a:solidFill>
                <a:srgbClr val="000000"/>
              </a:solidFill>
              <a:latin typeface="Arial"/>
            </a:endParaRPr>
          </a:p>
          <a:p>
            <a:pPr marL="1447920" lvl="2" indent="-228240">
              <a:lnSpc>
                <a:spcPct val="100000"/>
              </a:lnSpc>
              <a:buClr>
                <a:srgbClr val="000000"/>
              </a:buClr>
              <a:buFont typeface="Courier New"/>
              <a:buChar char="o"/>
            </a:pPr>
            <a:r>
              <a:rPr lang="en-US" sz="2000" b="0" strike="noStrike" spc="-1">
                <a:solidFill>
                  <a:srgbClr val="000000"/>
                </a:solidFill>
                <a:latin typeface="Arial"/>
                <a:ea typeface="Arial"/>
              </a:rPr>
              <a:t>virtualization of network functions based on physical constraints of the network.</a:t>
            </a:r>
            <a:endParaRPr lang="en-US" sz="2000" b="0" strike="noStrike" spc="-1">
              <a:solidFill>
                <a:srgbClr val="000000"/>
              </a:solidFill>
              <a:latin typeface="Arial"/>
            </a:endParaRPr>
          </a:p>
          <a:p>
            <a:pPr marL="609480" indent="-609120">
              <a:lnSpc>
                <a:spcPct val="100000"/>
              </a:lnSpc>
              <a:buClr>
                <a:srgbClr val="000000"/>
              </a:buClr>
              <a:buFont typeface="Arial"/>
              <a:buChar char="•"/>
            </a:pPr>
            <a:r>
              <a:rPr lang="en-US" sz="2400" b="1" strike="noStrike" spc="-1">
                <a:solidFill>
                  <a:srgbClr val="000000"/>
                </a:solidFill>
                <a:latin typeface="Arial"/>
                <a:ea typeface="Arial"/>
              </a:rPr>
              <a:t>Benefits</a:t>
            </a:r>
            <a:endParaRPr lang="en-US" sz="24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Proof of achievability of services with tight quality of service (QoS) requirements</a:t>
            </a:r>
            <a:endParaRPr lang="en-US" sz="2000" b="0" strike="noStrike" spc="-1">
              <a:solidFill>
                <a:srgbClr val="000000"/>
              </a:solidFill>
              <a:latin typeface="Arial"/>
            </a:endParaRPr>
          </a:p>
          <a:p>
            <a:pPr>
              <a:lnSpc>
                <a:spcPct val="100000"/>
              </a:lnSpc>
            </a:pPr>
            <a:endParaRPr lang="en-US" sz="2000" b="0" strike="noStrike" spc="-1">
              <a:solidFill>
                <a:srgbClr val="000000"/>
              </a:solidFill>
              <a:latin typeface="Arial"/>
            </a:endParaRPr>
          </a:p>
          <a:p>
            <a:pPr marL="838080">
              <a:lnSpc>
                <a:spcPct val="100000"/>
              </a:lnSpc>
            </a:pPr>
            <a:endParaRPr lang="en-US" sz="2000" b="0" strike="noStrike" spc="-1">
              <a:solidFill>
                <a:srgbClr val="000000"/>
              </a:solidFill>
              <a:latin typeface="Arial"/>
            </a:endParaRPr>
          </a:p>
          <a:p>
            <a:pPr marL="838080">
              <a:lnSpc>
                <a:spcPct val="100000"/>
              </a:lnSpc>
            </a:pPr>
            <a:endParaRPr lang="en-US" sz="2000" b="0" strike="noStrike" spc="-1">
              <a:solidFill>
                <a:srgbClr val="000000"/>
              </a:solidFill>
              <a:latin typeface="Arial"/>
            </a:endParaRPr>
          </a:p>
        </p:txBody>
      </p:sp>
      <p:sp>
        <p:nvSpPr>
          <p:cNvPr id="197" name="TextShape 2"/>
          <p:cNvSpPr txBox="1"/>
          <p:nvPr/>
        </p:nvSpPr>
        <p:spPr>
          <a:xfrm>
            <a:off x="9347040" y="6491880"/>
            <a:ext cx="2844360" cy="365760"/>
          </a:xfrm>
          <a:prstGeom prst="rect">
            <a:avLst/>
          </a:prstGeom>
          <a:noFill/>
          <a:ln>
            <a:noFill/>
          </a:ln>
        </p:spPr>
        <p:txBody>
          <a:bodyPr lIns="122040" tIns="60840" rIns="122040" bIns="60840" anchor="ctr"/>
          <a:lstStyle/>
          <a:p>
            <a:pPr algn="r">
              <a:lnSpc>
                <a:spcPct val="100000"/>
              </a:lnSpc>
            </a:pPr>
            <a:fld id="{85B6C674-1B9F-4E59-91BB-8520681A4E69}" type="slidenum">
              <a:rPr lang="en-US" sz="1600" b="0" strike="noStrike" spc="-1">
                <a:solidFill>
                  <a:srgbClr val="898989"/>
                </a:solidFill>
                <a:latin typeface="Arial"/>
                <a:ea typeface="Arial"/>
              </a:rPr>
              <a:t>3</a:t>
            </a:fld>
            <a:endParaRPr lang="en-US" sz="1600" b="0" strike="noStrike" spc="-1">
              <a:latin typeface="Times New Roman"/>
            </a:endParaRPr>
          </a:p>
        </p:txBody>
      </p:sp>
      <p:sp>
        <p:nvSpPr>
          <p:cNvPr id="198" name="TextShape 3"/>
          <p:cNvSpPr txBox="1"/>
          <p:nvPr/>
        </p:nvSpPr>
        <p:spPr>
          <a:xfrm>
            <a:off x="582480" y="0"/>
            <a:ext cx="10972440" cy="812520"/>
          </a:xfrm>
          <a:prstGeom prst="rect">
            <a:avLst/>
          </a:prstGeom>
          <a:noFill/>
          <a:ln>
            <a:noFill/>
          </a:ln>
        </p:spPr>
        <p:txBody>
          <a:bodyPr lIns="122040" tIns="60840" rIns="122040" bIns="60840" anchor="ctr"/>
          <a:lstStyle/>
          <a:p>
            <a:pPr algn="ctr">
              <a:lnSpc>
                <a:spcPct val="100000"/>
              </a:lnSpc>
            </a:pPr>
            <a:r>
              <a:rPr lang="en-US" sz="3200" b="1" strike="noStrike" spc="-1">
                <a:solidFill>
                  <a:srgbClr val="FFFFFF"/>
                </a:solidFill>
                <a:latin typeface="Arial"/>
                <a:ea typeface="Arial"/>
              </a:rPr>
              <a:t>Overview</a:t>
            </a:r>
            <a:endParaRPr lang="en-US" sz="3200" b="0" strike="noStrike" spc="-1">
              <a:solidFill>
                <a:srgbClr val="000000"/>
              </a:solidFill>
              <a:latin typeface="Arial"/>
            </a:endParaRPr>
          </a:p>
        </p:txBody>
      </p:sp>
      <p:sp>
        <p:nvSpPr>
          <p:cNvPr id="199" name="CustomShape 4"/>
          <p:cNvSpPr/>
          <p:nvPr/>
        </p:nvSpPr>
        <p:spPr>
          <a:xfrm>
            <a:off x="2560680" y="190440"/>
            <a:ext cx="7318080" cy="5515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582480" y="0"/>
            <a:ext cx="10972440" cy="812520"/>
          </a:xfrm>
          <a:prstGeom prst="rect">
            <a:avLst/>
          </a:prstGeom>
          <a:noFill/>
          <a:ln>
            <a:noFill/>
          </a:ln>
        </p:spPr>
        <p:txBody>
          <a:bodyPr lIns="122040" tIns="60840" rIns="122040" bIns="60840" anchor="ctr"/>
          <a:lstStyle/>
          <a:p>
            <a:pPr algn="ctr">
              <a:lnSpc>
                <a:spcPct val="100000"/>
              </a:lnSpc>
            </a:pPr>
            <a:r>
              <a:rPr lang="en-US" sz="3200" b="1" strike="noStrike" spc="-1">
                <a:solidFill>
                  <a:srgbClr val="FFFFFF"/>
                </a:solidFill>
                <a:latin typeface="Arial"/>
                <a:ea typeface="Arial"/>
              </a:rPr>
              <a:t>Mobile Edge Computing (MEC）</a:t>
            </a:r>
            <a:endParaRPr lang="en-US" sz="3200" b="0" strike="noStrike" spc="-1">
              <a:solidFill>
                <a:srgbClr val="000000"/>
              </a:solidFill>
              <a:latin typeface="Arial"/>
            </a:endParaRPr>
          </a:p>
        </p:txBody>
      </p:sp>
      <p:sp>
        <p:nvSpPr>
          <p:cNvPr id="201" name="TextShape 2"/>
          <p:cNvSpPr txBox="1"/>
          <p:nvPr/>
        </p:nvSpPr>
        <p:spPr>
          <a:xfrm>
            <a:off x="9347040" y="6477840"/>
            <a:ext cx="2844360" cy="365760"/>
          </a:xfrm>
          <a:prstGeom prst="rect">
            <a:avLst/>
          </a:prstGeom>
          <a:noFill/>
          <a:ln>
            <a:noFill/>
          </a:ln>
        </p:spPr>
        <p:txBody>
          <a:bodyPr lIns="122040" tIns="60840" rIns="122040" bIns="60840" anchor="ctr"/>
          <a:lstStyle/>
          <a:p>
            <a:pPr algn="r">
              <a:lnSpc>
                <a:spcPct val="100000"/>
              </a:lnSpc>
            </a:pPr>
            <a:fld id="{62DCE58B-B882-4B30-9765-133D44F33861}" type="slidenum">
              <a:rPr lang="en-US" sz="1600" b="0" strike="noStrike" spc="-1">
                <a:solidFill>
                  <a:srgbClr val="898989"/>
                </a:solidFill>
                <a:latin typeface="Arial"/>
                <a:ea typeface="Arial"/>
              </a:rPr>
              <a:t>4</a:t>
            </a:fld>
            <a:endParaRPr lang="en-US" sz="1600" b="0" strike="noStrike" spc="-1">
              <a:latin typeface="Times New Roman"/>
            </a:endParaRPr>
          </a:p>
        </p:txBody>
      </p:sp>
      <p:pic>
        <p:nvPicPr>
          <p:cNvPr id="202" name="Google Shape;98;p11"/>
          <p:cNvPicPr/>
          <p:nvPr/>
        </p:nvPicPr>
        <p:blipFill>
          <a:blip r:embed="rId2"/>
          <a:stretch/>
        </p:blipFill>
        <p:spPr>
          <a:xfrm>
            <a:off x="191160" y="1613160"/>
            <a:ext cx="5622840" cy="2773800"/>
          </a:xfrm>
          <a:prstGeom prst="rect">
            <a:avLst/>
          </a:prstGeom>
          <a:ln>
            <a:noFill/>
          </a:ln>
        </p:spPr>
      </p:pic>
      <p:pic>
        <p:nvPicPr>
          <p:cNvPr id="203" name="Google Shape;99;p11"/>
          <p:cNvPicPr/>
          <p:nvPr/>
        </p:nvPicPr>
        <p:blipFill>
          <a:blip r:embed="rId3"/>
          <a:stretch/>
        </p:blipFill>
        <p:spPr>
          <a:xfrm>
            <a:off x="5957280" y="1354680"/>
            <a:ext cx="6082200" cy="3032280"/>
          </a:xfrm>
          <a:prstGeom prst="rect">
            <a:avLst/>
          </a:prstGeom>
          <a:ln>
            <a:noFill/>
          </a:ln>
        </p:spPr>
      </p:pic>
      <p:sp>
        <p:nvSpPr>
          <p:cNvPr id="204" name="CustomShape 3"/>
          <p:cNvSpPr/>
          <p:nvPr/>
        </p:nvSpPr>
        <p:spPr>
          <a:xfrm>
            <a:off x="191160" y="4319280"/>
            <a:ext cx="5020920" cy="594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t"/>
          <a:lstStyle/>
          <a:p>
            <a:pPr>
              <a:lnSpc>
                <a:spcPct val="100000"/>
              </a:lnSpc>
            </a:pPr>
            <a:r>
              <a:rPr lang="en-US" sz="2000" b="0" strike="noStrike" spc="-1" dirty="0">
                <a:solidFill>
                  <a:srgbClr val="000000"/>
                </a:solidFill>
                <a:latin typeface="Arial"/>
              </a:rPr>
              <a:t>A service </a:t>
            </a:r>
            <a:r>
              <a:rPr lang="en-US" sz="2000" spc="-1">
                <a:solidFill>
                  <a:srgbClr val="000000"/>
                </a:solidFill>
                <a:latin typeface="Arial"/>
              </a:rPr>
              <a:t>must</a:t>
            </a:r>
            <a:r>
              <a:rPr lang="en-US" sz="2000" b="0" strike="noStrike" spc="-1" dirty="0">
                <a:solidFill>
                  <a:srgbClr val="000000"/>
                </a:solidFill>
                <a:latin typeface="Arial"/>
              </a:rPr>
              <a:t> go through the core network</a:t>
            </a:r>
            <a:endParaRPr lang="en-US" sz="2000" b="0" strike="noStrike" spc="-1" dirty="0">
              <a:latin typeface="Arial"/>
            </a:endParaRPr>
          </a:p>
        </p:txBody>
      </p:sp>
      <p:sp>
        <p:nvSpPr>
          <p:cNvPr id="205" name="CustomShape 4"/>
          <p:cNvSpPr/>
          <p:nvPr/>
        </p:nvSpPr>
        <p:spPr>
          <a:xfrm>
            <a:off x="6542640" y="4319280"/>
            <a:ext cx="4720680" cy="594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rPr>
              <a:t>A service can be served at the edge</a:t>
            </a:r>
            <a:endParaRPr lang="en-US" sz="2000" b="0" strike="noStrike" spc="-1">
              <a:latin typeface="Arial"/>
            </a:endParaRPr>
          </a:p>
        </p:txBody>
      </p:sp>
      <p:sp>
        <p:nvSpPr>
          <p:cNvPr id="206" name="CustomShape 5"/>
          <p:cNvSpPr/>
          <p:nvPr/>
        </p:nvSpPr>
        <p:spPr>
          <a:xfrm>
            <a:off x="687960" y="5083200"/>
            <a:ext cx="5513760" cy="11847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t"/>
          <a:lstStyle/>
          <a:p>
            <a:pPr marL="608965" indent="-422910">
              <a:lnSpc>
                <a:spcPct val="100000"/>
              </a:lnSpc>
              <a:buClr>
                <a:srgbClr val="6AA84F"/>
              </a:buClr>
              <a:buFont typeface="Courier New" charset="2"/>
              <a:buChar char="o"/>
            </a:pPr>
            <a:r>
              <a:rPr lang="en-US" sz="2000" b="0" strike="noStrike" spc="-1">
                <a:solidFill>
                  <a:srgbClr val="000000"/>
                </a:solidFill>
                <a:latin typeface="Arial"/>
              </a:rPr>
              <a:t>Network congestion is reduced</a:t>
            </a:r>
            <a:endParaRPr lang="en-US" sz="2000" b="0" strike="noStrike" spc="-1">
              <a:latin typeface="Arial"/>
            </a:endParaRPr>
          </a:p>
          <a:p>
            <a:pPr marL="608965" indent="-422910">
              <a:lnSpc>
                <a:spcPct val="100000"/>
              </a:lnSpc>
              <a:buClr>
                <a:srgbClr val="6AA84F"/>
              </a:buClr>
              <a:buFont typeface="Courier New" charset="2"/>
              <a:buChar char="o"/>
            </a:pPr>
            <a:r>
              <a:rPr lang="en-US" sz="2000" b="0" strike="noStrike" spc="-1">
                <a:solidFill>
                  <a:srgbClr val="000000"/>
                </a:solidFill>
                <a:latin typeface="Arial"/>
              </a:rPr>
              <a:t>Quality of service is improved</a:t>
            </a:r>
            <a:endParaRPr lang="en-US" sz="2000" b="0" strike="noStrike" spc="-1">
              <a:latin typeface="Arial"/>
            </a:endParaRPr>
          </a:p>
          <a:p>
            <a:pPr marL="608965" indent="-422910">
              <a:lnSpc>
                <a:spcPct val="100000"/>
              </a:lnSpc>
              <a:buClr>
                <a:srgbClr val="6AA84F"/>
              </a:buClr>
              <a:buFont typeface="Courier New" charset="2"/>
              <a:buChar char="o"/>
            </a:pPr>
            <a:r>
              <a:rPr lang="en-US" sz="2000" b="0" strike="noStrike" spc="-1">
                <a:solidFill>
                  <a:srgbClr val="000000"/>
                </a:solidFill>
                <a:latin typeface="Arial"/>
              </a:rPr>
              <a:t>Reduces the network operation cost</a:t>
            </a:r>
            <a:endParaRPr lang="en-US" sz="2000" b="0" strike="noStrike" spc="-1">
              <a:latin typeface="Arial"/>
            </a:endParaRPr>
          </a:p>
        </p:txBody>
      </p:sp>
      <p:sp>
        <p:nvSpPr>
          <p:cNvPr id="207" name="CustomShape 6"/>
          <p:cNvSpPr/>
          <p:nvPr/>
        </p:nvSpPr>
        <p:spPr>
          <a:xfrm>
            <a:off x="5608440" y="4727520"/>
            <a:ext cx="6392160" cy="15404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t"/>
          <a:lstStyle/>
          <a:p>
            <a:pPr marL="608965" indent="-422910">
              <a:lnSpc>
                <a:spcPct val="100000"/>
              </a:lnSpc>
              <a:buClr>
                <a:srgbClr val="CC0000"/>
              </a:buClr>
              <a:buFont typeface="Courier New" charset="2"/>
              <a:buChar char="o"/>
            </a:pPr>
            <a:r>
              <a:rPr lang="en-US" sz="2000" b="0" strike="noStrike" spc="-1">
                <a:solidFill>
                  <a:srgbClr val="000000"/>
                </a:solidFill>
                <a:latin typeface="Arial"/>
              </a:rPr>
              <a:t>User mobility and service migration issues</a:t>
            </a:r>
            <a:endParaRPr lang="en-US" sz="2000" b="0" strike="noStrike" spc="-1">
              <a:latin typeface="Arial"/>
            </a:endParaRPr>
          </a:p>
          <a:p>
            <a:pPr marL="1219200" lvl="1" indent="-422910">
              <a:lnSpc>
                <a:spcPct val="100000"/>
              </a:lnSpc>
              <a:buClr>
                <a:srgbClr val="000000"/>
              </a:buClr>
              <a:buFont typeface="Courier New" charset="2"/>
              <a:buChar char="o"/>
            </a:pPr>
            <a:r>
              <a:rPr lang="en-US" sz="2000" b="0" strike="noStrike" spc="-1">
                <a:solidFill>
                  <a:srgbClr val="000000"/>
                </a:solidFill>
                <a:latin typeface="Arial"/>
              </a:rPr>
              <a:t>Migration cost vs transmission cost</a:t>
            </a:r>
            <a:endParaRPr lang="en-US" sz="2000" b="0" strike="noStrike" spc="-1">
              <a:latin typeface="Arial"/>
            </a:endParaRPr>
          </a:p>
          <a:p>
            <a:pPr marL="608965" indent="-422910">
              <a:lnSpc>
                <a:spcPct val="100000"/>
              </a:lnSpc>
              <a:buClr>
                <a:srgbClr val="CC0000"/>
              </a:buClr>
              <a:buFont typeface="Courier New" charset="2"/>
              <a:buChar char="o"/>
            </a:pPr>
            <a:r>
              <a:rPr lang="en-US" sz="2000" b="0" strike="noStrike" spc="-1">
                <a:solidFill>
                  <a:srgbClr val="000000"/>
                </a:solidFill>
                <a:latin typeface="Arial"/>
              </a:rPr>
              <a:t>Stress on control plane functions</a:t>
            </a:r>
            <a:endParaRPr lang="en-US" sz="2000" b="0" strike="noStrike" spc="-1">
              <a:latin typeface="Arial"/>
            </a:endParaRPr>
          </a:p>
          <a:p>
            <a:pPr marL="608965" indent="-422910">
              <a:lnSpc>
                <a:spcPct val="100000"/>
              </a:lnSpc>
              <a:buClr>
                <a:srgbClr val="CC0000"/>
              </a:buClr>
              <a:buFont typeface="Courier New" charset="2"/>
              <a:buChar char="o"/>
            </a:pPr>
            <a:r>
              <a:rPr lang="en-US" sz="2000" b="0" strike="noStrike" spc="-1">
                <a:solidFill>
                  <a:srgbClr val="000000"/>
                </a:solidFill>
                <a:latin typeface="Arial"/>
              </a:rPr>
              <a:t>Costly compared to consolidated data center</a:t>
            </a:r>
            <a:endParaRPr lang="en-US" sz="2000" b="0" strike="noStrike" spc="-1">
              <a:latin typeface="Arial"/>
            </a:endParaRPr>
          </a:p>
          <a:p>
            <a:pPr marL="608965" indent="-422910">
              <a:lnSpc>
                <a:spcPct val="100000"/>
              </a:lnSpc>
              <a:buClr>
                <a:srgbClr val="CC0000"/>
              </a:buClr>
              <a:buFont typeface="Courier New" charset="2"/>
              <a:buChar char="o"/>
            </a:pPr>
            <a:r>
              <a:rPr lang="en-US" sz="2000" b="0" strike="noStrike" spc="-1">
                <a:solidFill>
                  <a:srgbClr val="000000"/>
                </a:solidFill>
                <a:latin typeface="Arial"/>
              </a:rPr>
              <a:t>Limited resources compared to centralized cloud</a:t>
            </a:r>
            <a:endParaRPr lang="en-US" sz="2000" b="0" strike="noStrike" spc="-1">
              <a:latin typeface="Arial"/>
            </a:endParaRPr>
          </a:p>
          <a:p>
            <a:pPr marL="342900" indent="-342900">
              <a:lnSpc>
                <a:spcPct val="100000"/>
              </a:lnSpc>
              <a:buFont typeface="Courier New"/>
              <a:buChar char="o"/>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additive="repl">
                                        <p:cTn id="7" dur="1000"/>
                                        <p:tgtEl>
                                          <p:spTgt spid="2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207"/>
                                        </p:tgtEl>
                                        <p:attrNameLst>
                                          <p:attrName>style.visibility</p:attrName>
                                        </p:attrNameLst>
                                      </p:cBhvr>
                                      <p:to>
                                        <p:strVal val="visible"/>
                                      </p:to>
                                    </p:set>
                                    <p:animEffect transition="in" filter="fade">
                                      <p:cBhvr additive="repl">
                                        <p:cTn id="12" dur="10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582480" y="0"/>
            <a:ext cx="10972440" cy="812520"/>
          </a:xfrm>
          <a:prstGeom prst="rect">
            <a:avLst/>
          </a:prstGeom>
          <a:noFill/>
          <a:ln>
            <a:noFill/>
          </a:ln>
        </p:spPr>
        <p:txBody>
          <a:bodyPr lIns="122040" tIns="60840" rIns="122040" bIns="60840" anchor="ctr"/>
          <a:lstStyle/>
          <a:p>
            <a:pPr algn="ctr">
              <a:lnSpc>
                <a:spcPct val="100000"/>
              </a:lnSpc>
            </a:pPr>
            <a:r>
              <a:rPr lang="en-US" sz="3200" b="1" strike="noStrike" spc="-1">
                <a:solidFill>
                  <a:srgbClr val="FFFFFF"/>
                </a:solidFill>
                <a:latin typeface="Arial"/>
                <a:ea typeface="Arial"/>
              </a:rPr>
              <a:t>Issues and Problems</a:t>
            </a:r>
            <a:endParaRPr lang="en-US" sz="3200" b="0" strike="noStrike" spc="-1">
              <a:solidFill>
                <a:srgbClr val="000000"/>
              </a:solidFill>
              <a:latin typeface="Arial"/>
            </a:endParaRPr>
          </a:p>
        </p:txBody>
      </p:sp>
      <p:sp>
        <p:nvSpPr>
          <p:cNvPr id="209" name="TextShape 2"/>
          <p:cNvSpPr txBox="1"/>
          <p:nvPr/>
        </p:nvSpPr>
        <p:spPr>
          <a:xfrm>
            <a:off x="9347040" y="6477840"/>
            <a:ext cx="2844360" cy="365760"/>
          </a:xfrm>
          <a:prstGeom prst="rect">
            <a:avLst/>
          </a:prstGeom>
          <a:noFill/>
          <a:ln>
            <a:noFill/>
          </a:ln>
        </p:spPr>
        <p:txBody>
          <a:bodyPr lIns="122040" tIns="60840" rIns="122040" bIns="60840" anchor="ctr"/>
          <a:lstStyle/>
          <a:p>
            <a:pPr algn="r">
              <a:lnSpc>
                <a:spcPct val="100000"/>
              </a:lnSpc>
            </a:pPr>
            <a:fld id="{09D38374-D77B-42A4-BCDD-C914FE06C03B}" type="slidenum">
              <a:rPr lang="en-US" sz="1600" b="0" strike="noStrike" spc="-1">
                <a:solidFill>
                  <a:srgbClr val="898989"/>
                </a:solidFill>
                <a:latin typeface="Arial"/>
                <a:ea typeface="Arial"/>
              </a:rPr>
              <a:t>5</a:t>
            </a:fld>
            <a:endParaRPr lang="en-US" sz="1600" b="0" strike="noStrike" spc="-1">
              <a:latin typeface="Times New Roman"/>
            </a:endParaRPr>
          </a:p>
        </p:txBody>
      </p:sp>
      <p:sp>
        <p:nvSpPr>
          <p:cNvPr id="210" name="CustomShape 3"/>
          <p:cNvSpPr/>
          <p:nvPr/>
        </p:nvSpPr>
        <p:spPr>
          <a:xfrm>
            <a:off x="-126720" y="931320"/>
            <a:ext cx="12318480" cy="55461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t"/>
          <a:lstStyle/>
          <a:p>
            <a:pPr marL="608965" indent="-422910">
              <a:lnSpc>
                <a:spcPct val="100000"/>
              </a:lnSpc>
              <a:buClr>
                <a:srgbClr val="000000"/>
              </a:buClr>
              <a:buFont typeface="Arial" charset="2"/>
              <a:buChar char="•"/>
            </a:pPr>
            <a:r>
              <a:rPr lang="en-US" sz="2000" b="0" strike="noStrike" spc="-1" dirty="0">
                <a:solidFill>
                  <a:srgbClr val="000000"/>
                </a:solidFill>
                <a:latin typeface="Arial"/>
              </a:rPr>
              <a:t>MEC resources are limited [1]</a:t>
            </a:r>
            <a:endParaRPr lang="en-US" sz="2000" b="0" strike="noStrike" spc="-1" dirty="0">
              <a:latin typeface="Arial"/>
            </a:endParaRPr>
          </a:p>
          <a:p>
            <a:pPr marL="3429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Computational power constraint</a:t>
            </a:r>
            <a:endParaRPr lang="en-US" sz="2000" b="0" strike="noStrike" spc="-1">
              <a:latin typeface="Arial"/>
            </a:endParaRPr>
          </a:p>
          <a:p>
            <a:pPr marL="1828800" lvl="2" indent="-422910">
              <a:lnSpc>
                <a:spcPct val="100000"/>
              </a:lnSpc>
              <a:buClr>
                <a:srgbClr val="000000"/>
              </a:buClr>
              <a:buFont typeface="Arial"/>
              <a:buChar char="•"/>
            </a:pPr>
            <a:r>
              <a:rPr lang="en-US" sz="2000" b="0" strike="noStrike" spc="-1" dirty="0">
                <a:solidFill>
                  <a:srgbClr val="000000"/>
                </a:solidFill>
                <a:latin typeface="Arial"/>
              </a:rPr>
              <a:t>Can compute limited number of requests at a given time</a:t>
            </a:r>
            <a:endParaRPr lang="en-US" sz="2000" b="0" strike="noStrike" spc="-1">
              <a:latin typeface="Arial"/>
            </a:endParaRPr>
          </a:p>
          <a:p>
            <a:pPr marL="3429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Bandwidth constraints</a:t>
            </a:r>
            <a:endParaRPr lang="en-US" sz="2000" b="0" strike="noStrike" spc="-1">
              <a:latin typeface="Arial"/>
            </a:endParaRPr>
          </a:p>
          <a:p>
            <a:pPr marL="1828800" lvl="2" indent="-422910">
              <a:lnSpc>
                <a:spcPct val="100000"/>
              </a:lnSpc>
              <a:buClr>
                <a:srgbClr val="000000"/>
              </a:buClr>
              <a:buFont typeface="Arial"/>
              <a:buChar char="•"/>
            </a:pPr>
            <a:r>
              <a:rPr lang="en-US" sz="2000" b="0" strike="noStrike" spc="-1" dirty="0">
                <a:solidFill>
                  <a:srgbClr val="000000"/>
                </a:solidFill>
                <a:latin typeface="Arial"/>
              </a:rPr>
              <a:t>Connecting links have bandwidth limitations hence can communicate with limited number of user equipment hence limited number of requests can be accepted</a:t>
            </a:r>
            <a:endParaRPr lang="en-US" sz="2000" b="0" strike="noStrike" spc="-1">
              <a:latin typeface="Arial"/>
            </a:endParaRPr>
          </a:p>
          <a:p>
            <a:pPr marL="3429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Storage constraints [2]</a:t>
            </a:r>
            <a:endParaRPr lang="en-US" sz="2000" b="0" strike="noStrike" spc="-1">
              <a:latin typeface="Arial"/>
            </a:endParaRPr>
          </a:p>
          <a:p>
            <a:pPr marL="1828800" lvl="2" indent="-422910">
              <a:lnSpc>
                <a:spcPct val="100000"/>
              </a:lnSpc>
              <a:buClr>
                <a:srgbClr val="000000"/>
              </a:buClr>
              <a:buFont typeface="Arial"/>
              <a:buChar char="•"/>
            </a:pPr>
            <a:r>
              <a:rPr lang="en-US" sz="2000" b="0" strike="noStrike" spc="-1" dirty="0">
                <a:solidFill>
                  <a:srgbClr val="000000"/>
                </a:solidFill>
                <a:latin typeface="Arial"/>
              </a:rPr>
              <a:t>Can not store every network function, each node can store a subset of functions hence limited number of requests can be satisfied</a:t>
            </a:r>
            <a:endParaRPr lang="en-US" sz="2000" b="0" strike="noStrike" spc="-1">
              <a:latin typeface="Arial"/>
            </a:endParaRPr>
          </a:p>
          <a:p>
            <a:pPr marL="1828800" lvl="2" indent="-422910">
              <a:lnSpc>
                <a:spcPct val="100000"/>
              </a:lnSpc>
              <a:buClr>
                <a:srgbClr val="000000"/>
              </a:buClr>
              <a:buFont typeface="Arial"/>
              <a:buChar char="•"/>
            </a:pPr>
            <a:r>
              <a:rPr lang="en-US" sz="2000" b="0" strike="noStrike" spc="-1" dirty="0">
                <a:solidFill>
                  <a:srgbClr val="000000"/>
                </a:solidFill>
                <a:latin typeface="Arial"/>
              </a:rPr>
              <a:t>This resource can be shared between applications [3]</a:t>
            </a:r>
            <a:endParaRPr lang="en-US" sz="2000" b="0" strike="noStrike" spc="-1">
              <a:latin typeface="Arial"/>
            </a:endParaRPr>
          </a:p>
        </p:txBody>
      </p:sp>
      <p:sp>
        <p:nvSpPr>
          <p:cNvPr id="211" name="CustomShape 4"/>
          <p:cNvSpPr/>
          <p:nvPr/>
        </p:nvSpPr>
        <p:spPr>
          <a:xfrm>
            <a:off x="-126720" y="5427360"/>
            <a:ext cx="12318480" cy="1710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marL="609480" indent="-380520">
              <a:lnSpc>
                <a:spcPct val="100000"/>
              </a:lnSpc>
            </a:pPr>
            <a:r>
              <a:rPr lang="en-US" sz="1200" b="0" strike="noStrike" spc="-1">
                <a:solidFill>
                  <a:srgbClr val="000000"/>
                </a:solidFill>
                <a:latin typeface="Arial"/>
              </a:rPr>
              <a:t>[1]     P. Mach and Z. Becvar, "Mobile Edge Computing: A Survey on Architecture and Computation Offloading," in </a:t>
            </a:r>
            <a:r>
              <a:rPr lang="en-US" sz="1200" b="0" i="1" strike="noStrike" spc="-1">
                <a:solidFill>
                  <a:srgbClr val="000000"/>
                </a:solidFill>
                <a:latin typeface="Arial"/>
              </a:rPr>
              <a:t>IEEE Communications Surveys &amp; Tutorials</a:t>
            </a:r>
            <a:r>
              <a:rPr lang="en-US" sz="1200" b="0" strike="noStrike" spc="-1">
                <a:solidFill>
                  <a:srgbClr val="000000"/>
                </a:solidFill>
                <a:latin typeface="Arial"/>
              </a:rPr>
              <a:t>, vol. 19, no. 3, pp. 1628-1656, 2017.</a:t>
            </a:r>
            <a:endParaRPr lang="en-US" sz="1200" b="0" strike="noStrike" spc="-1">
              <a:latin typeface="Arial"/>
            </a:endParaRPr>
          </a:p>
          <a:p>
            <a:pPr marL="609480" indent="-380520">
              <a:lnSpc>
                <a:spcPct val="100000"/>
              </a:lnSpc>
            </a:pPr>
            <a:r>
              <a:rPr lang="en-US" sz="1200" b="0" strike="noStrike" spc="-1">
                <a:solidFill>
                  <a:srgbClr val="000000"/>
                </a:solidFill>
                <a:latin typeface="Arial"/>
              </a:rPr>
              <a:t>[2]    K. Poularakis, J. Llorca, A. M. Tulino, I. Taylor, L. Tassiulas, “ Joint Service Placement and Request Routing in Multi-cell Mobile Edge Computing Networks,  arXiv:1901.08946</a:t>
            </a:r>
            <a:endParaRPr lang="en-US" sz="1200" b="0" strike="noStrike" spc="-1">
              <a:latin typeface="Arial"/>
            </a:endParaRPr>
          </a:p>
          <a:p>
            <a:pPr marL="609480" indent="-380520">
              <a:lnSpc>
                <a:spcPct val="100000"/>
              </a:lnSpc>
            </a:pPr>
            <a:r>
              <a:rPr lang="en-US" sz="1200" b="0" strike="noStrike" spc="-1">
                <a:solidFill>
                  <a:srgbClr val="000000"/>
                </a:solidFill>
                <a:latin typeface="Arial"/>
              </a:rPr>
              <a:t>[3]    T. He, H. Khamfroush, S. Wang, T. La Porta and S. Stein, "It's Hard to Share: Joint Service Placement and Request Scheduling in Edge Clouds with Sharable and Non-Sharable Resources," </a:t>
            </a:r>
            <a:r>
              <a:rPr lang="en-US" sz="1200" b="0" i="1" strike="noStrike" spc="-1">
                <a:solidFill>
                  <a:srgbClr val="000000"/>
                </a:solidFill>
                <a:latin typeface="Arial"/>
              </a:rPr>
              <a:t>2018 IEEE 38th International Conference on Distributed Computing Systems (ICDCS)</a:t>
            </a:r>
            <a:r>
              <a:rPr lang="en-US" sz="1200" b="0" strike="noStrike" spc="-1">
                <a:solidFill>
                  <a:srgbClr val="000000"/>
                </a:solidFill>
                <a:latin typeface="Arial"/>
              </a:rPr>
              <a:t>, Vienna, 2018, pp. 365-375.</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582480" y="0"/>
            <a:ext cx="10972440" cy="812520"/>
          </a:xfrm>
          <a:prstGeom prst="rect">
            <a:avLst/>
          </a:prstGeom>
          <a:noFill/>
          <a:ln>
            <a:noFill/>
          </a:ln>
        </p:spPr>
        <p:txBody>
          <a:bodyPr lIns="122040" tIns="60840" rIns="122040" bIns="60840" anchor="ctr"/>
          <a:lstStyle/>
          <a:p>
            <a:pPr algn="ctr">
              <a:lnSpc>
                <a:spcPct val="100000"/>
              </a:lnSpc>
            </a:pPr>
            <a:r>
              <a:rPr lang="en-US" sz="3200" b="1" strike="noStrike" spc="-1">
                <a:solidFill>
                  <a:srgbClr val="FFFFFF"/>
                </a:solidFill>
                <a:latin typeface="Arial"/>
                <a:ea typeface="Arial"/>
              </a:rPr>
              <a:t>Possible Solution</a:t>
            </a:r>
            <a:endParaRPr lang="en-US" sz="3200" b="0" strike="noStrike" spc="-1">
              <a:solidFill>
                <a:srgbClr val="000000"/>
              </a:solidFill>
              <a:latin typeface="Arial"/>
            </a:endParaRPr>
          </a:p>
        </p:txBody>
      </p:sp>
      <p:sp>
        <p:nvSpPr>
          <p:cNvPr id="213" name="TextShape 2"/>
          <p:cNvSpPr txBox="1"/>
          <p:nvPr/>
        </p:nvSpPr>
        <p:spPr>
          <a:xfrm>
            <a:off x="9347040" y="6477840"/>
            <a:ext cx="2844360" cy="365760"/>
          </a:xfrm>
          <a:prstGeom prst="rect">
            <a:avLst/>
          </a:prstGeom>
          <a:noFill/>
          <a:ln>
            <a:noFill/>
          </a:ln>
        </p:spPr>
        <p:txBody>
          <a:bodyPr lIns="122040" tIns="60840" rIns="122040" bIns="60840" anchor="ctr"/>
          <a:lstStyle/>
          <a:p>
            <a:pPr algn="r">
              <a:lnSpc>
                <a:spcPct val="100000"/>
              </a:lnSpc>
            </a:pPr>
            <a:fld id="{2416253D-14D1-45D4-9E74-5E97F4529D0F}" type="slidenum">
              <a:rPr lang="en-US" sz="1600" b="0" strike="noStrike" spc="-1">
                <a:solidFill>
                  <a:srgbClr val="898989"/>
                </a:solidFill>
                <a:latin typeface="Arial"/>
                <a:ea typeface="Arial"/>
              </a:rPr>
              <a:t>6</a:t>
            </a:fld>
            <a:endParaRPr lang="en-US" sz="1600" b="0" strike="noStrike" spc="-1">
              <a:latin typeface="Times New Roman"/>
            </a:endParaRPr>
          </a:p>
        </p:txBody>
      </p:sp>
      <p:sp>
        <p:nvSpPr>
          <p:cNvPr id="214" name="CustomShape 3"/>
          <p:cNvSpPr/>
          <p:nvPr/>
        </p:nvSpPr>
        <p:spPr>
          <a:xfrm>
            <a:off x="0" y="965520"/>
            <a:ext cx="12191760" cy="55119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t"/>
          <a:lstStyle/>
          <a:p>
            <a:pPr marL="608965" indent="-422910">
              <a:lnSpc>
                <a:spcPct val="100000"/>
              </a:lnSpc>
              <a:buClr>
                <a:srgbClr val="000000"/>
              </a:buClr>
              <a:buFont typeface="Arial" charset="2"/>
              <a:buChar char="•"/>
            </a:pPr>
            <a:r>
              <a:rPr lang="en-US" sz="2000" b="0" strike="noStrike" spc="-1" dirty="0">
                <a:solidFill>
                  <a:srgbClr val="000000"/>
                </a:solidFill>
                <a:latin typeface="Arial"/>
              </a:rPr>
              <a:t>A service placement solution is required subject to service and physical substrate constraints.</a:t>
            </a:r>
            <a:endParaRPr lang="en-US" sz="2000" b="0" strike="noStrike" spc="-1">
              <a:latin typeface="Arial"/>
            </a:endParaRPr>
          </a:p>
          <a:p>
            <a:pPr marL="3429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Delay sensitive services require careful network planning for data plane and control plane</a:t>
            </a:r>
            <a:endParaRPr lang="en-US" sz="2000" b="0" strike="noStrike" spc="-1">
              <a:latin typeface="Arial"/>
            </a:endParaRPr>
          </a:p>
          <a:p>
            <a:pPr marL="342900" indent="-342900">
              <a:lnSpc>
                <a:spcPct val="100000"/>
              </a:lnSpc>
              <a:buFont typeface="Arial"/>
              <a:buChar char="•"/>
            </a:pPr>
            <a:endParaRPr lang="en-US" sz="2000" b="0" strike="noStrike" spc="-1">
              <a:latin typeface="Arial"/>
            </a:endParaRPr>
          </a:p>
          <a:p>
            <a:pPr marL="608965" indent="-422910">
              <a:lnSpc>
                <a:spcPct val="100000"/>
              </a:lnSpc>
              <a:buClr>
                <a:srgbClr val="000000"/>
              </a:buClr>
              <a:buFont typeface="Arial" charset="2"/>
              <a:buChar char="•"/>
            </a:pPr>
            <a:r>
              <a:rPr lang="en-US" sz="2000" b="0" strike="noStrike" spc="-1" dirty="0">
                <a:solidFill>
                  <a:srgbClr val="000000"/>
                </a:solidFill>
                <a:latin typeface="Arial"/>
              </a:rPr>
              <a:t>What is already in the literature ?</a:t>
            </a:r>
            <a:endParaRPr lang="en-US" sz="2000" b="0" strike="noStrike" spc="-1">
              <a:latin typeface="Arial"/>
            </a:endParaRPr>
          </a:p>
          <a:p>
            <a:pPr marL="3429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[2] Focuses on node physical constraints but neglects QoS constraints and control plane functions. Does not consider other edge nodes as candidate servers.</a:t>
            </a:r>
            <a:endParaRPr lang="en-US" sz="2000" b="0" strike="noStrike" spc="-1">
              <a:latin typeface="Arial"/>
            </a:endParaRPr>
          </a:p>
          <a:p>
            <a:pPr marL="3429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[5] Focuses on VNF placements in order to reduce bandwidth but neglects computation constraints</a:t>
            </a:r>
            <a:endParaRPr lang="en-US" sz="2000" b="0" strike="noStrike" spc="-1">
              <a:latin typeface="Arial"/>
            </a:endParaRPr>
          </a:p>
          <a:p>
            <a:pPr marL="15621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[6] Focuses on energy saving by running smallest possible number of computational node but neglects physical constraints of each node and control plane functionality</a:t>
            </a:r>
            <a:endParaRPr lang="en-US" sz="2000" b="0" strike="noStrike" spc="-1">
              <a:latin typeface="Arial"/>
            </a:endParaRPr>
          </a:p>
        </p:txBody>
      </p:sp>
      <p:sp>
        <p:nvSpPr>
          <p:cNvPr id="215" name="CustomShape 4"/>
          <p:cNvSpPr/>
          <p:nvPr/>
        </p:nvSpPr>
        <p:spPr>
          <a:xfrm>
            <a:off x="-200160" y="5713200"/>
            <a:ext cx="12370320" cy="152928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marL="762120" indent="-533160">
              <a:lnSpc>
                <a:spcPct val="100000"/>
              </a:lnSpc>
            </a:pPr>
            <a:r>
              <a:rPr lang="en-US" sz="1340" b="0" strike="noStrike" spc="-1">
                <a:solidFill>
                  <a:srgbClr val="000000"/>
                </a:solidFill>
                <a:latin typeface="Arial"/>
              </a:rPr>
              <a:t>[2]       K. Poularakis, J. Llorca, A. M. Tulino, I. Taylor, L. Tassiulas, “ Joint Service Placement and Request Routing in Multi-cell Mobile Edge Computing Networks,  arXiv:1901.08946</a:t>
            </a:r>
            <a:endParaRPr lang="en-US" sz="1340" b="0" strike="noStrike" spc="-1">
              <a:latin typeface="Arial"/>
            </a:endParaRPr>
          </a:p>
          <a:p>
            <a:pPr marL="762120" indent="-533160">
              <a:lnSpc>
                <a:spcPct val="100000"/>
              </a:lnSpc>
            </a:pPr>
            <a:r>
              <a:rPr lang="en-US" sz="1340" b="0" strike="noStrike" spc="-1">
                <a:solidFill>
                  <a:srgbClr val="000000"/>
                </a:solidFill>
                <a:latin typeface="Arial"/>
              </a:rPr>
              <a:t>[5]       M. Pozza, A. Patel, A. Rao, H. Flinck, S. Tarkoma, “ Composing 5G Network Slices by Co-locating VNFs in uslices”, </a:t>
            </a:r>
            <a:r>
              <a:rPr lang="en-US" sz="1340" b="0" i="1" strike="noStrike" spc="-1">
                <a:solidFill>
                  <a:srgbClr val="000000"/>
                </a:solidFill>
                <a:latin typeface="Arial"/>
              </a:rPr>
              <a:t>IFIP Networking, </a:t>
            </a:r>
            <a:r>
              <a:rPr lang="en-US" sz="1340" b="0" strike="noStrike" spc="-1">
                <a:solidFill>
                  <a:srgbClr val="000000"/>
                </a:solidFill>
                <a:latin typeface="Arial"/>
              </a:rPr>
              <a:t>2019</a:t>
            </a:r>
            <a:endParaRPr lang="en-US" sz="1340" b="0" strike="noStrike" spc="-1">
              <a:latin typeface="Arial"/>
            </a:endParaRPr>
          </a:p>
          <a:p>
            <a:pPr marL="762120" indent="-533160">
              <a:lnSpc>
                <a:spcPct val="100000"/>
              </a:lnSpc>
            </a:pPr>
            <a:r>
              <a:rPr lang="en-US" sz="1340" b="0" strike="noStrike" spc="-1">
                <a:solidFill>
                  <a:srgbClr val="000000"/>
                </a:solidFill>
                <a:latin typeface="Arial"/>
              </a:rPr>
              <a:t>[6]       B. Yang, W. K. Chai, Z. Xu, K. V. Katsaros and G. Pavlou, "Cost-Efficient NFV-Enabled Mobile Edge-Cloud for Low Latency Mobile Applications," in </a:t>
            </a:r>
            <a:r>
              <a:rPr lang="en-US" sz="1340" b="0" i="1" strike="noStrike" spc="-1">
                <a:solidFill>
                  <a:srgbClr val="000000"/>
                </a:solidFill>
                <a:latin typeface="Arial"/>
              </a:rPr>
              <a:t>IEEE Transactions on Network and Service Management</a:t>
            </a:r>
            <a:r>
              <a:rPr lang="en-US" sz="1340" b="0" strike="noStrike" spc="-1">
                <a:solidFill>
                  <a:srgbClr val="000000"/>
                </a:solidFill>
                <a:latin typeface="Arial"/>
              </a:rPr>
              <a:t>, vol. 15, no. 1, pp. 475-488, March 2018.</a:t>
            </a:r>
            <a:endParaRPr lang="en-US" sz="1340" b="0" strike="noStrike" spc="-1">
              <a:latin typeface="Arial"/>
            </a:endParaRPr>
          </a:p>
          <a:p>
            <a:pPr marL="762120" indent="-533160">
              <a:lnSpc>
                <a:spcPct val="100000"/>
              </a:lnSpc>
            </a:pPr>
            <a:endParaRPr lang="en-US" sz="1340" b="0" strike="noStrike" spc="-1">
              <a:latin typeface="Arial"/>
            </a:endParaRPr>
          </a:p>
        </p:txBody>
      </p:sp>
      <p:sp>
        <p:nvSpPr>
          <p:cNvPr id="216" name="CustomShape 5"/>
          <p:cNvSpPr/>
          <p:nvPr/>
        </p:nvSpPr>
        <p:spPr>
          <a:xfrm>
            <a:off x="5973120" y="3244320"/>
            <a:ext cx="2451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Arial"/>
              </a:rPr>
              <a:t> </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8737560" y="6356520"/>
            <a:ext cx="2844360" cy="365760"/>
          </a:xfrm>
          <a:prstGeom prst="rect">
            <a:avLst/>
          </a:prstGeom>
          <a:noFill/>
          <a:ln>
            <a:noFill/>
          </a:ln>
        </p:spPr>
        <p:txBody>
          <a:bodyPr anchor="ctr"/>
          <a:lstStyle/>
          <a:p>
            <a:pPr algn="r">
              <a:lnSpc>
                <a:spcPct val="100000"/>
              </a:lnSpc>
            </a:pPr>
            <a:fld id="{AC966AD7-E94E-4D56-8646-B9B2131C8DF2}" type="slidenum">
              <a:rPr lang="en-US" sz="1600" b="0" strike="noStrike" spc="-1">
                <a:solidFill>
                  <a:srgbClr val="898989"/>
                </a:solidFill>
                <a:latin typeface="Arial"/>
                <a:ea typeface="Arial"/>
              </a:rPr>
              <a:t>7</a:t>
            </a:fld>
            <a:endParaRPr lang="en-US" sz="1600" b="0" strike="noStrike" spc="-1">
              <a:latin typeface="Times New Roman"/>
            </a:endParaRPr>
          </a:p>
        </p:txBody>
      </p:sp>
      <p:sp>
        <p:nvSpPr>
          <p:cNvPr id="218" name="CustomShape 2"/>
          <p:cNvSpPr/>
          <p:nvPr/>
        </p:nvSpPr>
        <p:spPr>
          <a:xfrm>
            <a:off x="582480" y="0"/>
            <a:ext cx="10972440" cy="8125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ctr"/>
          <a:lstStyle/>
          <a:p>
            <a:pPr algn="ctr">
              <a:lnSpc>
                <a:spcPct val="100000"/>
              </a:lnSpc>
            </a:pPr>
            <a:r>
              <a:rPr lang="en-US" sz="3200" b="1" strike="noStrike" spc="-1">
                <a:solidFill>
                  <a:srgbClr val="FFFFFF"/>
                </a:solidFill>
                <a:latin typeface="Arial"/>
                <a:ea typeface="Arial"/>
              </a:rPr>
              <a:t>System Model</a:t>
            </a:r>
            <a:endParaRPr lang="en-US" sz="3200" b="0" strike="noStrike" spc="-1">
              <a:latin typeface="Arial"/>
            </a:endParaRPr>
          </a:p>
        </p:txBody>
      </p:sp>
      <p:pic>
        <p:nvPicPr>
          <p:cNvPr id="219" name="Google Shape;85;p16"/>
          <p:cNvPicPr/>
          <p:nvPr/>
        </p:nvPicPr>
        <p:blipFill>
          <a:blip r:embed="rId3"/>
          <a:stretch/>
        </p:blipFill>
        <p:spPr>
          <a:xfrm>
            <a:off x="419400" y="1499040"/>
            <a:ext cx="4612680" cy="4170600"/>
          </a:xfrm>
          <a:prstGeom prst="rect">
            <a:avLst/>
          </a:prstGeom>
          <a:ln>
            <a:noFill/>
          </a:ln>
        </p:spPr>
      </p:pic>
      <p:sp>
        <p:nvSpPr>
          <p:cNvPr id="220" name="CustomShape 3"/>
          <p:cNvSpPr/>
          <p:nvPr/>
        </p:nvSpPr>
        <p:spPr>
          <a:xfrm>
            <a:off x="5676480" y="1045080"/>
            <a:ext cx="5878440" cy="130176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000" b="0" u="sng" strike="noStrike" spc="-1">
                <a:solidFill>
                  <a:srgbClr val="000000"/>
                </a:solidFill>
                <a:uFillTx/>
                <a:latin typeface="Arial"/>
                <a:ea typeface="Roboto"/>
              </a:rPr>
              <a:t>Base Stations</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N Base Stations</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n</a:t>
            </a:r>
            <a:r>
              <a:rPr lang="en-US" sz="2000" b="0" strike="noStrike" spc="-1">
                <a:solidFill>
                  <a:srgbClr val="000000"/>
                </a:solidFill>
                <a:latin typeface="Arial"/>
                <a:ea typeface="Roboto"/>
              </a:rPr>
              <a:t> : Computational Capacity</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M</a:t>
            </a:r>
            <a:r>
              <a:rPr lang="en-US" sz="2000" b="0" strike="noStrike" spc="-1" baseline="-25000">
                <a:solidFill>
                  <a:srgbClr val="000000"/>
                </a:solidFill>
                <a:latin typeface="Arial"/>
                <a:ea typeface="Roboto"/>
              </a:rPr>
              <a:t>n</a:t>
            </a:r>
            <a:r>
              <a:rPr lang="en-US" sz="2000" b="0" strike="noStrike" spc="-1">
                <a:solidFill>
                  <a:srgbClr val="000000"/>
                </a:solidFill>
                <a:latin typeface="Arial"/>
                <a:ea typeface="Roboto"/>
              </a:rPr>
              <a:t> : Memory/Storage Capacity</a:t>
            </a:r>
            <a:endParaRPr lang="en-US" sz="2000" b="0" strike="noStrike" spc="-1">
              <a:latin typeface="Arial"/>
            </a:endParaRPr>
          </a:p>
        </p:txBody>
      </p:sp>
      <p:sp>
        <p:nvSpPr>
          <p:cNvPr id="221" name="CustomShape 4"/>
          <p:cNvSpPr/>
          <p:nvPr/>
        </p:nvSpPr>
        <p:spPr>
          <a:xfrm>
            <a:off x="5676480" y="2579760"/>
            <a:ext cx="5878440" cy="221076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000" b="0" u="sng" strike="noStrike" spc="-1">
                <a:solidFill>
                  <a:srgbClr val="000000"/>
                </a:solidFill>
                <a:uFillTx/>
                <a:latin typeface="Arial"/>
                <a:ea typeface="Roboto"/>
              </a:rPr>
              <a:t>Services</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A library of services in set S are offered </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s</a:t>
            </a:r>
            <a:r>
              <a:rPr lang="en-US" sz="2000" b="0" strike="noStrike" spc="-1">
                <a:solidFill>
                  <a:srgbClr val="000000"/>
                </a:solidFill>
                <a:latin typeface="Arial"/>
                <a:ea typeface="Roboto"/>
              </a:rPr>
              <a:t> : capacity requirement</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m</a:t>
            </a:r>
            <a:r>
              <a:rPr lang="en-US" sz="2000" b="0" strike="noStrike" spc="-1" baseline="-25000">
                <a:solidFill>
                  <a:srgbClr val="000000"/>
                </a:solidFill>
                <a:latin typeface="Arial"/>
                <a:ea typeface="Roboto"/>
              </a:rPr>
              <a:t>s</a:t>
            </a:r>
            <a:r>
              <a:rPr lang="en-US" sz="2000" b="0" strike="noStrike" spc="-1">
                <a:solidFill>
                  <a:srgbClr val="000000"/>
                </a:solidFill>
                <a:latin typeface="Arial"/>
                <a:ea typeface="Roboto"/>
              </a:rPr>
              <a:t> :  memory/storage space requirement</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h</a:t>
            </a:r>
            <a:r>
              <a:rPr lang="en-US" sz="2000" b="0" strike="noStrike" spc="-1" baseline="-25000">
                <a:solidFill>
                  <a:srgbClr val="000000"/>
                </a:solidFill>
                <a:latin typeface="Arial"/>
                <a:ea typeface="Roboto"/>
              </a:rPr>
              <a:t>s</a:t>
            </a:r>
            <a:r>
              <a:rPr lang="en-US" sz="2000" b="0" strike="noStrike" spc="-1">
                <a:solidFill>
                  <a:srgbClr val="000000"/>
                </a:solidFill>
                <a:latin typeface="Arial"/>
                <a:ea typeface="Roboto"/>
              </a:rPr>
              <a:t> : traffic volume </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t</a:t>
            </a:r>
            <a:r>
              <a:rPr lang="en-US" sz="2000" b="0" strike="noStrike" spc="-1" baseline="-25000">
                <a:solidFill>
                  <a:srgbClr val="000000"/>
                </a:solidFill>
                <a:latin typeface="Arial"/>
                <a:ea typeface="Roboto"/>
              </a:rPr>
              <a:t>s</a:t>
            </a:r>
            <a:r>
              <a:rPr lang="en-US" sz="2000" b="0" strike="noStrike" spc="-1">
                <a:solidFill>
                  <a:srgbClr val="000000"/>
                </a:solidFill>
                <a:latin typeface="Arial"/>
                <a:ea typeface="Roboto"/>
              </a:rPr>
              <a:t> : maximum tolerable latency</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a:t>
            </a:r>
            <a:r>
              <a:rPr lang="en-US" sz="2000" b="0" strike="noStrike" spc="-1">
                <a:solidFill>
                  <a:srgbClr val="000000"/>
                </a:solidFill>
                <a:latin typeface="Arial"/>
                <a:ea typeface="Roboto"/>
              </a:rPr>
              <a:t> : pricing</a:t>
            </a:r>
            <a:endParaRPr lang="en-US" sz="2000" b="0" strike="noStrike" spc="-1">
              <a:latin typeface="Arial"/>
            </a:endParaRPr>
          </a:p>
        </p:txBody>
      </p:sp>
      <p:sp>
        <p:nvSpPr>
          <p:cNvPr id="222" name="CustomShape 5"/>
          <p:cNvSpPr/>
          <p:nvPr/>
        </p:nvSpPr>
        <p:spPr>
          <a:xfrm>
            <a:off x="5676480" y="4898520"/>
            <a:ext cx="4820400" cy="9572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000" b="0" u="sng" strike="noStrike" spc="-1">
                <a:solidFill>
                  <a:srgbClr val="000000"/>
                </a:solidFill>
                <a:uFillTx/>
                <a:latin typeface="Arial"/>
                <a:ea typeface="Roboto"/>
              </a:rPr>
              <a:t>Users</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A user u can access to network through nodes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a subset of N</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Each user u requests a service s</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from the network</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anim calcmode="lin" valueType="num">
                                      <p:cBhvr additive="repl">
                                        <p:cTn id="7" dur="1000"/>
                                        <p:tgtEl>
                                          <p:spTgt spid="22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21"/>
                                        </p:tgtEl>
                                        <p:attrNameLst>
                                          <p:attrName>style.visibility</p:attrName>
                                        </p:attrNameLst>
                                      </p:cBhvr>
                                      <p:to>
                                        <p:strVal val="visible"/>
                                      </p:to>
                                    </p:set>
                                    <p:anim calcmode="lin" valueType="num">
                                      <p:cBhvr additive="repl">
                                        <p:cTn id="12" dur="1000"/>
                                        <p:tgtEl>
                                          <p:spTgt spid="221"/>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22"/>
                                        </p:tgtEl>
                                        <p:attrNameLst>
                                          <p:attrName>style.visibility</p:attrName>
                                        </p:attrNameLst>
                                      </p:cBhvr>
                                      <p:to>
                                        <p:strVal val="visible"/>
                                      </p:to>
                                    </p:set>
                                    <p:anim calcmode="lin" valueType="num">
                                      <p:cBhvr additive="repl">
                                        <p:cTn id="17" dur="1000"/>
                                        <p:tgtEl>
                                          <p:spTgt spid="2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8737560" y="6356520"/>
            <a:ext cx="2844360" cy="365760"/>
          </a:xfrm>
          <a:prstGeom prst="rect">
            <a:avLst/>
          </a:prstGeom>
          <a:noFill/>
          <a:ln>
            <a:noFill/>
          </a:ln>
        </p:spPr>
        <p:txBody>
          <a:bodyPr anchor="ctr"/>
          <a:lstStyle/>
          <a:p>
            <a:pPr algn="r">
              <a:lnSpc>
                <a:spcPct val="100000"/>
              </a:lnSpc>
            </a:pPr>
            <a:fld id="{E7F6BFAA-7657-4E52-9D73-718F12F03DF9}" type="slidenum">
              <a:rPr lang="en-US" sz="1600" b="0" strike="noStrike" spc="-1">
                <a:solidFill>
                  <a:srgbClr val="898989"/>
                </a:solidFill>
                <a:latin typeface="Arial"/>
                <a:ea typeface="Arial"/>
              </a:rPr>
              <a:t>8</a:t>
            </a:fld>
            <a:endParaRPr lang="en-US" sz="1600" b="0" strike="noStrike" spc="-1">
              <a:latin typeface="Times New Roman"/>
            </a:endParaRPr>
          </a:p>
        </p:txBody>
      </p:sp>
      <p:sp>
        <p:nvSpPr>
          <p:cNvPr id="224" name="CustomShape 2"/>
          <p:cNvSpPr/>
          <p:nvPr/>
        </p:nvSpPr>
        <p:spPr>
          <a:xfrm>
            <a:off x="2885400" y="-139680"/>
            <a:ext cx="3522240" cy="96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nSpc>
                <a:spcPct val="100000"/>
              </a:lnSpc>
            </a:pPr>
            <a:r>
              <a:rPr lang="en-US" sz="2800" b="0" u="sng" strike="noStrike" spc="-1">
                <a:solidFill>
                  <a:srgbClr val="FFFFFF"/>
                </a:solidFill>
                <a:uFillTx/>
                <a:latin typeface="Arial"/>
                <a:ea typeface="Arial"/>
              </a:rPr>
              <a:t>Formulation</a:t>
            </a:r>
            <a:endParaRPr lang="en-US" sz="2800" b="0" strike="noStrike" spc="-1">
              <a:latin typeface="Arial"/>
            </a:endParaRPr>
          </a:p>
        </p:txBody>
      </p:sp>
      <p:sp>
        <p:nvSpPr>
          <p:cNvPr id="226" name="CustomShape 3"/>
          <p:cNvSpPr/>
          <p:nvPr/>
        </p:nvSpPr>
        <p:spPr>
          <a:xfrm>
            <a:off x="573660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pic>
        <p:nvPicPr>
          <p:cNvPr id="2" name="Picture 2" descr="A picture containing indoor, computer, table, photo&#10;&#10;Description generated with very high confidence">
            <a:extLst>
              <a:ext uri="{FF2B5EF4-FFF2-40B4-BE49-F238E27FC236}">
                <a16:creationId xmlns:a16="http://schemas.microsoft.com/office/drawing/2014/main" id="{C628DCB9-91EF-4429-883A-6E4DF1A25110}"/>
              </a:ext>
            </a:extLst>
          </p:cNvPr>
          <p:cNvPicPr>
            <a:picLocks noChangeAspect="1"/>
          </p:cNvPicPr>
          <p:nvPr/>
        </p:nvPicPr>
        <p:blipFill>
          <a:blip r:embed="rId3"/>
          <a:stretch>
            <a:fillRect/>
          </a:stretch>
        </p:blipFill>
        <p:spPr>
          <a:xfrm>
            <a:off x="38100" y="1038225"/>
            <a:ext cx="5695950" cy="427672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8737560" y="6356520"/>
            <a:ext cx="2844360" cy="365760"/>
          </a:xfrm>
          <a:prstGeom prst="rect">
            <a:avLst/>
          </a:prstGeom>
          <a:noFill/>
          <a:ln>
            <a:noFill/>
          </a:ln>
        </p:spPr>
        <p:txBody>
          <a:bodyPr anchor="ctr"/>
          <a:lstStyle/>
          <a:p>
            <a:pPr algn="r">
              <a:lnSpc>
                <a:spcPct val="100000"/>
              </a:lnSpc>
            </a:pPr>
            <a:fld id="{90DBD489-038C-44BD-97CC-A6B1CBC8AA47}" type="slidenum">
              <a:rPr lang="en-US" sz="1600" b="0" strike="noStrike" spc="-1">
                <a:solidFill>
                  <a:srgbClr val="898989"/>
                </a:solidFill>
                <a:latin typeface="Arial"/>
                <a:ea typeface="Arial"/>
              </a:rPr>
              <a:t>9</a:t>
            </a:fld>
            <a:endParaRPr lang="en-US" sz="1600" b="0" strike="noStrike" spc="-1">
              <a:latin typeface="Times New Roman"/>
            </a:endParaRPr>
          </a:p>
        </p:txBody>
      </p:sp>
      <p:sp>
        <p:nvSpPr>
          <p:cNvPr id="228" name="CustomShape 2"/>
          <p:cNvSpPr/>
          <p:nvPr/>
        </p:nvSpPr>
        <p:spPr>
          <a:xfrm>
            <a:off x="2885400" y="-139680"/>
            <a:ext cx="3522240" cy="96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nSpc>
                <a:spcPct val="100000"/>
              </a:lnSpc>
            </a:pPr>
            <a:r>
              <a:rPr lang="en-US" sz="2800" b="0" u="sng" strike="noStrike" spc="-1">
                <a:solidFill>
                  <a:srgbClr val="FFFFFF"/>
                </a:solidFill>
                <a:uFillTx/>
                <a:latin typeface="Arial"/>
                <a:ea typeface="Arial"/>
              </a:rPr>
              <a:t>Formulation</a:t>
            </a:r>
            <a:endParaRPr lang="en-US" sz="2800" b="0" strike="noStrike" spc="-1">
              <a:latin typeface="Arial"/>
            </a:endParaRPr>
          </a:p>
        </p:txBody>
      </p:sp>
      <p:sp>
        <p:nvSpPr>
          <p:cNvPr id="229" name="CustomShape 3"/>
          <p:cNvSpPr/>
          <p:nvPr/>
        </p:nvSpPr>
        <p:spPr>
          <a:xfrm>
            <a:off x="573660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sp>
        <p:nvSpPr>
          <p:cNvPr id="230" name="CustomShape 4"/>
          <p:cNvSpPr/>
          <p:nvPr/>
        </p:nvSpPr>
        <p:spPr>
          <a:xfrm>
            <a:off x="0" y="962280"/>
            <a:ext cx="5529960" cy="4181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tIns="91440" bIns="91440" anchor="t"/>
          <a:lstStyle/>
          <a:p>
            <a:pPr>
              <a:lnSpc>
                <a:spcPct val="100000"/>
              </a:lnSpc>
            </a:pPr>
            <a:r>
              <a:rPr lang="en-US" sz="2400" b="0" u="sng" strike="noStrike" spc="-1" dirty="0">
                <a:solidFill>
                  <a:srgbClr val="000000"/>
                </a:solidFill>
                <a:uFillTx/>
                <a:latin typeface="Roboto"/>
                <a:ea typeface="Roboto"/>
              </a:rPr>
              <a:t>Objective Function</a:t>
            </a:r>
            <a:endParaRPr lang="en-US" sz="2400" b="0" strike="noStrike" spc="-1" dirty="0">
              <a:latin typeface="Arial"/>
            </a:endParaRPr>
          </a:p>
          <a:p>
            <a:pPr>
              <a:lnSpc>
                <a:spcPct val="100000"/>
              </a:lnSpc>
            </a:pPr>
            <a:r>
              <a:rPr lang="en-US" sz="1800" b="0" strike="noStrike" spc="-1" dirty="0">
                <a:solidFill>
                  <a:srgbClr val="000000"/>
                </a:solidFill>
                <a:latin typeface="Roboto"/>
                <a:ea typeface="Roboto"/>
              </a:rPr>
              <a:t>Two possible design choices</a:t>
            </a:r>
            <a:endParaRPr lang="en-US" sz="1800" b="0" strike="noStrike" spc="-1" dirty="0">
              <a:latin typeface="Arial"/>
            </a:endParaRPr>
          </a:p>
          <a:p>
            <a:pPr marL="457200" indent="-342265">
              <a:lnSpc>
                <a:spcPct val="100000"/>
              </a:lnSpc>
              <a:buClr>
                <a:srgbClr val="000000"/>
              </a:buClr>
              <a:buFont typeface="Roboto"/>
              <a:buAutoNum type="arabicPeriod"/>
            </a:pPr>
            <a:r>
              <a:rPr lang="en-US" sz="1800" b="0" strike="noStrike" spc="-1" dirty="0">
                <a:solidFill>
                  <a:srgbClr val="000000"/>
                </a:solidFill>
                <a:latin typeface="Roboto"/>
                <a:ea typeface="Roboto"/>
              </a:rPr>
              <a:t>Minimize the network operation &amp; installation cost for given user-service </a:t>
            </a:r>
            <a:r>
              <a:rPr lang="en-US" spc="-1" dirty="0">
                <a:solidFill>
                  <a:srgbClr val="000000"/>
                </a:solidFill>
                <a:latin typeface="Roboto"/>
                <a:ea typeface="Roboto"/>
              </a:rPr>
              <a:t>pairs</a:t>
            </a:r>
            <a:r>
              <a:rPr lang="en-US" sz="1800" b="0" strike="noStrike" spc="-1" dirty="0">
                <a:solidFill>
                  <a:srgbClr val="000000"/>
                </a:solidFill>
                <a:latin typeface="Roboto"/>
                <a:ea typeface="Roboto"/>
              </a:rPr>
              <a:t>.</a:t>
            </a:r>
            <a:endParaRPr lang="en-US" sz="1800" b="0" strike="noStrike" spc="-1" dirty="0">
              <a:latin typeface="Arial"/>
            </a:endParaRPr>
          </a:p>
          <a:p>
            <a:pPr marL="457200" indent="-342265">
              <a:buClr>
                <a:srgbClr val="000000"/>
              </a:buClr>
              <a:buFont typeface="Roboto"/>
              <a:buAutoNum type="arabicPeriod"/>
            </a:pPr>
            <a:r>
              <a:rPr lang="en-US" sz="1800" b="0" strike="noStrike" spc="-1" dirty="0">
                <a:solidFill>
                  <a:srgbClr val="000000"/>
                </a:solidFill>
                <a:latin typeface="Roboto"/>
                <a:ea typeface="Roboto"/>
              </a:rPr>
              <a:t>Maximize the number of served user-service </a:t>
            </a:r>
            <a:r>
              <a:rPr lang="en-US" spc="-1" dirty="0">
                <a:solidFill>
                  <a:srgbClr val="000000"/>
                </a:solidFill>
                <a:latin typeface="Roboto"/>
                <a:ea typeface="Roboto"/>
              </a:rPr>
              <a:t>pairs for </a:t>
            </a:r>
            <a:r>
              <a:rPr lang="en-US" sz="1800" b="0" strike="noStrike" spc="-1" dirty="0">
                <a:solidFill>
                  <a:srgbClr val="000000"/>
                </a:solidFill>
                <a:latin typeface="Roboto"/>
                <a:ea typeface="Roboto"/>
              </a:rPr>
              <a:t>a given network configuration.</a:t>
            </a:r>
            <a:r>
              <a:rPr lang="en-US" spc="-1" dirty="0">
                <a:solidFill>
                  <a:srgbClr val="000000"/>
                </a:solidFill>
                <a:latin typeface="Roboto"/>
                <a:ea typeface="Roboto"/>
              </a:rPr>
              <a:t> </a:t>
            </a:r>
            <a:endParaRPr lang="en-US" sz="1800" b="0" strike="noStrike" spc="-1" dirty="0">
              <a:latin typeface="Arial"/>
            </a:endParaRPr>
          </a:p>
          <a:p>
            <a:pPr marL="914400">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231" name="CustomShape 5"/>
          <p:cNvSpPr/>
          <p:nvPr/>
        </p:nvSpPr>
        <p:spPr>
          <a:xfrm>
            <a:off x="119520" y="5060520"/>
            <a:ext cx="5410800" cy="176508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1800" b="0" strike="noStrike" spc="-1">
                <a:solidFill>
                  <a:srgbClr val="000000"/>
                </a:solidFill>
                <a:latin typeface="Roboto"/>
                <a:ea typeface="Roboto"/>
              </a:rPr>
              <a:t>Generate the largest possible revenue from a centralized cloud server and a MEC network topology pair.</a:t>
            </a:r>
            <a:endParaRPr lang="en-US" sz="1800" b="0" strike="noStrike" spc="-1">
              <a:latin typeface="Arial"/>
            </a:endParaRPr>
          </a:p>
        </p:txBody>
      </p:sp>
      <p:pic>
        <p:nvPicPr>
          <p:cNvPr id="6" name="Picture 6" descr="A close up of a watch&#10;&#10;Description generated with very high confidence">
            <a:extLst>
              <a:ext uri="{FF2B5EF4-FFF2-40B4-BE49-F238E27FC236}">
                <a16:creationId xmlns:a16="http://schemas.microsoft.com/office/drawing/2014/main" id="{C600BCA3-C83A-4CF7-AC3F-E2826013CD13}"/>
              </a:ext>
            </a:extLst>
          </p:cNvPr>
          <p:cNvPicPr>
            <a:picLocks noChangeAspect="1"/>
          </p:cNvPicPr>
          <p:nvPr/>
        </p:nvPicPr>
        <p:blipFill>
          <a:blip r:embed="rId3"/>
          <a:stretch>
            <a:fillRect/>
          </a:stretch>
        </p:blipFill>
        <p:spPr>
          <a:xfrm>
            <a:off x="381000" y="3688281"/>
            <a:ext cx="5000625" cy="929239"/>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2089</TotalTime>
  <Words>3167</Words>
  <Application>Microsoft Office PowerPoint</Application>
  <PresentationFormat>Widescreen</PresentationFormat>
  <Paragraphs>357</Paragraphs>
  <Slides>24</Slides>
  <Notes>14</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24</vt:i4>
      </vt:variant>
    </vt:vector>
  </HeadingPairs>
  <TitlesOfParts>
    <vt:vector size="36" baseType="lpstr">
      <vt:lpstr>Google Sans</vt:lpstr>
      <vt:lpstr>Noto Sans Symbols</vt:lpstr>
      <vt:lpstr>Roboto</vt:lpstr>
      <vt:lpstr>Arial</vt:lpstr>
      <vt:lpstr>Courier New</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李 晨</dc:creator>
  <dc:description/>
  <cp:lastModifiedBy>李 晨</cp:lastModifiedBy>
  <cp:revision>205</cp:revision>
  <dcterms:created xsi:type="dcterms:W3CDTF">2020-04-27T20:04:04Z</dcterms:created>
  <dcterms:modified xsi:type="dcterms:W3CDTF">2020-05-19T18:47:28Z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ies>
</file>