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309" r:id="rId2"/>
    <p:sldId id="310" r:id="rId3"/>
    <p:sldId id="312" r:id="rId4"/>
    <p:sldId id="320" r:id="rId5"/>
    <p:sldId id="314" r:id="rId6"/>
    <p:sldId id="321" r:id="rId7"/>
    <p:sldId id="316" r:id="rId8"/>
    <p:sldId id="315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晨" initials="李" lastIdx="1" clrIdx="0">
    <p:extLst>
      <p:ext uri="{19B8F6BF-5375-455C-9EA6-DF929625EA0E}">
        <p15:presenceInfo xmlns:p15="http://schemas.microsoft.com/office/powerpoint/2012/main" userId="fd9036d458312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988" autoAdjust="0"/>
  </p:normalViewPr>
  <p:slideViewPr>
    <p:cSldViewPr snapToGrid="0">
      <p:cViewPr varScale="1">
        <p:scale>
          <a:sx n="127" d="100"/>
          <a:sy n="127" d="100"/>
        </p:scale>
        <p:origin x="14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DC34-E32B-4B87-A454-03AAD234950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CFBB3-3EC1-43AB-9BEA-0E856CA6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(constrain flow to route at most one path)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it has relatively the higher probability to became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CFBB3-3EC1-43AB-9BEA-0E856CA65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-12192" y="0"/>
            <a:ext cx="1220419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69057" y="2111809"/>
            <a:ext cx="5081255" cy="417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6230103" y="950131"/>
            <a:ext cx="5974080" cy="590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3"/>
          </p:nvPr>
        </p:nvSpPr>
        <p:spPr>
          <a:xfrm>
            <a:off x="8235616" y="305319"/>
            <a:ext cx="3654321" cy="35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69057" y="2111809"/>
            <a:ext cx="11087404" cy="417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8235616" y="305319"/>
            <a:ext cx="3654321" cy="35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" y="0"/>
            <a:ext cx="12204700" cy="6877051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1087100" y="389467"/>
            <a:ext cx="245533" cy="49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5767" y="317500"/>
            <a:ext cx="195156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74080" cy="687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663024" y="2111809"/>
            <a:ext cx="4983792" cy="417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nyu_whit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17" y="313267"/>
            <a:ext cx="89746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" y="0"/>
            <a:ext cx="12204700" cy="950384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4067" y="317500"/>
            <a:ext cx="195156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9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6854-4091-4CEA-A681-39B1305E1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-US" kern="0"/>
              <a:pPr defTabSz="1219170"/>
              <a:t>1</a:t>
            </a:fld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F7E99-AAD9-40AB-AEDB-4BBE2F8A07DB}"/>
              </a:ext>
            </a:extLst>
          </p:cNvPr>
          <p:cNvSpPr txBox="1"/>
          <p:nvPr/>
        </p:nvSpPr>
        <p:spPr>
          <a:xfrm>
            <a:off x="2042160" y="2346960"/>
            <a:ext cx="789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Heuristic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 Top to bottom approach</a:t>
            </a:r>
          </a:p>
        </p:txBody>
      </p:sp>
    </p:spTree>
    <p:extLst>
      <p:ext uri="{BB962C8B-B14F-4D97-AF65-F5344CB8AC3E}">
        <p14:creationId xmlns:p14="http://schemas.microsoft.com/office/powerpoint/2010/main" val="166832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3"/>
    </mc:Choice>
    <mc:Fallback xmlns="">
      <p:transition spd="slow" advTm="231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E38C3-4FB1-490B-8841-9CA66602734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Heuristic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54AE-9C40-4984-8A9F-7A1DFDE21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91B83E-9253-431A-80FB-45BD3DEE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580" y="1218917"/>
            <a:ext cx="5081255" cy="806522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CB831-E065-4711-BCFB-333E84CCA456}"/>
              </a:ext>
            </a:extLst>
          </p:cNvPr>
          <p:cNvSpPr txBox="1"/>
          <p:nvPr/>
        </p:nvSpPr>
        <p:spPr>
          <a:xfrm>
            <a:off x="1529878" y="2342678"/>
            <a:ext cx="8630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with sub-mixed integer programming.</a:t>
            </a:r>
          </a:p>
          <a:p>
            <a:endParaRPr lang="en-US" dirty="0"/>
          </a:p>
          <a:p>
            <a:r>
              <a:rPr lang="en-US" dirty="0"/>
              <a:t>More integer variables, more time the algorithm will take. We can make iterative procedures to optimize the objective function with less integer variables.</a:t>
            </a:r>
          </a:p>
          <a:p>
            <a:endParaRPr lang="en-US" dirty="0"/>
          </a:p>
          <a:p>
            <a:r>
              <a:rPr lang="en-US" dirty="0"/>
              <a:t>In our model, we have binary variable: </a:t>
            </a:r>
            <a:r>
              <a:rPr lang="en-US" dirty="0" err="1"/>
              <a:t>access_indicator</a:t>
            </a:r>
            <a:r>
              <a:rPr lang="en-US" dirty="0"/>
              <a:t>, </a:t>
            </a:r>
            <a:r>
              <a:rPr lang="en-US" dirty="0" err="1"/>
              <a:t>link_indicator</a:t>
            </a:r>
            <a:r>
              <a:rPr lang="en-US" dirty="0"/>
              <a:t> and </a:t>
            </a:r>
            <a:r>
              <a:rPr lang="en-US" dirty="0" err="1"/>
              <a:t>server_indicator</a:t>
            </a:r>
            <a:r>
              <a:rPr lang="en-US" dirty="0"/>
              <a:t>. But when we fix </a:t>
            </a:r>
            <a:r>
              <a:rPr lang="en-US" dirty="0" err="1"/>
              <a:t>link_indicator</a:t>
            </a:r>
            <a:r>
              <a:rPr lang="en-US" dirty="0"/>
              <a:t> and </a:t>
            </a:r>
            <a:r>
              <a:rPr lang="en-US" dirty="0" err="1"/>
              <a:t>access_indicator</a:t>
            </a:r>
            <a:r>
              <a:rPr lang="en-US" dirty="0"/>
              <a:t> to binary variables, the </a:t>
            </a:r>
            <a:r>
              <a:rPr lang="en-US" dirty="0" err="1"/>
              <a:t>server_indicator</a:t>
            </a:r>
            <a:r>
              <a:rPr lang="en-US" dirty="0"/>
              <a:t> will be binary automatically. </a:t>
            </a:r>
          </a:p>
          <a:p>
            <a:endParaRPr lang="en-US" dirty="0"/>
          </a:p>
          <a:p>
            <a:r>
              <a:rPr lang="en-US" dirty="0"/>
              <a:t>So we fix </a:t>
            </a:r>
            <a:r>
              <a:rPr lang="en-US" dirty="0" err="1"/>
              <a:t>link_indicator</a:t>
            </a:r>
            <a:r>
              <a:rPr lang="en-US" dirty="0"/>
              <a:t> to be binary, and get ‘binary’ </a:t>
            </a:r>
            <a:r>
              <a:rPr lang="en-US" dirty="0" err="1"/>
              <a:t>access_indicator</a:t>
            </a:r>
            <a:r>
              <a:rPr lang="en-US" dirty="0"/>
              <a:t> iteratively. During  the iteration, we add more constraints to the model according to the output of each iteration to gradually get the mixed integer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46"/>
    </mc:Choice>
    <mc:Fallback xmlns="">
      <p:transition spd="slow" advTm="1370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B225E-EC4C-44E6-BB70-77E651AFAB1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1E1B8-2747-4ACC-B25B-782423BBA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44BDF52-7CC8-4C99-95C7-352D89F56D59}"/>
              </a:ext>
            </a:extLst>
          </p:cNvPr>
          <p:cNvSpPr txBox="1">
            <a:spLocks/>
          </p:cNvSpPr>
          <p:nvPr/>
        </p:nvSpPr>
        <p:spPr>
          <a:xfrm>
            <a:off x="3305465" y="983826"/>
            <a:ext cx="5081255" cy="73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kern="0" dirty="0"/>
              <a:t>Algorithm</a:t>
            </a:r>
            <a:endParaRPr lang="en-US" kern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254EC-4B54-4545-BC91-61254795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11368"/>
            <a:ext cx="5486400" cy="4415619"/>
          </a:xfrm>
        </p:spPr>
        <p:txBody>
          <a:bodyPr/>
          <a:lstStyle/>
          <a:p>
            <a:pPr marL="795847" lvl="1" indent="0">
              <a:buNone/>
            </a:pPr>
            <a:r>
              <a:rPr lang="en-US" sz="2400" b="0" dirty="0"/>
              <a:t>The most intuitive idea is to fix </a:t>
            </a:r>
            <a:r>
              <a:rPr lang="en-US" sz="2400" b="0" dirty="0" err="1"/>
              <a:t>access_indicator</a:t>
            </a:r>
            <a:r>
              <a:rPr lang="en-US" sz="2400" b="0" dirty="0"/>
              <a:t> =1 as soon as they become 1 in the iterative procedure.</a:t>
            </a:r>
          </a:p>
          <a:p>
            <a:pPr marL="795847" lvl="1" indent="0">
              <a:buNone/>
            </a:pPr>
            <a:endParaRPr lang="en-US" sz="2400" b="0" dirty="0"/>
          </a:p>
          <a:p>
            <a:pPr marL="795847" lvl="1" indent="0">
              <a:buNone/>
            </a:pPr>
            <a:r>
              <a:rPr lang="en-US" sz="2400" b="0" dirty="0"/>
              <a:t>How about &lt; 1?</a:t>
            </a:r>
          </a:p>
          <a:p>
            <a:pPr marL="795847" lvl="1" indent="0">
              <a:buNone/>
            </a:pPr>
            <a:r>
              <a:rPr lang="en-US" sz="2400" b="0" dirty="0"/>
              <a:t>Increase 0.9 to 1?</a:t>
            </a:r>
          </a:p>
          <a:p>
            <a:pPr marL="795847" lvl="1" indent="0">
              <a:buNone/>
            </a:pPr>
            <a:r>
              <a:rPr lang="en-US" sz="2400" b="0" dirty="0"/>
              <a:t>(may cause infeasible solution)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9CBD59-C14C-4C8D-9090-34F9C492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5" y="1811368"/>
            <a:ext cx="4964979" cy="40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6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1"/>
    </mc:Choice>
    <mc:Fallback xmlns="">
      <p:transition spd="slow" advTm="894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6670-3C8D-45AA-9F08-7D60D36688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Algorithm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91551-B8E6-45BA-B58A-190E03B677F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3163-472A-4CB5-B3DF-75A2269AC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B30248E-7717-4FCB-A29F-97F5CEB10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791" y="2373895"/>
            <a:ext cx="5619107" cy="490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95847" lvl="1" indent="0">
              <a:buNone/>
            </a:pPr>
            <a:r>
              <a:rPr lang="en-US" b="0" kern="0" dirty="0"/>
              <a:t>Idea:</a:t>
            </a:r>
          </a:p>
          <a:p>
            <a:pPr marL="795847" lvl="1" indent="0">
              <a:buNone/>
            </a:pPr>
            <a:endParaRPr lang="en-US" dirty="0"/>
          </a:p>
          <a:p>
            <a:pPr marL="795847" lvl="1" indent="0">
              <a:buNone/>
            </a:pPr>
            <a:r>
              <a:rPr lang="en-US" b="0" kern="0" dirty="0"/>
              <a:t>Try to increase these majority part of flow to one by reducing the minority to zero, which will guarantee the feasible solution.</a:t>
            </a:r>
          </a:p>
          <a:p>
            <a:pPr marL="795847" lvl="1" indent="0">
              <a:buNone/>
            </a:pPr>
            <a:endParaRPr lang="en-US" b="0" kern="0" dirty="0"/>
          </a:p>
          <a:p>
            <a:pPr marL="795847" lvl="1" indent="0">
              <a:buNone/>
            </a:pPr>
            <a:r>
              <a:rPr lang="en-US" b="0" dirty="0"/>
              <a:t>If majority of </a:t>
            </a:r>
            <a:r>
              <a:rPr lang="en-US" b="0" dirty="0" err="1"/>
              <a:t>u_i</a:t>
            </a:r>
            <a:r>
              <a:rPr lang="en-US" b="0" dirty="0"/>
              <a:t> came to 1 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0" dirty="0"/>
              <a:t>Fix to 1.</a:t>
            </a:r>
          </a:p>
          <a:p>
            <a:pPr marL="795847" lvl="1" indent="0">
              <a:buNone/>
            </a:pPr>
            <a:r>
              <a:rPr lang="en-US" b="0" dirty="0"/>
              <a:t>If not,  sum(all flow of user </a:t>
            </a:r>
            <a:r>
              <a:rPr lang="en-US" b="0" dirty="0" err="1"/>
              <a:t>i</a:t>
            </a:r>
            <a:r>
              <a:rPr lang="en-US" b="0" dirty="0"/>
              <a:t>) &lt; 1 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0" dirty="0"/>
              <a:t>drop off</a:t>
            </a:r>
          </a:p>
          <a:p>
            <a:pPr marL="795847" lvl="1" indent="0">
              <a:buNone/>
            </a:pPr>
            <a:endParaRPr lang="en-US" b="0" dirty="0"/>
          </a:p>
          <a:p>
            <a:pPr marL="795847" lvl="1" indent="0">
              <a:buNone/>
            </a:pPr>
            <a:r>
              <a:rPr lang="en-US" b="0" dirty="0"/>
              <a:t>Successive drop off will terminate the iteration.</a:t>
            </a:r>
          </a:p>
          <a:p>
            <a:pPr marL="795847" lvl="1" indent="0">
              <a:buNone/>
            </a:pPr>
            <a:endParaRPr lang="en-US" b="0" kern="0" dirty="0"/>
          </a:p>
          <a:p>
            <a:pPr marL="795847" lvl="1" indent="0">
              <a:buNone/>
            </a:pPr>
            <a:endParaRPr lang="en-US" b="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84747-9747-40FD-9EEB-CBB4ED6C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6" y="1110883"/>
            <a:ext cx="5451394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CB1562-7BEB-4457-9D94-75028027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585" y="1237456"/>
            <a:ext cx="11111352" cy="4174691"/>
          </a:xfrm>
        </p:spPr>
        <p:txBody>
          <a:bodyPr/>
          <a:lstStyle/>
          <a:p>
            <a:r>
              <a:rPr lang="en-US" dirty="0"/>
              <a:t>Two important properties:</a:t>
            </a:r>
          </a:p>
          <a:p>
            <a:endParaRPr lang="en-US" dirty="0"/>
          </a:p>
          <a:p>
            <a:r>
              <a:rPr lang="en-US" dirty="0"/>
              <a:t>Property 1: We just drop off user x if and only if it has the lowest value on the access node of the flow’s majority part.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Property 2:</a:t>
            </a:r>
            <a:r>
              <a:rPr lang="en-US" altLang="zh-CN" dirty="0"/>
              <a:t>For these user who is not drop off.</a:t>
            </a:r>
            <a:r>
              <a:rPr lang="en-US" dirty="0"/>
              <a:t> If the shortest path can not accommodate this user, it will choose the second shortest path. If the second shortest path can not do either, then the third …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9D069-BFE8-4689-B42E-CD9B10C7432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117080" y="305319"/>
            <a:ext cx="4772857" cy="353484"/>
          </a:xfrm>
        </p:spPr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0F1AA-978E-4887-B716-AF2AA636F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1"/>
    </mc:Choice>
    <mc:Fallback xmlns="">
      <p:transition spd="slow" advTm="3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C3A66E-0DA9-4108-A049-064C3F9D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448" y="1853138"/>
            <a:ext cx="5081255" cy="4746191"/>
          </a:xfrm>
        </p:spPr>
        <p:txBody>
          <a:bodyPr/>
          <a:lstStyle/>
          <a:p>
            <a:r>
              <a:rPr lang="en-US" sz="1400" dirty="0"/>
              <a:t>Split happens when the available shortest path(SP) can not fully accommodate one user.</a:t>
            </a:r>
          </a:p>
          <a:p>
            <a:r>
              <a:rPr lang="en-US" sz="1400" dirty="0"/>
              <a:t>In our model:</a:t>
            </a:r>
          </a:p>
          <a:p>
            <a:r>
              <a:rPr lang="en-US" sz="1400" dirty="0"/>
              <a:t>	Each node can serve at least one service. Due to each node can serve all services, so service type does not matter for node. The value of each service matters.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Only the Higher value flow effects the lower value flow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Figure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9EB3-A7D6-4887-833D-B69E55D272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40069" y="1201567"/>
            <a:ext cx="5974080" cy="5907869"/>
          </a:xfrm>
        </p:spPr>
        <p:txBody>
          <a:bodyPr/>
          <a:lstStyle/>
          <a:p>
            <a:pPr algn="l"/>
            <a:r>
              <a:rPr lang="en-US" sz="1200" dirty="0"/>
              <a:t>Two cases:</a:t>
            </a:r>
          </a:p>
          <a:p>
            <a:pPr algn="l"/>
            <a:r>
              <a:rPr lang="en-US" sz="1200" b="0" i="1" dirty="0"/>
              <a:t>Path1 is the SP:</a:t>
            </a:r>
          </a:p>
          <a:p>
            <a:pPr algn="l"/>
            <a:r>
              <a:rPr lang="en-US" sz="1200" b="0" dirty="0" err="1"/>
              <a:t>X.v</a:t>
            </a:r>
            <a:r>
              <a:rPr lang="en-US" sz="1200" b="0" dirty="0"/>
              <a:t> = min{V_n1}</a:t>
            </a:r>
          </a:p>
          <a:p>
            <a:pPr algn="l"/>
            <a:r>
              <a:rPr lang="en-US" sz="1200" b="0" dirty="0"/>
              <a:t>	Decrease 0.1x to 0, then due to </a:t>
            </a:r>
            <a:r>
              <a:rPr lang="en-US" sz="1200" b="0" dirty="0" err="1"/>
              <a:t>X.v</a:t>
            </a:r>
            <a:r>
              <a:rPr lang="en-US" sz="1200" b="0" dirty="0"/>
              <a:t> = min{V_n1}, 0.9x can not increase(not infect </a:t>
            </a:r>
            <a:r>
              <a:rPr lang="en-US" sz="1200" b="0" dirty="0" err="1"/>
              <a:t>y,z,t</a:t>
            </a:r>
            <a:r>
              <a:rPr lang="en-US" sz="1200" b="0" dirty="0"/>
              <a:t>).</a:t>
            </a:r>
          </a:p>
          <a:p>
            <a:pPr algn="l"/>
            <a:r>
              <a:rPr lang="en-US" sz="1200" b="0" dirty="0"/>
              <a:t>	sum{flow of user x}&lt;1 drop off in the future iteration. </a:t>
            </a:r>
            <a:r>
              <a:rPr lang="en-US" sz="1200" b="0" dirty="0">
                <a:sym typeface="Wingdings" panose="05000000000000000000" pitchFamily="2" charset="2"/>
              </a:rPr>
              <a:t></a:t>
            </a:r>
            <a:r>
              <a:rPr lang="en-US" sz="1200" dirty="0">
                <a:sym typeface="Wingdings" panose="05000000000000000000" pitchFamily="2" charset="2"/>
              </a:rPr>
              <a:t>property 1</a:t>
            </a:r>
            <a:endParaRPr lang="en-US" sz="1200" dirty="0"/>
          </a:p>
          <a:p>
            <a:pPr algn="l"/>
            <a:endParaRPr lang="en-US" sz="1200" b="0" dirty="0"/>
          </a:p>
          <a:p>
            <a:pPr algn="l"/>
            <a:r>
              <a:rPr lang="en-US" sz="1200" b="0" i="1" dirty="0"/>
              <a:t>Path 2 is the SP:</a:t>
            </a:r>
          </a:p>
          <a:p>
            <a:pPr algn="l"/>
            <a:r>
              <a:rPr lang="en-US" sz="1200" b="0" dirty="0" err="1"/>
              <a:t>X.v</a:t>
            </a:r>
            <a:r>
              <a:rPr lang="en-US" sz="1200" b="0" dirty="0"/>
              <a:t> = min{V_n2}</a:t>
            </a:r>
          </a:p>
          <a:p>
            <a:pPr algn="l"/>
            <a:r>
              <a:rPr lang="en-US" sz="1200" b="0" dirty="0"/>
              <a:t>	if </a:t>
            </a:r>
            <a:r>
              <a:rPr lang="en-US" sz="1200" b="0" dirty="0" err="1"/>
              <a:t>X.v</a:t>
            </a:r>
            <a:r>
              <a:rPr lang="en-US" sz="1200" b="0" dirty="0"/>
              <a:t> = max{V_n1}</a:t>
            </a:r>
          </a:p>
          <a:p>
            <a:pPr algn="l"/>
            <a:r>
              <a:rPr lang="en-US" sz="1200" b="0" dirty="0"/>
              <a:t>		decrease 0.1x to 0 will have 0.9x</a:t>
            </a:r>
            <a:r>
              <a:rPr lang="en-US" sz="1200" b="0" dirty="0">
                <a:sym typeface="Wingdings" panose="05000000000000000000" pitchFamily="2" charset="2"/>
              </a:rPr>
              <a:t> (0.9+0.1)x </a:t>
            </a:r>
            <a:r>
              <a:rPr lang="en-US" sz="1200" dirty="0">
                <a:sym typeface="Wingdings" panose="05000000000000000000" pitchFamily="2" charset="2"/>
              </a:rPr>
              <a:t>property 2</a:t>
            </a:r>
          </a:p>
          <a:p>
            <a:pPr algn="l"/>
            <a:r>
              <a:rPr lang="en-US" sz="1200" b="0" dirty="0">
                <a:sym typeface="Wingdings" panose="05000000000000000000" pitchFamily="2" charset="2"/>
              </a:rPr>
              <a:t>	if </a:t>
            </a:r>
            <a:r>
              <a:rPr lang="en-US" sz="1200" b="0" dirty="0" err="1"/>
              <a:t>X.v</a:t>
            </a:r>
            <a:r>
              <a:rPr lang="en-US" sz="1200" b="0" dirty="0"/>
              <a:t> = min{V_n1}</a:t>
            </a:r>
          </a:p>
          <a:p>
            <a:pPr algn="l"/>
            <a:r>
              <a:rPr lang="en-US" sz="1200" b="0" dirty="0"/>
              <a:t>		decrease 0.1x to 0 will not infect </a:t>
            </a:r>
            <a:r>
              <a:rPr lang="en-US" sz="1200" b="0" dirty="0" err="1"/>
              <a:t>y,z,t</a:t>
            </a:r>
            <a:r>
              <a:rPr lang="en-US" sz="1200" b="0" dirty="0"/>
              <a:t> .Then 0.9x will be kept and drop 	off in the future iteration. </a:t>
            </a:r>
            <a:r>
              <a:rPr lang="en-US" sz="1200" b="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ym typeface="Wingdings" panose="05000000000000000000" pitchFamily="2" charset="2"/>
              </a:rPr>
              <a:t>property 1</a:t>
            </a:r>
            <a:endParaRPr lang="en-US" sz="1200" dirty="0"/>
          </a:p>
          <a:p>
            <a:pPr algn="l"/>
            <a:r>
              <a:rPr lang="en-US" sz="1200" b="0" dirty="0"/>
              <a:t>	else(</a:t>
            </a:r>
            <a:r>
              <a:rPr lang="en-US" sz="1200" b="0" dirty="0" err="1"/>
              <a:t>y.v</a:t>
            </a:r>
            <a:r>
              <a:rPr lang="en-US" sz="1200" b="0" dirty="0"/>
              <a:t>&lt;</a:t>
            </a:r>
            <a:r>
              <a:rPr lang="en-US" sz="1200" b="0" dirty="0" err="1"/>
              <a:t>z.v</a:t>
            </a:r>
            <a:r>
              <a:rPr lang="en-US" sz="1200" b="0" dirty="0"/>
              <a:t>&lt;</a:t>
            </a:r>
            <a:r>
              <a:rPr lang="en-US" sz="1200" b="0" dirty="0" err="1"/>
              <a:t>x.v</a:t>
            </a:r>
            <a:r>
              <a:rPr lang="en-US" sz="1200" b="0" dirty="0"/>
              <a:t>&lt;</a:t>
            </a:r>
            <a:r>
              <a:rPr lang="en-US" sz="1200" b="0" dirty="0" err="1"/>
              <a:t>t.v</a:t>
            </a:r>
            <a:r>
              <a:rPr lang="en-US" sz="1200" b="0" dirty="0"/>
              <a:t>)</a:t>
            </a:r>
          </a:p>
          <a:p>
            <a:pPr algn="l"/>
            <a:r>
              <a:rPr lang="en-US" sz="1200" b="0" dirty="0"/>
              <a:t>		decrease 0.1x to 0 will lead to 0.9x</a:t>
            </a:r>
            <a:r>
              <a:rPr lang="en-US" sz="1200" b="0" dirty="0">
                <a:sym typeface="Wingdings" panose="05000000000000000000" pitchFamily="2" charset="2"/>
              </a:rPr>
              <a:t>(0.9x+wx)</a:t>
            </a:r>
            <a:endParaRPr lang="en-US" sz="1200" b="0" dirty="0"/>
          </a:p>
          <a:p>
            <a:pPr algn="l"/>
            <a:r>
              <a:rPr lang="en-US" sz="1200" b="0" dirty="0"/>
              <a:t>			First result: 0.9x</a:t>
            </a:r>
            <a:r>
              <a:rPr lang="en-US" sz="1200" b="0" dirty="0">
                <a:sym typeface="Wingdings" panose="05000000000000000000" pitchFamily="2" charset="2"/>
              </a:rPr>
              <a:t> (0.9+0.1)x  </a:t>
            </a:r>
            <a:r>
              <a:rPr lang="en-US" altLang="zh-CN" sz="1200" b="0" dirty="0">
                <a:sym typeface="Wingdings" panose="05000000000000000000" pitchFamily="2" charset="2"/>
              </a:rPr>
              <a:t></a:t>
            </a:r>
            <a:r>
              <a:rPr lang="en-US" altLang="zh-CN" sz="1200" dirty="0">
                <a:sym typeface="Wingdings" panose="05000000000000000000" pitchFamily="2" charset="2"/>
              </a:rPr>
              <a:t>property 2</a:t>
            </a:r>
          </a:p>
          <a:p>
            <a:pPr algn="l"/>
            <a:r>
              <a:rPr lang="en-US" sz="1200" b="0" dirty="0">
                <a:sym typeface="Wingdings" panose="05000000000000000000" pitchFamily="2" charset="2"/>
              </a:rPr>
              <a:t>			Second result: w&lt;0.1(after remove y and z on node1</a:t>
            </a:r>
          </a:p>
          <a:p>
            <a:pPr algn="l"/>
            <a:r>
              <a:rPr lang="en-US" sz="1200" b="0" dirty="0">
                <a:sym typeface="Wingdings" panose="05000000000000000000" pitchFamily="2" charset="2"/>
              </a:rPr>
              <a:t>				  </a:t>
            </a:r>
            <a:r>
              <a:rPr lang="en-US" sz="1200" b="0" dirty="0" err="1"/>
              <a:t>X.v</a:t>
            </a:r>
            <a:r>
              <a:rPr lang="en-US" sz="1200" b="0" dirty="0"/>
              <a:t> = min{V_n1}</a:t>
            </a:r>
            <a:r>
              <a:rPr lang="en-US" sz="1200" b="0" dirty="0">
                <a:sym typeface="Wingdings" panose="05000000000000000000" pitchFamily="2" charset="2"/>
              </a:rPr>
              <a:t>) (0.9x+wx)&lt;1</a:t>
            </a:r>
          </a:p>
          <a:p>
            <a:pPr algn="l"/>
            <a:r>
              <a:rPr lang="en-US" sz="1200" b="0" dirty="0">
                <a:sym typeface="Wingdings" panose="05000000000000000000" pitchFamily="2" charset="2"/>
              </a:rPr>
              <a:t>				  drop </a:t>
            </a:r>
            <a:r>
              <a:rPr lang="en-US" sz="1200" b="0" dirty="0" err="1">
                <a:sym typeface="Wingdings" panose="05000000000000000000" pitchFamily="2" charset="2"/>
              </a:rPr>
              <a:t>off</a:t>
            </a:r>
            <a:r>
              <a:rPr lang="en-US" sz="1200" dirty="0" err="1">
                <a:sym typeface="Wingdings" panose="05000000000000000000" pitchFamily="2" charset="2"/>
              </a:rPr>
              <a:t>property</a:t>
            </a:r>
            <a:r>
              <a:rPr lang="en-US" sz="1200" dirty="0">
                <a:sym typeface="Wingdings" panose="05000000000000000000" pitchFamily="2" charset="2"/>
              </a:rPr>
              <a:t> 1</a:t>
            </a:r>
            <a:endParaRPr lang="en-US" sz="12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6EDF4-CED3-407E-9368-2929DF85706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F5095-3733-4955-9729-F79983631445}"/>
              </a:ext>
            </a:extLst>
          </p:cNvPr>
          <p:cNvSpPr txBox="1"/>
          <p:nvPr/>
        </p:nvSpPr>
        <p:spPr>
          <a:xfrm>
            <a:off x="669057" y="1239352"/>
            <a:ext cx="4874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Sketch proof on two splits:</a:t>
            </a:r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DAFE4-9C44-4EB7-BF9D-010E3AA8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2" y="4155501"/>
            <a:ext cx="3810010" cy="256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0B6623-AE70-414C-AC18-EEE880A4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35" y="1223121"/>
            <a:ext cx="7374784" cy="4174691"/>
          </a:xfrm>
        </p:spPr>
        <p:txBody>
          <a:bodyPr/>
          <a:lstStyle/>
          <a:p>
            <a:r>
              <a:rPr lang="en-US" b="0" dirty="0"/>
              <a:t>Experiments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94384-8CE0-4895-A533-75C602C1FC4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766D3-1BC6-4291-ACA2-C72E1ED3C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2E25C-8B97-4EB4-AB2A-F66F5F48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5" y="1742377"/>
            <a:ext cx="5103186" cy="4326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6BD89-C0DC-4755-A2F6-F9F1C03F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81" y="1742377"/>
            <a:ext cx="5270015" cy="43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0"/>
    </mc:Choice>
    <mc:Fallback xmlns="">
      <p:transition spd="slow" advTm="490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002C0-4A53-40B3-B00C-C9591C37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16" y="1341654"/>
            <a:ext cx="9651695" cy="5172501"/>
          </a:xfrm>
        </p:spPr>
        <p:txBody>
          <a:bodyPr/>
          <a:lstStyle/>
          <a:p>
            <a:r>
              <a:rPr lang="en-US" b="0" dirty="0"/>
              <a:t>Summary</a:t>
            </a:r>
          </a:p>
          <a:p>
            <a:endParaRPr lang="en-US" b="0" dirty="0"/>
          </a:p>
          <a:p>
            <a:r>
              <a:rPr lang="en-US" b="0" dirty="0"/>
              <a:t>Pros:</a:t>
            </a:r>
          </a:p>
          <a:p>
            <a:pPr lvl="1"/>
            <a:r>
              <a:rPr lang="en-US" b="0" dirty="0"/>
              <a:t>Achieve good approximation for mixed integer programming with much less computation.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Solution duration is much more stable than </a:t>
            </a:r>
            <a:r>
              <a:rPr lang="en-US" b="0" dirty="0" err="1"/>
              <a:t>mip’s</a:t>
            </a:r>
            <a:r>
              <a:rPr lang="en-US" b="0" dirty="0"/>
              <a:t>.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Adjustable(parameters, terminate condition)</a:t>
            </a:r>
          </a:p>
          <a:p>
            <a:r>
              <a:rPr lang="en-US" b="0" dirty="0"/>
              <a:t>Cons:</a:t>
            </a:r>
          </a:p>
          <a:p>
            <a:pPr lvl="1"/>
            <a:r>
              <a:rPr lang="en-US" altLang="zh-CN" b="0" dirty="0"/>
              <a:t>Still mixed integer programming in each iteration(LP in future work)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F8C86-73A2-4C81-8C84-91B0819B99F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/>
              <a:t>Heuristic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4D4DC-ABF0-48D2-849E-5C1E981C2F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2"/>
    </mc:Choice>
    <mc:Fallback xmlns="">
      <p:transition spd="slow" advTm="84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4B8E5F-7EF4-493C-AD73-E236478F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70" y="2547843"/>
            <a:ext cx="5081255" cy="417469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Q&amp;A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2917-637F-46D7-A930-629445005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1967"/>
      </p:ext>
    </p:extLst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752</Words>
  <Application>Microsoft Office PowerPoint</Application>
  <PresentationFormat>Widescreen</PresentationFormat>
  <Paragraphs>96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Arial</vt:lpstr>
      <vt:lpstr>Calibri</vt:lpstr>
      <vt:lpstr>Courier New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晨</dc:creator>
  <cp:lastModifiedBy>李 晨</cp:lastModifiedBy>
  <cp:revision>64</cp:revision>
  <dcterms:created xsi:type="dcterms:W3CDTF">2020-04-27T20:04:04Z</dcterms:created>
  <dcterms:modified xsi:type="dcterms:W3CDTF">2020-05-18T23:43:53Z</dcterms:modified>
</cp:coreProperties>
</file>