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8"/>
    <p:restoredTop sz="96914"/>
  </p:normalViewPr>
  <p:slideViewPr>
    <p:cSldViewPr snapToGrid="0" snapToObjects="1">
      <p:cViewPr varScale="1">
        <p:scale>
          <a:sx n="154" d="100"/>
          <a:sy n="154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e/swift-corelibs-libdispat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A0CD7-C84A-AF49-B6B5-9A4F25053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8520" y="2463293"/>
            <a:ext cx="7154959" cy="2643447"/>
          </a:xfrm>
        </p:spPr>
        <p:txBody>
          <a:bodyPr>
            <a:noAutofit/>
          </a:bodyPr>
          <a:lstStyle/>
          <a:p>
            <a:pPr algn="ctr"/>
            <a:r>
              <a:rPr lang="tr-TR" sz="6000" dirty="0">
                <a:solidFill>
                  <a:schemeClr val="bg2">
                    <a:lumMod val="50000"/>
                  </a:schemeClr>
                </a:solidFill>
              </a:rPr>
              <a:t>CONCURRENCY</a:t>
            </a:r>
            <a:br>
              <a:rPr lang="tr-TR" sz="6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tr-TR" sz="60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br>
              <a:rPr lang="tr-TR" sz="6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tr-TR" sz="6000" dirty="0">
                <a:solidFill>
                  <a:schemeClr val="bg2">
                    <a:lumMod val="50000"/>
                  </a:schemeClr>
                </a:solidFill>
              </a:rPr>
              <a:t>ParallelIsm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11B390A-F8FC-8746-8127-3200929E287A}"/>
              </a:ext>
            </a:extLst>
          </p:cNvPr>
          <p:cNvSpPr txBox="1">
            <a:spLocks/>
          </p:cNvSpPr>
          <p:nvPr/>
        </p:nvSpPr>
        <p:spPr>
          <a:xfrm>
            <a:off x="3629419" y="3785017"/>
            <a:ext cx="5188085" cy="1172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sz="6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B76512-FB6F-C741-92CA-3179AB73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194261"/>
            <a:ext cx="7460673" cy="44694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4600" dirty="0">
                <a:solidFill>
                  <a:schemeClr val="bg2">
                    <a:lumMod val="50000"/>
                  </a:schemeClr>
                </a:solidFill>
              </a:rPr>
              <a:t>Concurrency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Bağımsız birden fazla görevin aynı anda yürütülmesidir.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Tek çekirdekli işlemcilerde birden fazla görevin yürütülmesini sağlar.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İşlemler arasında önceliklere göre geçiş yapar.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sz="4600" dirty="0">
                <a:solidFill>
                  <a:schemeClr val="bg2">
                    <a:lumMod val="50000"/>
                  </a:schemeClr>
                </a:solidFill>
              </a:rPr>
              <a:t>Parallelism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İlişkili görevlerin aynı anda yürütülmesidir.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Paralelizm çok çekirdekli işlemciye ihtiyaç duyar.</a:t>
            </a: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Bir işlem alt bölümlere ayrılıp işlenebilir.</a:t>
            </a:r>
          </a:p>
        </p:txBody>
      </p:sp>
    </p:spTree>
    <p:extLst>
      <p:ext uri="{BB962C8B-B14F-4D97-AF65-F5344CB8AC3E}">
        <p14:creationId xmlns:p14="http://schemas.microsoft.com/office/powerpoint/2010/main" val="224811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7AD1E28-90A7-3340-A4A7-8B738658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97" y="861458"/>
            <a:ext cx="7843405" cy="51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0E6FB-C417-5345-8AD4-A51DB986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743" y="1073727"/>
            <a:ext cx="10197148" cy="4710546"/>
          </a:xfrm>
        </p:spPr>
        <p:txBody>
          <a:bodyPr/>
          <a:lstStyle/>
          <a:p>
            <a:pPr marL="0" indent="0">
              <a:buNone/>
            </a:pPr>
            <a:r>
              <a:rPr lang="tr-TR" sz="3000" b="1" dirty="0">
                <a:solidFill>
                  <a:schemeClr val="bg2">
                    <a:lumMod val="50000"/>
                  </a:schemeClr>
                </a:solidFill>
              </a:rPr>
              <a:t>CPU (Kısa tanım)</a:t>
            </a:r>
          </a:p>
          <a:p>
            <a:r>
              <a:rPr lang="tr-TR" sz="2000" dirty="0">
                <a:solidFill>
                  <a:schemeClr val="bg2">
                    <a:lumMod val="50000"/>
                  </a:schemeClr>
                </a:solidFill>
              </a:rPr>
              <a:t>Aritmetik ve mantıksal komutların/görevlerin yerine getirildiği bilgisayar donanımıdır. </a:t>
            </a:r>
          </a:p>
          <a:p>
            <a:r>
              <a:rPr lang="tr-TR" sz="2000" dirty="0">
                <a:solidFill>
                  <a:schemeClr val="bg2">
                    <a:lumMod val="50000"/>
                  </a:schemeClr>
                </a:solidFill>
              </a:rPr>
              <a:t>Kullanıcıdan aldığı komutları işler.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sz="3000" b="1" dirty="0">
                <a:solidFill>
                  <a:schemeClr val="bg2">
                    <a:lumMod val="50000"/>
                  </a:schemeClr>
                </a:solidFill>
              </a:rPr>
              <a:t>THREAD</a:t>
            </a:r>
          </a:p>
          <a:p>
            <a:r>
              <a:rPr lang="tr-TR" sz="2000" dirty="0">
                <a:solidFill>
                  <a:schemeClr val="bg2">
                    <a:lumMod val="50000"/>
                  </a:schemeClr>
                </a:solidFill>
              </a:rPr>
              <a:t>Bir görevin eş zamanlı olarak işlenen her bir parçasıdır.</a:t>
            </a:r>
          </a:p>
          <a:p>
            <a:r>
              <a:rPr lang="tr-TR" sz="2000" dirty="0">
                <a:solidFill>
                  <a:schemeClr val="bg2">
                    <a:lumMod val="50000"/>
                  </a:schemeClr>
                </a:solidFill>
              </a:rPr>
              <a:t>Uygulamalar ayağa kalktığında işletim sistemi belli sayıda thread oluşturur/ayırır. (Thread Pool)</a:t>
            </a:r>
          </a:p>
        </p:txBody>
      </p:sp>
    </p:spTree>
    <p:extLst>
      <p:ext uri="{BB962C8B-B14F-4D97-AF65-F5344CB8AC3E}">
        <p14:creationId xmlns:p14="http://schemas.microsoft.com/office/powerpoint/2010/main" val="8820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B7168D-868A-F742-A02B-1F8B8A6D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0655"/>
            <a:ext cx="9905999" cy="4710546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bg2">
                    <a:lumMod val="50000"/>
                  </a:schemeClr>
                </a:solidFill>
              </a:rPr>
              <a:t>Grand Central Dispatch </a:t>
            </a:r>
            <a:r>
              <a:rPr lang="tr-TR" b="1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tr-TR" b="1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tr-TR" b="1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tr-TR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sz="1800" dirty="0">
                <a:solidFill>
                  <a:schemeClr val="bg2">
                    <a:lumMod val="50000"/>
                  </a:schemeClr>
                </a:solidFill>
              </a:rPr>
              <a:t>Open Source yazılmış olan bu API, C dili ile yazılmış.</a:t>
            </a:r>
          </a:p>
          <a:p>
            <a:r>
              <a:rPr lang="tr-TR" sz="1800" dirty="0">
                <a:solidFill>
                  <a:schemeClr val="bg2">
                    <a:lumMod val="50000"/>
                  </a:schemeClr>
                </a:solidFill>
              </a:rPr>
              <a:t>Verilen işleri eşzamansız veya eşzamanlı olarak yönetmek için kullandığımız bir API’dir. GCD’yi, uygulamanın yanıt verme hızını iyileştirebilmek adına ağır görevleri arka planda yönetmek için kullanılırız.</a:t>
            </a:r>
          </a:p>
          <a:p>
            <a:r>
              <a:rPr lang="tr-TR" sz="1800" dirty="0">
                <a:solidFill>
                  <a:schemeClr val="bg2">
                    <a:lumMod val="50000"/>
                  </a:schemeClr>
                </a:solidFill>
              </a:rPr>
              <a:t>Apple cihazlara uygulama geliştirirken çoklu işlemci yönetimini(multi threading) bu library ile yaparız.</a:t>
            </a:r>
          </a:p>
          <a:p>
            <a:r>
              <a:rPr lang="tr-TR" sz="1800" dirty="0">
                <a:solidFill>
                  <a:schemeClr val="bg2">
                    <a:lumMod val="50000"/>
                  </a:schemeClr>
                </a:solidFill>
              </a:rPr>
              <a:t>Bu library ile işletim sisteminin thread’lerine ulaşabildiğimiz gibi kendi thread’lerimizide yazabiliriz.</a:t>
            </a:r>
          </a:p>
        </p:txBody>
      </p:sp>
    </p:spTree>
    <p:extLst>
      <p:ext uri="{BB962C8B-B14F-4D97-AF65-F5344CB8AC3E}">
        <p14:creationId xmlns:p14="http://schemas.microsoft.com/office/powerpoint/2010/main" val="34987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776D3-AA72-1C46-8A55-082450D6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986" y="1102332"/>
            <a:ext cx="9905999" cy="71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b="1" dirty="0">
                <a:solidFill>
                  <a:schemeClr val="bg2">
                    <a:lumMod val="50000"/>
                  </a:schemeClr>
                </a:solidFill>
              </a:rPr>
              <a:t>Örneğin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B8F26AD-F1DB-FA4F-AF97-D9953DBC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86" y="2257367"/>
            <a:ext cx="8114145" cy="32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DD93C95-9E37-104F-B9DF-5602F2F93B4B}"/>
              </a:ext>
            </a:extLst>
          </p:cNvPr>
          <p:cNvSpPr txBox="1"/>
          <p:nvPr/>
        </p:nvSpPr>
        <p:spPr>
          <a:xfrm>
            <a:off x="1877291" y="1459230"/>
            <a:ext cx="84374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b="1" dirty="0">
                <a:solidFill>
                  <a:schemeClr val="bg2">
                    <a:lumMod val="50000"/>
                  </a:schemeClr>
                </a:solidFill>
              </a:rPr>
              <a:t>Quality of Service</a:t>
            </a:r>
          </a:p>
          <a:p>
            <a:endParaRPr lang="tr-TR" sz="34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 dirty="0">
                <a:solidFill>
                  <a:schemeClr val="bg2">
                    <a:lumMod val="50000"/>
                  </a:schemeClr>
                </a:solidFill>
              </a:rPr>
              <a:t>User Interactive</a:t>
            </a:r>
            <a:r>
              <a:rPr lang="tr-TR" sz="2600" dirty="0">
                <a:solidFill>
                  <a:schemeClr val="bg2">
                    <a:lumMod val="50000"/>
                  </a:schemeClr>
                </a:solidFill>
              </a:rPr>
              <a:t>: Main Thread ve animasyonlar.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6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 dirty="0">
                <a:solidFill>
                  <a:schemeClr val="bg2">
                    <a:lumMod val="50000"/>
                  </a:schemeClr>
                </a:solidFill>
              </a:rPr>
              <a:t>User Initiated</a:t>
            </a:r>
            <a:r>
              <a:rPr lang="tr-TR" sz="2600" dirty="0">
                <a:solidFill>
                  <a:schemeClr val="bg2">
                    <a:lumMod val="50000"/>
                  </a:schemeClr>
                </a:solidFill>
              </a:rPr>
              <a:t>: Hızlı sonuçlar.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6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 dirty="0">
                <a:solidFill>
                  <a:schemeClr val="bg2">
                    <a:lumMod val="50000"/>
                  </a:schemeClr>
                </a:solidFill>
              </a:rPr>
              <a:t>Utility</a:t>
            </a:r>
            <a:r>
              <a:rPr lang="tr-TR" sz="2600" dirty="0">
                <a:solidFill>
                  <a:schemeClr val="bg2">
                    <a:lumMod val="50000"/>
                  </a:schemeClr>
                </a:solidFill>
              </a:rPr>
              <a:t>: Uzun süren sonuçlar.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6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600" b="1" dirty="0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tr-TR" sz="2600" dirty="0">
                <a:solidFill>
                  <a:schemeClr val="bg2">
                    <a:lumMod val="50000"/>
                  </a:schemeClr>
                </a:solidFill>
              </a:rPr>
              <a:t>: Kullanıcı tarafında önemsiz işler.</a:t>
            </a:r>
          </a:p>
        </p:txBody>
      </p:sp>
    </p:spTree>
    <p:extLst>
      <p:ext uri="{BB962C8B-B14F-4D97-AF65-F5344CB8AC3E}">
        <p14:creationId xmlns:p14="http://schemas.microsoft.com/office/powerpoint/2010/main" val="40131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67D1360-D70B-2D42-B6B6-97210CFE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4" y="3429000"/>
            <a:ext cx="3314209" cy="990600"/>
          </a:xfrm>
        </p:spPr>
        <p:txBody>
          <a:bodyPr/>
          <a:lstStyle/>
          <a:p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THREAD SAFETY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1C61C6-0968-BC4C-A2B2-4CB0094C1B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31590" y="2031856"/>
            <a:ext cx="3928816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900" b="1" dirty="0">
                <a:solidFill>
                  <a:schemeClr val="bg2">
                    <a:lumMod val="50000"/>
                  </a:schemeClr>
                </a:solidFill>
              </a:rPr>
              <a:t>BONUS KONU</a:t>
            </a:r>
          </a:p>
        </p:txBody>
      </p:sp>
    </p:spTree>
    <p:extLst>
      <p:ext uri="{BB962C8B-B14F-4D97-AF65-F5344CB8AC3E}">
        <p14:creationId xmlns:p14="http://schemas.microsoft.com/office/powerpoint/2010/main" val="316992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372</TotalTime>
  <Words>208</Words>
  <Application>Microsoft Macintosh PowerPoint</Application>
  <PresentationFormat>Geniş ekran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Tw Cen MT</vt:lpstr>
      <vt:lpstr>Devre</vt:lpstr>
      <vt:lpstr>CONCURRENCY &amp; ParallelIsm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THREAD 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Mustafa Güneş</dc:creator>
  <cp:lastModifiedBy>Mustafa Güneş</cp:lastModifiedBy>
  <cp:revision>24</cp:revision>
  <dcterms:created xsi:type="dcterms:W3CDTF">2022-02-09T10:10:24Z</dcterms:created>
  <dcterms:modified xsi:type="dcterms:W3CDTF">2022-02-10T11:46:43Z</dcterms:modified>
</cp:coreProperties>
</file>