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60" r:id="rId2"/>
    <p:sldId id="256" r:id="rId3"/>
    <p:sldId id="259"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390352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ABB993-20E7-4AD8-B05F-E75DD1A131CB}"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360974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3411959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535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424587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2624716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3391168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4226351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399427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104102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425254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ABB993-20E7-4AD8-B05F-E75DD1A131CB}"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33310823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ABB993-20E7-4AD8-B05F-E75DD1A131CB}" type="datetimeFigureOut">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344738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2537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21742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ABB993-20E7-4AD8-B05F-E75DD1A131CB}" type="datetimeFigureOut">
              <a:rPr lang="en-US" smtClean="0"/>
              <a:t>2/15/2020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11499297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ABB993-20E7-4AD8-B05F-E75DD1A131CB}"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76B78-5C38-45C3-A506-2F8A22D574CE}" type="slidenum">
              <a:rPr lang="en-US" smtClean="0"/>
              <a:t>‹#›</a:t>
            </a:fld>
            <a:endParaRPr lang="en-US"/>
          </a:p>
        </p:txBody>
      </p:sp>
    </p:spTree>
    <p:extLst>
      <p:ext uri="{BB962C8B-B14F-4D97-AF65-F5344CB8AC3E}">
        <p14:creationId xmlns:p14="http://schemas.microsoft.com/office/powerpoint/2010/main" val="355196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ABB993-20E7-4AD8-B05F-E75DD1A131CB}" type="datetimeFigureOut">
              <a:rPr lang="en-US" smtClean="0"/>
              <a:t>2/15/2020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FA76B78-5C38-45C3-A506-2F8A22D574CE}" type="slidenum">
              <a:rPr lang="en-US" smtClean="0"/>
              <a:t>‹#›</a:t>
            </a:fld>
            <a:endParaRPr lang="en-US"/>
          </a:p>
        </p:txBody>
      </p:sp>
    </p:spTree>
    <p:extLst>
      <p:ext uri="{BB962C8B-B14F-4D97-AF65-F5344CB8AC3E}">
        <p14:creationId xmlns:p14="http://schemas.microsoft.com/office/powerpoint/2010/main" val="184684074"/>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DE9F-EA20-4ABB-9DD4-F80FB45A65E3}"/>
              </a:ext>
            </a:extLst>
          </p:cNvPr>
          <p:cNvSpPr>
            <a:spLocks noGrp="1"/>
          </p:cNvSpPr>
          <p:nvPr>
            <p:ph type="ctrTitle"/>
          </p:nvPr>
        </p:nvSpPr>
        <p:spPr/>
        <p:txBody>
          <a:bodyPr/>
          <a:lstStyle/>
          <a:p>
            <a:r>
              <a:rPr lang="en-US" dirty="0"/>
              <a:t>Udacity SQL Project</a:t>
            </a:r>
          </a:p>
        </p:txBody>
      </p:sp>
      <p:sp>
        <p:nvSpPr>
          <p:cNvPr id="3" name="Subtitle 2">
            <a:extLst>
              <a:ext uri="{FF2B5EF4-FFF2-40B4-BE49-F238E27FC236}">
                <a16:creationId xmlns:a16="http://schemas.microsoft.com/office/drawing/2014/main" id="{BBE57566-7ECC-4F0E-BEEF-44D67C33BB94}"/>
              </a:ext>
            </a:extLst>
          </p:cNvPr>
          <p:cNvSpPr>
            <a:spLocks noGrp="1"/>
          </p:cNvSpPr>
          <p:nvPr>
            <p:ph type="subTitle" idx="1"/>
          </p:nvPr>
        </p:nvSpPr>
        <p:spPr/>
        <p:txBody>
          <a:bodyPr/>
          <a:lstStyle/>
          <a:p>
            <a:r>
              <a:rPr lang="en-US" dirty="0" err="1"/>
              <a:t>Sakila</a:t>
            </a:r>
            <a:r>
              <a:rPr lang="en-US" dirty="0"/>
              <a:t> Rental database </a:t>
            </a:r>
          </a:p>
        </p:txBody>
      </p:sp>
    </p:spTree>
    <p:extLst>
      <p:ext uri="{BB962C8B-B14F-4D97-AF65-F5344CB8AC3E}">
        <p14:creationId xmlns:p14="http://schemas.microsoft.com/office/powerpoint/2010/main" val="249834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6C7A8F59-BC5C-4B33-8AA1-B2D720AA342A}"/>
              </a:ext>
            </a:extLst>
          </p:cNvPr>
          <p:cNvGraphicFramePr>
            <a:graphicFrameLocks noChangeAspect="1"/>
          </p:cNvGraphicFramePr>
          <p:nvPr>
            <p:extLst>
              <p:ext uri="{D42A27DB-BD31-4B8C-83A1-F6EECF244321}">
                <p14:modId xmlns:p14="http://schemas.microsoft.com/office/powerpoint/2010/main" val="614709568"/>
              </p:ext>
            </p:extLst>
          </p:nvPr>
        </p:nvGraphicFramePr>
        <p:xfrm>
          <a:off x="1515979" y="1074821"/>
          <a:ext cx="8102600" cy="4500479"/>
        </p:xfrm>
        <a:graphic>
          <a:graphicData uri="http://schemas.openxmlformats.org/presentationml/2006/ole">
            <mc:AlternateContent xmlns:mc="http://schemas.openxmlformats.org/markup-compatibility/2006">
              <mc:Choice xmlns:v="urn:schemas-microsoft-com:vml" Requires="v">
                <p:oleObj spid="_x0000_s1053" name="Worksheet" r:id="rId3" imgW="7924928" imgH="4771940" progId="Excel.Sheet.12">
                  <p:embed/>
                </p:oleObj>
              </mc:Choice>
              <mc:Fallback>
                <p:oleObj name="Worksheet" r:id="rId3" imgW="7924928" imgH="4771940" progId="Excel.Sheet.12">
                  <p:embed/>
                  <p:pic>
                    <p:nvPicPr>
                      <p:cNvPr id="0" name=""/>
                      <p:cNvPicPr/>
                      <p:nvPr/>
                    </p:nvPicPr>
                    <p:blipFill>
                      <a:blip r:embed="rId4"/>
                      <a:stretch>
                        <a:fillRect/>
                      </a:stretch>
                    </p:blipFill>
                    <p:spPr>
                      <a:xfrm>
                        <a:off x="1515979" y="1074821"/>
                        <a:ext cx="8102600" cy="4500479"/>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2E0AF88-DCAD-4A68-99EA-BCB4CFDEA222}"/>
              </a:ext>
            </a:extLst>
          </p:cNvPr>
          <p:cNvSpPr txBox="1"/>
          <p:nvPr/>
        </p:nvSpPr>
        <p:spPr>
          <a:xfrm>
            <a:off x="1491917" y="522977"/>
            <a:ext cx="8333874" cy="400110"/>
          </a:xfrm>
          <a:prstGeom prst="rect">
            <a:avLst/>
          </a:prstGeom>
          <a:noFill/>
        </p:spPr>
        <p:txBody>
          <a:bodyPr wrap="square" rtlCol="0">
            <a:spAutoFit/>
          </a:bodyPr>
          <a:lstStyle/>
          <a:p>
            <a:r>
              <a:rPr lang="en-US" sz="2000" dirty="0"/>
              <a:t>How many films were rented out based on category?</a:t>
            </a:r>
          </a:p>
        </p:txBody>
      </p:sp>
      <p:sp>
        <p:nvSpPr>
          <p:cNvPr id="6" name="TextBox 5">
            <a:extLst>
              <a:ext uri="{FF2B5EF4-FFF2-40B4-BE49-F238E27FC236}">
                <a16:creationId xmlns:a16="http://schemas.microsoft.com/office/drawing/2014/main" id="{FBC22EA8-1C87-4BA4-AE02-AB04B30E56BE}"/>
              </a:ext>
            </a:extLst>
          </p:cNvPr>
          <p:cNvSpPr txBox="1"/>
          <p:nvPr/>
        </p:nvSpPr>
        <p:spPr>
          <a:xfrm>
            <a:off x="1491917" y="5719013"/>
            <a:ext cx="8102601" cy="954107"/>
          </a:xfrm>
          <a:prstGeom prst="rect">
            <a:avLst/>
          </a:prstGeom>
          <a:noFill/>
        </p:spPr>
        <p:txBody>
          <a:bodyPr wrap="square" rtlCol="0">
            <a:spAutoFit/>
          </a:bodyPr>
          <a:lstStyle/>
          <a:p>
            <a:r>
              <a:rPr lang="en-US" sz="1400" dirty="0"/>
              <a:t>In order to answer this question, I used Query 1 of my queries.txt file.  It required joining a few tables – film, film category, category, inventory, and rental - and then I used the COUNT aggregate function to get a total count per category.  It seems that sports films are the most rented followed by animation.</a:t>
            </a:r>
          </a:p>
        </p:txBody>
      </p:sp>
    </p:spTree>
    <p:extLst>
      <p:ext uri="{BB962C8B-B14F-4D97-AF65-F5344CB8AC3E}">
        <p14:creationId xmlns:p14="http://schemas.microsoft.com/office/powerpoint/2010/main" val="377618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EF16BD6-F6FD-48B0-8137-48DC6024469F}"/>
              </a:ext>
            </a:extLst>
          </p:cNvPr>
          <p:cNvGraphicFramePr>
            <a:graphicFrameLocks noChangeAspect="1"/>
          </p:cNvGraphicFramePr>
          <p:nvPr>
            <p:extLst>
              <p:ext uri="{D42A27DB-BD31-4B8C-83A1-F6EECF244321}">
                <p14:modId xmlns:p14="http://schemas.microsoft.com/office/powerpoint/2010/main" val="3999908640"/>
              </p:ext>
            </p:extLst>
          </p:nvPr>
        </p:nvGraphicFramePr>
        <p:xfrm>
          <a:off x="1968416" y="1141382"/>
          <a:ext cx="7231730" cy="4379355"/>
        </p:xfrm>
        <a:graphic>
          <a:graphicData uri="http://schemas.openxmlformats.org/presentationml/2006/ole">
            <mc:AlternateContent xmlns:mc="http://schemas.openxmlformats.org/markup-compatibility/2006">
              <mc:Choice xmlns:v="urn:schemas-microsoft-com:vml" Requires="v">
                <p:oleObj spid="_x0000_s4107" name="Worksheet" r:id="rId3" imgW="6105349" imgH="4200397" progId="Excel.Sheet.12">
                  <p:embed/>
                </p:oleObj>
              </mc:Choice>
              <mc:Fallback>
                <p:oleObj name="Worksheet" r:id="rId3" imgW="6105349" imgH="4200397" progId="Excel.Sheet.12">
                  <p:embed/>
                  <p:pic>
                    <p:nvPicPr>
                      <p:cNvPr id="0" name=""/>
                      <p:cNvPicPr/>
                      <p:nvPr/>
                    </p:nvPicPr>
                    <p:blipFill>
                      <a:blip r:embed="rId4"/>
                      <a:stretch>
                        <a:fillRect/>
                      </a:stretch>
                    </p:blipFill>
                    <p:spPr>
                      <a:xfrm>
                        <a:off x="1968416" y="1141382"/>
                        <a:ext cx="7231730" cy="4379355"/>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7573465A-4D6F-44D8-8B72-A3FA22CBEB7C}"/>
              </a:ext>
            </a:extLst>
          </p:cNvPr>
          <p:cNvSpPr txBox="1"/>
          <p:nvPr/>
        </p:nvSpPr>
        <p:spPr>
          <a:xfrm>
            <a:off x="1968416" y="256673"/>
            <a:ext cx="7167563" cy="707886"/>
          </a:xfrm>
          <a:prstGeom prst="rect">
            <a:avLst/>
          </a:prstGeom>
          <a:noFill/>
        </p:spPr>
        <p:txBody>
          <a:bodyPr wrap="square" rtlCol="0">
            <a:spAutoFit/>
          </a:bodyPr>
          <a:lstStyle/>
          <a:p>
            <a:r>
              <a:rPr lang="en-US" sz="2000" dirty="0"/>
              <a:t>Who were the top 10 grossing actors based on the rental revenue from films in which they starred?</a:t>
            </a:r>
          </a:p>
        </p:txBody>
      </p:sp>
      <p:sp>
        <p:nvSpPr>
          <p:cNvPr id="4" name="TextBox 3">
            <a:extLst>
              <a:ext uri="{FF2B5EF4-FFF2-40B4-BE49-F238E27FC236}">
                <a16:creationId xmlns:a16="http://schemas.microsoft.com/office/drawing/2014/main" id="{35C37A88-DB41-4490-A2AB-A7E992988149}"/>
              </a:ext>
            </a:extLst>
          </p:cNvPr>
          <p:cNvSpPr txBox="1"/>
          <p:nvPr/>
        </p:nvSpPr>
        <p:spPr>
          <a:xfrm>
            <a:off x="1968416" y="5630779"/>
            <a:ext cx="7327983" cy="1169551"/>
          </a:xfrm>
          <a:prstGeom prst="rect">
            <a:avLst/>
          </a:prstGeom>
          <a:noFill/>
        </p:spPr>
        <p:txBody>
          <a:bodyPr wrap="square" rtlCol="0">
            <a:spAutoFit/>
          </a:bodyPr>
          <a:lstStyle/>
          <a:p>
            <a:r>
              <a:rPr lang="en-US" sz="1400" dirty="0"/>
              <a:t>In order to answer this question, I used Query 2 of my queries.txt file.  It required joining a few tables – actor, film_actor, film, inventory, rental, and payment - and then using the SUM aggregation to get the total amount grouped by each actor.  The graph shows that Susan Davis was the highest grossing based on the rental revenue generated from the films in which she starred.</a:t>
            </a:r>
          </a:p>
        </p:txBody>
      </p:sp>
    </p:spTree>
    <p:extLst>
      <p:ext uri="{BB962C8B-B14F-4D97-AF65-F5344CB8AC3E}">
        <p14:creationId xmlns:p14="http://schemas.microsoft.com/office/powerpoint/2010/main" val="270444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DE9ABBF-606A-4AD6-ABC0-EF8CA253FF37}"/>
              </a:ext>
            </a:extLst>
          </p:cNvPr>
          <p:cNvGraphicFramePr>
            <a:graphicFrameLocks noChangeAspect="1"/>
          </p:cNvGraphicFramePr>
          <p:nvPr>
            <p:extLst>
              <p:ext uri="{D42A27DB-BD31-4B8C-83A1-F6EECF244321}">
                <p14:modId xmlns:p14="http://schemas.microsoft.com/office/powerpoint/2010/main" val="3152166739"/>
              </p:ext>
            </p:extLst>
          </p:nvPr>
        </p:nvGraphicFramePr>
        <p:xfrm>
          <a:off x="1941094" y="1062523"/>
          <a:ext cx="7724273" cy="4135186"/>
        </p:xfrm>
        <a:graphic>
          <a:graphicData uri="http://schemas.openxmlformats.org/presentationml/2006/ole">
            <mc:AlternateContent xmlns:mc="http://schemas.openxmlformats.org/markup-compatibility/2006">
              <mc:Choice xmlns:v="urn:schemas-microsoft-com:vml" Requires="v">
                <p:oleObj spid="_x0000_s2073" name="Worksheet" r:id="rId3" imgW="6105349" imgH="4200397" progId="Excel.Sheet.12">
                  <p:embed/>
                </p:oleObj>
              </mc:Choice>
              <mc:Fallback>
                <p:oleObj name="Worksheet" r:id="rId3" imgW="6105349" imgH="4200397" progId="Excel.Sheet.12">
                  <p:embed/>
                  <p:pic>
                    <p:nvPicPr>
                      <p:cNvPr id="0" name=""/>
                      <p:cNvPicPr/>
                      <p:nvPr/>
                    </p:nvPicPr>
                    <p:blipFill>
                      <a:blip r:embed="rId4"/>
                      <a:stretch>
                        <a:fillRect/>
                      </a:stretch>
                    </p:blipFill>
                    <p:spPr>
                      <a:xfrm>
                        <a:off x="1941094" y="1062523"/>
                        <a:ext cx="7724273" cy="4135186"/>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298C9E17-6035-4354-8AFC-FF6AF16F6058}"/>
              </a:ext>
            </a:extLst>
          </p:cNvPr>
          <p:cNvSpPr txBox="1"/>
          <p:nvPr/>
        </p:nvSpPr>
        <p:spPr>
          <a:xfrm>
            <a:off x="1880185" y="248653"/>
            <a:ext cx="7295899" cy="646331"/>
          </a:xfrm>
          <a:prstGeom prst="rect">
            <a:avLst/>
          </a:prstGeom>
          <a:noFill/>
        </p:spPr>
        <p:txBody>
          <a:bodyPr wrap="square" rtlCol="0">
            <a:spAutoFit/>
          </a:bodyPr>
          <a:lstStyle/>
          <a:p>
            <a:r>
              <a:rPr lang="en-US" dirty="0"/>
              <a:t>Who were </a:t>
            </a:r>
            <a:r>
              <a:rPr lang="en-US" dirty="0" err="1"/>
              <a:t>Sakila’s</a:t>
            </a:r>
            <a:r>
              <a:rPr lang="en-US" dirty="0"/>
              <a:t> 5 best customers and what was their running total payments over the course of time they rented out films?</a:t>
            </a:r>
          </a:p>
        </p:txBody>
      </p:sp>
      <p:sp>
        <p:nvSpPr>
          <p:cNvPr id="5" name="TextBox 4">
            <a:extLst>
              <a:ext uri="{FF2B5EF4-FFF2-40B4-BE49-F238E27FC236}">
                <a16:creationId xmlns:a16="http://schemas.microsoft.com/office/drawing/2014/main" id="{C87C5697-94BD-413B-A41E-AB6AB5651127}"/>
              </a:ext>
            </a:extLst>
          </p:cNvPr>
          <p:cNvSpPr txBox="1"/>
          <p:nvPr/>
        </p:nvSpPr>
        <p:spPr>
          <a:xfrm>
            <a:off x="1880185" y="5257562"/>
            <a:ext cx="8250404" cy="1384995"/>
          </a:xfrm>
          <a:prstGeom prst="rect">
            <a:avLst/>
          </a:prstGeom>
          <a:noFill/>
        </p:spPr>
        <p:txBody>
          <a:bodyPr wrap="square" rtlCol="0">
            <a:spAutoFit/>
          </a:bodyPr>
          <a:lstStyle/>
          <a:p>
            <a:r>
              <a:rPr lang="en-US" sz="1400" dirty="0"/>
              <a:t>In order to answer this question, I used Query 3 of my queries.txt file.  I used a CTE to find the data for the 5 customers that had the greatest amount in payments, and then I used the SUM OVER() Window function to get a running total ordering by payment date.  The above graph shows the running total starting in mid February and going up to the end of April.  There seems to be a general trend in the payment history of all 5 customers – there were certain periods in which they  spent more on films than others i.e.  3/17 thru 3/23.</a:t>
            </a:r>
          </a:p>
        </p:txBody>
      </p:sp>
    </p:spTree>
    <p:extLst>
      <p:ext uri="{BB962C8B-B14F-4D97-AF65-F5344CB8AC3E}">
        <p14:creationId xmlns:p14="http://schemas.microsoft.com/office/powerpoint/2010/main" val="345605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3C6D1E2-931C-4743-9EF4-71E26E97F2AF}"/>
              </a:ext>
            </a:extLst>
          </p:cNvPr>
          <p:cNvGraphicFramePr>
            <a:graphicFrameLocks noChangeAspect="1"/>
          </p:cNvGraphicFramePr>
          <p:nvPr>
            <p:extLst>
              <p:ext uri="{D42A27DB-BD31-4B8C-83A1-F6EECF244321}">
                <p14:modId xmlns:p14="http://schemas.microsoft.com/office/powerpoint/2010/main" val="2293451402"/>
              </p:ext>
            </p:extLst>
          </p:nvPr>
        </p:nvGraphicFramePr>
        <p:xfrm>
          <a:off x="1326732" y="1175735"/>
          <a:ext cx="8314573" cy="3693043"/>
        </p:xfrm>
        <a:graphic>
          <a:graphicData uri="http://schemas.openxmlformats.org/presentationml/2006/ole">
            <mc:AlternateContent xmlns:mc="http://schemas.openxmlformats.org/markup-compatibility/2006">
              <mc:Choice xmlns:v="urn:schemas-microsoft-com:vml" Requires="v">
                <p:oleObj spid="_x0000_s3092" name="Worksheet" r:id="rId3" imgW="8543877" imgH="5153096" progId="Excel.Sheet.12">
                  <p:embed/>
                </p:oleObj>
              </mc:Choice>
              <mc:Fallback>
                <p:oleObj name="Worksheet" r:id="rId3" imgW="8543877" imgH="5153096" progId="Excel.Sheet.12">
                  <p:embed/>
                  <p:pic>
                    <p:nvPicPr>
                      <p:cNvPr id="0" name=""/>
                      <p:cNvPicPr/>
                      <p:nvPr/>
                    </p:nvPicPr>
                    <p:blipFill>
                      <a:blip r:embed="rId4"/>
                      <a:stretch>
                        <a:fillRect/>
                      </a:stretch>
                    </p:blipFill>
                    <p:spPr>
                      <a:xfrm>
                        <a:off x="1326732" y="1175735"/>
                        <a:ext cx="8314573" cy="3693043"/>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A47524B9-C619-4E19-9E59-37ED3F387C77}"/>
              </a:ext>
            </a:extLst>
          </p:cNvPr>
          <p:cNvSpPr txBox="1"/>
          <p:nvPr/>
        </p:nvSpPr>
        <p:spPr>
          <a:xfrm>
            <a:off x="1326733" y="288757"/>
            <a:ext cx="8434888" cy="646331"/>
          </a:xfrm>
          <a:prstGeom prst="rect">
            <a:avLst/>
          </a:prstGeom>
          <a:noFill/>
        </p:spPr>
        <p:txBody>
          <a:bodyPr wrap="square" rtlCol="0">
            <a:spAutoFit/>
          </a:bodyPr>
          <a:lstStyle/>
          <a:p>
            <a:r>
              <a:rPr lang="en-US" dirty="0"/>
              <a:t>What was the average rental hours for the Top 5 renting countries over the course of 2005?</a:t>
            </a:r>
          </a:p>
        </p:txBody>
      </p:sp>
      <p:sp>
        <p:nvSpPr>
          <p:cNvPr id="7" name="TextBox 6">
            <a:extLst>
              <a:ext uri="{FF2B5EF4-FFF2-40B4-BE49-F238E27FC236}">
                <a16:creationId xmlns:a16="http://schemas.microsoft.com/office/drawing/2014/main" id="{7B616CD2-63B7-46B1-BF6B-4B3BB4762387}"/>
              </a:ext>
            </a:extLst>
          </p:cNvPr>
          <p:cNvSpPr txBox="1"/>
          <p:nvPr/>
        </p:nvSpPr>
        <p:spPr>
          <a:xfrm>
            <a:off x="1266573" y="5109425"/>
            <a:ext cx="8695574" cy="1600438"/>
          </a:xfrm>
          <a:prstGeom prst="rect">
            <a:avLst/>
          </a:prstGeom>
          <a:noFill/>
        </p:spPr>
        <p:txBody>
          <a:bodyPr wrap="square" rtlCol="0">
            <a:spAutoFit/>
          </a:bodyPr>
          <a:lstStyle/>
          <a:p>
            <a:r>
              <a:rPr lang="en-US" sz="1400" dirty="0"/>
              <a:t>In order to answer this question, I used Query 4 of my queries.txt file.  I used several CTEs to accomplish this task.  The first CTE was used to get the 5 countries with the greatest amount of rentals.  Then each CTE was used to further  format the data including the use of the AVG OVER() window function.  I also used the DATE_PART function to extract the month and year from the </a:t>
            </a:r>
            <a:r>
              <a:rPr lang="en-US" sz="1400" dirty="0" err="1"/>
              <a:t>return_date</a:t>
            </a:r>
            <a:r>
              <a:rPr lang="en-US" sz="1400" dirty="0"/>
              <a:t> column.  The data shows that the United States started with the highest average rental hours and then slowly decreased over the months, whereas China started with the lowest average rental hours and steadily rose.</a:t>
            </a:r>
          </a:p>
        </p:txBody>
      </p:sp>
    </p:spTree>
    <p:extLst>
      <p:ext uri="{BB962C8B-B14F-4D97-AF65-F5344CB8AC3E}">
        <p14:creationId xmlns:p14="http://schemas.microsoft.com/office/powerpoint/2010/main" val="3087956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486</TotalTime>
  <Words>458</Words>
  <Application>Microsoft Office PowerPoint</Application>
  <PresentationFormat>Widescreen</PresentationFormat>
  <Paragraphs>10</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Century Gothic</vt:lpstr>
      <vt:lpstr>Wingdings 3</vt:lpstr>
      <vt:lpstr>Ion</vt:lpstr>
      <vt:lpstr>Worksheet</vt:lpstr>
      <vt:lpstr>Udacity SQL Project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Hussain</dc:creator>
  <cp:lastModifiedBy>Mustafa Hussain</cp:lastModifiedBy>
  <cp:revision>29</cp:revision>
  <dcterms:created xsi:type="dcterms:W3CDTF">2020-02-02T16:34:31Z</dcterms:created>
  <dcterms:modified xsi:type="dcterms:W3CDTF">2020-02-16T03:32:18Z</dcterms:modified>
</cp:coreProperties>
</file>