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4" y="10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367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99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47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14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78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05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8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84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05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60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13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94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92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54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47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7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293A3C-12F9-4BCA-AFCC-B45217069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F6C76D-383B-4212-8A23-C01D3F818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C8EE68-4455-46E3-8F27-54AA0548CC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96336-BD0A-4709-AFE8-3412C834B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4CE8CC-34D6-48F7-875D-C7AC70313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D0BE06D-A2DC-4EC9-BA4B-117D07055A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2FD49B9-4255-4CA2-8008-C3C2384AE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0F64E5-E014-41D6-807D-AE116556E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860427-4B99-4BE3-8427-692841601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5B4095-0DC1-4AF7-81AF-C60FE19DD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5E7E68-D996-4E3A-ADCC-16EA5C92C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fld id="{C40E9EAA-B3A1-450C-B094-154FB6D762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 dirty="0"/>
              <a:t>Project #2 Assignment</a:t>
            </a:r>
            <a:endParaRPr lang="tr-TR" sz="4400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475656" y="3933056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395536" y="3600450"/>
            <a:ext cx="9144000" cy="1655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 kern="0" dirty="0"/>
          </a:p>
          <a:p>
            <a:pPr algn="ctr"/>
            <a:endParaRPr lang="tr-TR" kern="0" dirty="0"/>
          </a:p>
          <a:p>
            <a:pPr algn="ctr"/>
            <a:r>
              <a:rPr lang="tr-TR" kern="0" dirty="0" smtClean="0"/>
              <a:t>12</a:t>
            </a:r>
            <a:r>
              <a:rPr lang="tr-TR" kern="0" dirty="0" smtClean="0"/>
              <a:t>.05.2020</a:t>
            </a:r>
            <a:endParaRPr lang="tr-TR" kern="0" dirty="0"/>
          </a:p>
          <a:p>
            <a:pPr algn="ctr"/>
            <a:endParaRPr lang="en-U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9496" y="107349"/>
            <a:ext cx="4572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r>
              <a:rPr lang="en-US" u="sng" dirty="0"/>
              <a:t>Conditional change of control (branch)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99468"/>
              </p:ext>
            </p:extLst>
          </p:nvPr>
        </p:nvGraphicFramePr>
        <p:xfrm>
          <a:off x="107504" y="560153"/>
          <a:ext cx="8733439" cy="32699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540">
                  <a:extLst>
                    <a:ext uri="{9D8B030D-6E8A-4147-A177-3AD203B41FA5}">
                      <a16:colId xmlns:a16="http://schemas.microsoft.com/office/drawing/2014/main" val="3943404435"/>
                    </a:ext>
                  </a:extLst>
                </a:gridCol>
                <a:gridCol w="251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syntax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Condition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 address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link address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balrz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alrz</a:t>
                      </a: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$</a:t>
                      </a: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 $</a:t>
                      </a: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n-US" sz="1800" kern="1200" dirty="0">
                          <a:effectLst/>
                        </a:rPr>
                        <a:t> if  Status [Z] =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R[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R[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 ← 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+ 4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balrn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balrn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$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$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n-US" sz="1800" kern="1200" dirty="0">
                          <a:effectLst/>
                        </a:rPr>
                        <a:t>if  Status [N] =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R[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R[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 ← 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+ 4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94576735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balz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balz</a:t>
                      </a: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Target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800" kern="1200" dirty="0" smtClean="0">
                          <a:effectLst/>
                        </a:rPr>
                        <a:t>if  Status [Z] =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Pseudo-direct address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PC[31:28]||[25:0]||00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R[31] ←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PC + 4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800" kern="1200" dirty="0" err="1">
                          <a:effectLst/>
                        </a:rPr>
                        <a:t>bgez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bgez</a:t>
                      </a: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$</a:t>
                      </a: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tr-T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Label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dirty="0"/>
                        <a:t>if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&gt;= </a:t>
                      </a:r>
                      <a:r>
                        <a:rPr lang="en-US" dirty="0" smtClean="0"/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PC-relative address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PC+4+(Label &lt;&lt; 2)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417591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33896" y="912267"/>
            <a:ext cx="4572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r>
              <a:rPr lang="en-US" u="sng" dirty="0"/>
              <a:t>Unconditional change of control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88626"/>
              </p:ext>
            </p:extLst>
          </p:nvPr>
        </p:nvGraphicFramePr>
        <p:xfrm>
          <a:off x="342776" y="1555205"/>
          <a:ext cx="8222977" cy="31178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15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syntax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jump address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link address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jmor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rt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jal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DejaVu Sans" charset="0"/>
                          <a:cs typeface="DejaVu Sans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DejaVu Sans" charset="0"/>
                          <a:cs typeface="DejaVu Sans" charset="0"/>
                        </a:rPr>
                        <a:t> 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DejaVu Sans" charset="0"/>
                          <a:cs typeface="DejaVu Sans" charset="0"/>
                        </a:rPr>
                        <a:t>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DejaVu Sans" charset="0"/>
                          <a:cs typeface="DejaVu Sans" charset="0"/>
                        </a:rPr>
                        <a:t>, 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DejaVu Sans" charset="0"/>
                          <a:cs typeface="DejaVu Sans" charset="0"/>
                        </a:rPr>
                        <a:t>rd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R[r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← PC + 4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jrs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jrs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 ←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M[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jal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 ← 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PC+4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tr-T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Target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&lt;&lt; 2)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tr-T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← PC + 4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T="680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38674" y="548680"/>
            <a:ext cx="8229600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Char char="•"/>
            </a:pPr>
            <a:r>
              <a:rPr lang="en-US" sz="3600" dirty="0"/>
              <a:t>R-format 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tr-TR" sz="3200" dirty="0">
                <a:solidFill>
                  <a:srgbClr val="E46C0A"/>
                </a:solidFill>
              </a:rPr>
              <a:t>	</a:t>
            </a:r>
            <a:r>
              <a:rPr lang="en-US" sz="3200" dirty="0" err="1">
                <a:solidFill>
                  <a:srgbClr val="E46C0A"/>
                </a:solidFill>
              </a:rPr>
              <a:t>sllv</a:t>
            </a:r>
            <a:r>
              <a:rPr lang="en-US" sz="3200" dirty="0">
                <a:solidFill>
                  <a:srgbClr val="E46C0A"/>
                </a:solidFill>
              </a:rPr>
              <a:t> $</a:t>
            </a:r>
            <a:r>
              <a:rPr lang="en-US" sz="3200" dirty="0" err="1">
                <a:solidFill>
                  <a:srgbClr val="E46C0A"/>
                </a:solidFill>
              </a:rPr>
              <a:t>rd</a:t>
            </a:r>
            <a:r>
              <a:rPr lang="en-US" sz="3200" dirty="0">
                <a:solidFill>
                  <a:srgbClr val="E46C0A"/>
                </a:solidFill>
              </a:rPr>
              <a:t>, $</a:t>
            </a:r>
            <a:r>
              <a:rPr lang="en-US" sz="3200" dirty="0" err="1">
                <a:solidFill>
                  <a:srgbClr val="E46C0A"/>
                </a:solidFill>
              </a:rPr>
              <a:t>rt</a:t>
            </a:r>
            <a:r>
              <a:rPr lang="en-US" sz="3200" dirty="0">
                <a:solidFill>
                  <a:srgbClr val="E46C0A"/>
                </a:solidFill>
              </a:rPr>
              <a:t>, $</a:t>
            </a:r>
            <a:r>
              <a:rPr lang="en-US" sz="3200" dirty="0" err="1">
                <a:solidFill>
                  <a:srgbClr val="E46C0A"/>
                </a:solidFill>
              </a:rPr>
              <a:t>rs</a:t>
            </a:r>
            <a:r>
              <a:rPr lang="en-US" sz="3200" dirty="0">
                <a:solidFill>
                  <a:srgbClr val="E46C0A"/>
                </a:solidFill>
              </a:rPr>
              <a:t>  </a:t>
            </a:r>
            <a:r>
              <a:rPr lang="en-US" sz="3200" dirty="0">
                <a:solidFill>
                  <a:srgbClr val="558ED5"/>
                </a:solidFill>
              </a:rPr>
              <a:t> 	</a:t>
            </a:r>
            <a:endParaRPr lang="tr-TR" sz="3200" dirty="0">
              <a:solidFill>
                <a:srgbClr val="558ED5"/>
              </a:solidFill>
            </a:endParaRP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sz="3200" dirty="0">
              <a:solidFill>
                <a:srgbClr val="558ED5"/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</a:pPr>
            <a:r>
              <a:rPr lang="tr-TR" sz="3600" dirty="0"/>
              <a:t> </a:t>
            </a:r>
            <a:r>
              <a:rPr lang="en-US" sz="3600" dirty="0"/>
              <a:t>I-format  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tr-TR" sz="3200" dirty="0">
                <a:solidFill>
                  <a:srgbClr val="E46C0A"/>
                </a:solidFill>
              </a:rPr>
              <a:t>	</a:t>
            </a:r>
            <a:r>
              <a:rPr lang="tr-TR" sz="3200" dirty="0" err="1" smtClean="0">
                <a:solidFill>
                  <a:srgbClr val="E46C0A"/>
                </a:solidFill>
              </a:rPr>
              <a:t>xor</a:t>
            </a:r>
            <a:r>
              <a:rPr lang="tr-TR" sz="3200" dirty="0" err="1">
                <a:solidFill>
                  <a:srgbClr val="E46C0A"/>
                </a:solidFill>
              </a:rPr>
              <a:t>i</a:t>
            </a:r>
            <a:r>
              <a:rPr lang="en-US" sz="3200" dirty="0" smtClean="0">
                <a:solidFill>
                  <a:srgbClr val="E46C0A"/>
                </a:solidFill>
              </a:rPr>
              <a:t> </a:t>
            </a:r>
            <a:r>
              <a:rPr lang="tr-TR" sz="3200" dirty="0" smtClean="0">
                <a:solidFill>
                  <a:srgbClr val="E46C0A"/>
                </a:solidFill>
              </a:rPr>
              <a:t> $</a:t>
            </a:r>
            <a:r>
              <a:rPr lang="tr-TR" sz="3200" dirty="0" err="1" smtClean="0">
                <a:solidFill>
                  <a:srgbClr val="E46C0A"/>
                </a:solidFill>
              </a:rPr>
              <a:t>rt</a:t>
            </a:r>
            <a:r>
              <a:rPr lang="tr-TR" sz="3200" dirty="0" smtClean="0">
                <a:solidFill>
                  <a:srgbClr val="E46C0A"/>
                </a:solidFill>
              </a:rPr>
              <a:t>,$</a:t>
            </a:r>
            <a:r>
              <a:rPr lang="tr-TR" sz="3200" dirty="0" err="1" smtClean="0">
                <a:solidFill>
                  <a:srgbClr val="E46C0A"/>
                </a:solidFill>
              </a:rPr>
              <a:t>rs,Label</a:t>
            </a:r>
            <a:endParaRPr lang="en-US" sz="3200" dirty="0">
              <a:solidFill>
                <a:srgbClr val="E46C0A"/>
              </a:solidFill>
            </a:endParaRP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tr-TR" sz="3200" dirty="0">
                <a:solidFill>
                  <a:srgbClr val="558ED5"/>
                </a:solidFill>
              </a:rPr>
              <a:t>	</a:t>
            </a:r>
          </a:p>
          <a:p>
            <a:pPr marL="571500" indent="-571500">
              <a:spcBef>
                <a:spcPts val="700"/>
              </a:spcBef>
              <a:buClrTx/>
              <a:buSzTx/>
              <a:buFont typeface="Arial" pitchFamily="34" charset="0"/>
              <a:buChar char="•"/>
            </a:pPr>
            <a:r>
              <a:rPr lang="en-US" sz="3600" dirty="0"/>
              <a:t>J-format 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tr-TR" sz="3200" dirty="0">
                <a:solidFill>
                  <a:srgbClr val="E46C0A"/>
                </a:solidFill>
              </a:rPr>
              <a:t>	</a:t>
            </a:r>
            <a:r>
              <a:rPr lang="en-US" sz="3200" dirty="0" smtClean="0">
                <a:solidFill>
                  <a:srgbClr val="E46C0A"/>
                </a:solidFill>
              </a:rPr>
              <a:t>b</a:t>
            </a:r>
            <a:r>
              <a:rPr lang="tr-TR" sz="3200" dirty="0" smtClean="0">
                <a:solidFill>
                  <a:srgbClr val="E46C0A"/>
                </a:solidFill>
              </a:rPr>
              <a:t>al</a:t>
            </a:r>
            <a:r>
              <a:rPr lang="en-US" sz="3200" dirty="0" smtClean="0">
                <a:solidFill>
                  <a:srgbClr val="E46C0A"/>
                </a:solidFill>
              </a:rPr>
              <a:t>z</a:t>
            </a:r>
            <a:r>
              <a:rPr lang="tr-TR" sz="3200" dirty="0" smtClean="0">
                <a:solidFill>
                  <a:srgbClr val="E46C0A"/>
                </a:solidFill>
              </a:rPr>
              <a:t> </a:t>
            </a:r>
            <a:r>
              <a:rPr lang="tr-TR" sz="3200" dirty="0" err="1" smtClean="0">
                <a:solidFill>
                  <a:srgbClr val="E46C0A"/>
                </a:solidFill>
              </a:rPr>
              <a:t>target</a:t>
            </a:r>
            <a:r>
              <a:rPr lang="en-US" sz="3200" dirty="0">
                <a:solidFill>
                  <a:srgbClr val="E46C0A"/>
                </a:solidFill>
              </a:rPr>
              <a:t>	</a:t>
            </a:r>
            <a:endParaRPr lang="en-US" sz="3200" dirty="0">
              <a:solidFill>
                <a:srgbClr val="558ED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02207"/>
              </p:ext>
            </p:extLst>
          </p:nvPr>
        </p:nvGraphicFramePr>
        <p:xfrm>
          <a:off x="899592" y="37170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rs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rt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3996814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</a:rPr>
              <a:t>        6                              5                           5                                            16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87491"/>
              </p:ext>
            </p:extLst>
          </p:nvPr>
        </p:nvGraphicFramePr>
        <p:xfrm>
          <a:off x="883444" y="55699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7460" y="5849685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</a:rPr>
              <a:t>         6                                                                          26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67659"/>
              </p:ext>
            </p:extLst>
          </p:nvPr>
        </p:nvGraphicFramePr>
        <p:xfrm>
          <a:off x="883444" y="182444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rs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rd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2149756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</a:rPr>
              <a:t>        6              5              5                      5                                 5                                 6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/>
              <a:t>Control Units</a:t>
            </a:r>
          </a:p>
        </p:txBody>
      </p:sp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1752600" y="1676400"/>
            <a:ext cx="1752600" cy="21336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E46C0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ea typeface="DejaVu Sans" charset="0"/>
                <a:cs typeface="DejaVu Sans" charset="0"/>
              </a:rPr>
              <a:t>Main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ea typeface="DejaVu Sans" charset="0"/>
                <a:cs typeface="DejaVu Sans" charset="0"/>
              </a:rPr>
              <a:t>Control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181600" y="1828800"/>
            <a:ext cx="1600200" cy="15240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ea typeface="DejaVu Sans" charset="0"/>
                <a:cs typeface="DejaVu Sans" charset="0"/>
              </a:rPr>
              <a:t>Jump/ Brach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ea typeface="DejaVu Sans" charset="0"/>
                <a:cs typeface="DejaVu Sans" charset="0"/>
              </a:rPr>
              <a:t>Control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962400" y="5029200"/>
            <a:ext cx="1447800" cy="12954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ea typeface="DejaVu Sans" charset="0"/>
                <a:cs typeface="DejaVu Sans" charset="0"/>
              </a:rPr>
              <a:t>ALU  Control</a:t>
            </a:r>
          </a:p>
        </p:txBody>
      </p:sp>
      <p:cxnSp>
        <p:nvCxnSpPr>
          <p:cNvPr id="15365" name="AutoShape 5"/>
          <p:cNvCxnSpPr>
            <a:cxnSpLocks noChangeShapeType="1"/>
            <a:endCxn id="15363" idx="2"/>
          </p:cNvCxnSpPr>
          <p:nvPr/>
        </p:nvCxnSpPr>
        <p:spPr bwMode="auto">
          <a:xfrm flipV="1">
            <a:off x="3505200" y="2590800"/>
            <a:ext cx="1676400" cy="12700"/>
          </a:xfrm>
          <a:prstGeom prst="bentConnector3">
            <a:avLst>
              <a:gd name="adj1" fmla="val 49653"/>
            </a:avLst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/>
          <p:cNvCxnSpPr>
            <a:cxnSpLocks noChangeShapeType="1"/>
            <a:stCxn id="15362" idx="6"/>
            <a:endCxn id="15364" idx="0"/>
          </p:cNvCxnSpPr>
          <p:nvPr/>
        </p:nvCxnSpPr>
        <p:spPr bwMode="auto">
          <a:xfrm>
            <a:off x="3505200" y="2743200"/>
            <a:ext cx="1181100" cy="22860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181600" y="3581400"/>
            <a:ext cx="3962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84163" indent="-284163"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/>
              <a:t>Having a single Control Table is not that good.</a:t>
            </a:r>
          </a:p>
          <a:p>
            <a:pPr>
              <a:buClrTx/>
              <a:buSzTx/>
              <a:buFontTx/>
              <a:buNone/>
            </a:pPr>
            <a:endParaRPr lang="en-US"/>
          </a:p>
          <a:p>
            <a:pPr>
              <a:buFont typeface="Arial" charset="0"/>
              <a:buChar char="•"/>
            </a:pPr>
            <a:r>
              <a:rPr lang="en-US"/>
              <a:t>Alternative:</a:t>
            </a:r>
          </a:p>
          <a:p>
            <a:pPr lvl="1">
              <a:buFont typeface="Arial" charset="0"/>
              <a:buChar char="•"/>
            </a:pPr>
            <a:r>
              <a:rPr lang="en-US"/>
              <a:t>Design </a:t>
            </a:r>
            <a:r>
              <a:rPr lang="en-US" b="1">
                <a:solidFill>
                  <a:srgbClr val="FF0000"/>
                </a:solidFill>
              </a:rPr>
              <a:t>three</a:t>
            </a:r>
            <a:r>
              <a:rPr lang="en-US"/>
              <a:t> control tables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5738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-38100"/>
            <a:ext cx="9075738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4AC6A5D-8E6B-444D-A414-7D9A87E6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14300"/>
            <a:ext cx="8543925" cy="6629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2E1DADF4-3C96-4985-863A-14E7CF4A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38112"/>
            <a:ext cx="8391525" cy="6581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929CFA0-1293-4823-89E4-AD6DCBD2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42875"/>
            <a:ext cx="8372475" cy="65722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3600"/>
              <a:t>Project #2 Assignment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1828800"/>
            <a:ext cx="8153400" cy="37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  <a:r>
              <a:rPr lang="tr-TR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8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instructions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R-format (</a:t>
            </a:r>
            <a:r>
              <a:rPr lang="tr-TR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11</a:t>
            </a: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: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balrn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balrz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sll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srl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sllv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srlv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jmadd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jmor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jmsub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jalr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jr</a:t>
            </a:r>
            <a:endParaRPr lang="en-US" sz="2000" dirty="0">
              <a:solidFill>
                <a:srgbClr val="E46C0A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E46C0A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I-format (13)  :</a:t>
            </a:r>
            <a:r>
              <a:rPr lang="en-US" sz="2000" dirty="0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xori</a:t>
            </a:r>
            <a:r>
              <a:rPr lang="en-US" sz="2000" dirty="0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 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andi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ori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bneal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bgez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bgezal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bgtz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blez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bltzal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bltz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jrs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jrsal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>
                <a:solidFill>
                  <a:srgbClr val="E46C0A"/>
                </a:solidFill>
                <a:ea typeface="DejaVu Sans" charset="0"/>
                <a:cs typeface="DejaVu Sans" charset="0"/>
              </a:rPr>
              <a:t>jpc</a:t>
            </a:r>
            <a:endParaRPr lang="tr-TR" sz="2000" dirty="0" smtClean="0">
              <a:solidFill>
                <a:srgbClr val="E46C0A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 </a:t>
            </a:r>
            <a:endParaRPr lang="en-US" sz="2000" dirty="0">
              <a:solidFill>
                <a:srgbClr val="E46C0A"/>
              </a:solidFill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J-format (4)    :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baln</a:t>
            </a:r>
            <a:r>
              <a:rPr lang="en-US" sz="2000" dirty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balz</a:t>
            </a:r>
            <a:r>
              <a:rPr lang="tr-TR" sz="2000" dirty="0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tr-TR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balv</a:t>
            </a:r>
            <a:r>
              <a:rPr lang="tr-TR" sz="2000" dirty="0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, </a:t>
            </a:r>
            <a:r>
              <a:rPr lang="tr-TR" sz="2000" dirty="0" err="1" smtClean="0">
                <a:solidFill>
                  <a:srgbClr val="E46C0A"/>
                </a:solidFill>
                <a:ea typeface="DejaVu Sans" charset="0"/>
                <a:cs typeface="DejaVu Sans" charset="0"/>
              </a:rPr>
              <a:t>jal</a:t>
            </a:r>
            <a:endParaRPr lang="en-US" sz="2000" dirty="0">
              <a:solidFill>
                <a:srgbClr val="E46C0A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especially, jump and branches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3600"/>
              <a:t>Project #2 Assignment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6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912813" indent="-4556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You must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r>
              <a:rPr lang="en-US" sz="2200" dirty="0"/>
              <a:t>determine which instructions are actual in the current ISA.</a:t>
            </a: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r>
              <a:rPr lang="en-US" sz="2200" dirty="0"/>
              <a:t>determine which instructions are already implemented in the ‘MIPS-lite’ processor.</a:t>
            </a: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r>
              <a:rPr lang="en-US" sz="2200" dirty="0"/>
              <a:t>design the revised single-cycle </a:t>
            </a:r>
            <a:r>
              <a:rPr lang="en-US" sz="2200" dirty="0" err="1"/>
              <a:t>datapath</a:t>
            </a:r>
            <a:r>
              <a:rPr lang="en-US" sz="2200" dirty="0"/>
              <a:t> and revised control units which make a processor that executes all </a:t>
            </a:r>
            <a:r>
              <a:rPr lang="tr-TR" sz="2200" dirty="0"/>
              <a:t>your </a:t>
            </a:r>
            <a:r>
              <a:rPr lang="en-US" sz="2200" dirty="0"/>
              <a:t>instructions</a:t>
            </a:r>
            <a:r>
              <a:rPr lang="tr-TR" sz="2200" dirty="0"/>
              <a:t>.</a:t>
            </a:r>
            <a:r>
              <a:rPr lang="en-US" sz="2200" dirty="0"/>
              <a:t> </a:t>
            </a: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r>
              <a:rPr lang="en-US" sz="2200" dirty="0"/>
              <a:t>implement “your” single cycle processor  in </a:t>
            </a:r>
            <a:r>
              <a:rPr lang="en-US" sz="2200" dirty="0" err="1"/>
              <a:t>Verilog</a:t>
            </a:r>
            <a:r>
              <a:rPr lang="en-US" sz="2200" dirty="0"/>
              <a:t> HDL.</a:t>
            </a: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endParaRPr lang="tr-TR" sz="2200" dirty="0"/>
          </a:p>
          <a:p>
            <a:pPr lvl="1">
              <a:lnSpc>
                <a:spcPct val="90000"/>
              </a:lnSpc>
              <a:spcBef>
                <a:spcPts val="550"/>
              </a:spcBef>
              <a:buFont typeface="Times New Roman" pitchFamily="16" charset="0"/>
              <a:buAutoNum type="arabicParenR"/>
            </a:pPr>
            <a:r>
              <a:rPr lang="en-US" sz="2200" dirty="0"/>
              <a:t>prepare a simulation for the 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668344" cy="5723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60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/>
              <a:t>3 steps	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AutoNum type="arabicParenR"/>
            </a:pPr>
            <a:r>
              <a:rPr lang="en-US" sz="3200" dirty="0"/>
              <a:t>RTL</a:t>
            </a:r>
            <a:endParaRPr lang="tr-TR" sz="3200" dirty="0"/>
          </a:p>
          <a:p>
            <a:pPr>
              <a:spcBef>
                <a:spcPts val="800"/>
              </a:spcBef>
              <a:buFont typeface="Times New Roman" pitchFamily="16" charset="0"/>
              <a:buAutoNum type="arabicParenR"/>
            </a:pPr>
            <a:endParaRPr lang="tr-TR" sz="3200" dirty="0"/>
          </a:p>
          <a:p>
            <a:pPr>
              <a:spcBef>
                <a:spcPts val="800"/>
              </a:spcBef>
              <a:buFont typeface="Times New Roman" pitchFamily="16" charset="0"/>
              <a:buAutoNum type="arabicParenR"/>
            </a:pPr>
            <a:r>
              <a:rPr lang="en-US" sz="3200" dirty="0"/>
              <a:t>Changes to the </a:t>
            </a:r>
            <a:r>
              <a:rPr lang="en-US" sz="3200" dirty="0" err="1"/>
              <a:t>Datapath</a:t>
            </a:r>
            <a:endParaRPr lang="tr-TR" sz="3200" dirty="0"/>
          </a:p>
          <a:p>
            <a:pPr>
              <a:spcBef>
                <a:spcPts val="800"/>
              </a:spcBef>
              <a:buFont typeface="Times New Roman" pitchFamily="16" charset="0"/>
              <a:buAutoNum type="arabicParenR"/>
            </a:pPr>
            <a:endParaRPr lang="tr-TR" sz="3200" dirty="0"/>
          </a:p>
          <a:p>
            <a:pPr>
              <a:spcBef>
                <a:spcPts val="800"/>
              </a:spcBef>
              <a:buFont typeface="Times New Roman" pitchFamily="16" charset="0"/>
              <a:buAutoNum type="arabicParenR"/>
            </a:pPr>
            <a:r>
              <a:rPr lang="en-US" sz="3200"/>
              <a:t>Design </a:t>
            </a:r>
            <a:r>
              <a:rPr lang="en-US" sz="3200" dirty="0"/>
              <a:t>the Control table(s)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3600"/>
              <a:t>3 aspects of control Instructions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the change of control is conditional or unconditional</a:t>
            </a:r>
            <a:endParaRPr lang="tr-TR" sz="3200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tr-TR" sz="3200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a return address link is stored or not</a:t>
            </a:r>
            <a:endParaRPr lang="tr-TR" sz="3200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tr-TR" sz="3200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which option for the target address is chosen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51631" y="8057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3600" dirty="0"/>
              <a:t>3 aspects of control Instructions</a:t>
            </a:r>
          </a:p>
        </p:txBody>
      </p:sp>
      <p:cxnSp>
        <p:nvCxnSpPr>
          <p:cNvPr id="9218" name="AutoShape 2"/>
          <p:cNvCxnSpPr>
            <a:cxnSpLocks noChangeShapeType="1"/>
          </p:cNvCxnSpPr>
          <p:nvPr/>
        </p:nvCxnSpPr>
        <p:spPr bwMode="auto">
          <a:xfrm>
            <a:off x="4143375" y="3733800"/>
            <a:ext cx="228600" cy="13716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9" name="AutoShape 3"/>
          <p:cNvCxnSpPr>
            <a:cxnSpLocks noChangeShapeType="1"/>
          </p:cNvCxnSpPr>
          <p:nvPr/>
        </p:nvCxnSpPr>
        <p:spPr bwMode="auto">
          <a:xfrm flipV="1">
            <a:off x="4191000" y="2362200"/>
            <a:ext cx="1219200" cy="12192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0" name="AutoShape 4"/>
          <p:cNvCxnSpPr>
            <a:cxnSpLocks noChangeShapeType="1"/>
          </p:cNvCxnSpPr>
          <p:nvPr/>
        </p:nvCxnSpPr>
        <p:spPr bwMode="auto">
          <a:xfrm flipH="1" flipV="1">
            <a:off x="2708275" y="2514600"/>
            <a:ext cx="1328738" cy="10668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85863" y="1083490"/>
            <a:ext cx="3327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5613" indent="-455613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Conditionally  equal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Conditionally  less than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Conditionally  </a:t>
            </a:r>
            <a:r>
              <a:rPr lang="en-US" dirty="0" smtClean="0">
                <a:solidFill>
                  <a:srgbClr val="E46C0A"/>
                </a:solidFill>
              </a:rPr>
              <a:t>greater </a:t>
            </a:r>
            <a:r>
              <a:rPr lang="en-US" dirty="0">
                <a:solidFill>
                  <a:srgbClr val="E46C0A"/>
                </a:solidFill>
              </a:rPr>
              <a:t>than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Unconditional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00400" y="3276600"/>
            <a:ext cx="1905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E46C0A"/>
                </a:solidFill>
                <a:ea typeface="DejaVu Sans" charset="0"/>
                <a:cs typeface="DejaVu Sans" charset="0"/>
              </a:rPr>
              <a:t>INSTRUCTIONS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48200" y="1295400"/>
            <a:ext cx="2260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5613" indent="-455613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Linked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Not Linked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621342" y="5444109"/>
            <a:ext cx="3048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5613" indent="-455613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Direct from Register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Indirect from Memory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PC-Relative</a:t>
            </a:r>
          </a:p>
          <a:p>
            <a:pPr>
              <a:buClr>
                <a:srgbClr val="E46C0A"/>
              </a:buClr>
              <a:buFont typeface="Times New Roman" pitchFamily="16" charset="0"/>
              <a:buAutoNum type="arabicPeriod"/>
            </a:pPr>
            <a:r>
              <a:rPr lang="en-US" dirty="0">
                <a:solidFill>
                  <a:srgbClr val="E46C0A"/>
                </a:solidFill>
              </a:rPr>
              <a:t>Pseudo-Direct</a:t>
            </a:r>
          </a:p>
          <a:p>
            <a:pPr>
              <a:buClrTx/>
              <a:buSzTx/>
              <a:buFontTx/>
              <a:buNone/>
            </a:pP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648200" y="1919288"/>
            <a:ext cx="1655763" cy="15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371600" y="2276475"/>
            <a:ext cx="1955800" cy="1588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621342" y="5445224"/>
            <a:ext cx="1735137" cy="1588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514850" y="1971675"/>
            <a:ext cx="1936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r>
              <a:rPr lang="en-US"/>
              <a:t>Return address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91731" y="5105400"/>
            <a:ext cx="191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/>
              <a:t>Target address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839913" y="2220913"/>
            <a:ext cx="1009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r>
              <a:rPr lang="en-US"/>
              <a:t>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075738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BE4DB4D-2E54-4780-9F0F-809C5C6C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09725"/>
            <a:ext cx="4191000" cy="3638550"/>
          </a:xfrm>
          <a:prstGeom prst="rect">
            <a:avLst/>
          </a:prstGeom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5AE3385A-E922-46CA-B345-A57995C6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" y="8057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3600" dirty="0"/>
              <a:t>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36791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461</Words>
  <Application>Microsoft Office PowerPoint</Application>
  <PresentationFormat>Ekran Gösterisi (4:3)</PresentationFormat>
  <Paragraphs>137</Paragraphs>
  <Slides>17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 Assignment</dc:title>
  <dc:creator>Selen</dc:creator>
  <cp:lastModifiedBy>lokman altın</cp:lastModifiedBy>
  <cp:revision>140</cp:revision>
  <cp:lastPrinted>1601-01-01T00:00:00Z</cp:lastPrinted>
  <dcterms:created xsi:type="dcterms:W3CDTF">2012-04-09T07:37:44Z</dcterms:created>
  <dcterms:modified xsi:type="dcterms:W3CDTF">2020-05-11T17:45:11Z</dcterms:modified>
</cp:coreProperties>
</file>