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FAD137-D7F4-5AF8-57F2-62775528DF93}"/>
              </a:ext>
            </a:extLst>
          </p:cNvPr>
          <p:cNvSpPr>
            <a:spLocks noGrp="1"/>
          </p:cNvSpPr>
          <p:nvPr>
            <p:ph type="ctrTitle"/>
          </p:nvPr>
        </p:nvSpPr>
        <p:spPr/>
        <p:txBody>
          <a:bodyPr/>
          <a:lstStyle/>
          <a:p>
            <a:r>
              <a:rPr lang="tr-TR" dirty="0"/>
              <a:t>Görüntü İşleme Yöntemleri Kullanılarak Kiraz Meyvesinin Sınıflandırılması</a:t>
            </a:r>
          </a:p>
        </p:txBody>
      </p:sp>
      <p:sp>
        <p:nvSpPr>
          <p:cNvPr id="3" name="Alt Başlık 2">
            <a:extLst>
              <a:ext uri="{FF2B5EF4-FFF2-40B4-BE49-F238E27FC236}">
                <a16:creationId xmlns:a16="http://schemas.microsoft.com/office/drawing/2014/main" id="{D9616B1F-D85A-06C3-F4BD-F80FD7B138C2}"/>
              </a:ext>
            </a:extLst>
          </p:cNvPr>
          <p:cNvSpPr>
            <a:spLocks noGrp="1"/>
          </p:cNvSpPr>
          <p:nvPr>
            <p:ph type="subTitle" idx="1"/>
          </p:nvPr>
        </p:nvSpPr>
        <p:spPr/>
        <p:txBody>
          <a:bodyPr/>
          <a:lstStyle/>
          <a:p>
            <a:r>
              <a:rPr lang="tr-TR" sz="2800" dirty="0"/>
              <a:t>02205076062</a:t>
            </a:r>
          </a:p>
          <a:p>
            <a:r>
              <a:rPr lang="tr-TR" sz="2800" dirty="0"/>
              <a:t>Mustafa kamber</a:t>
            </a:r>
          </a:p>
          <a:p>
            <a:endParaRPr lang="tr-TR" dirty="0"/>
          </a:p>
        </p:txBody>
      </p:sp>
    </p:spTree>
    <p:extLst>
      <p:ext uri="{BB962C8B-B14F-4D97-AF65-F5344CB8AC3E}">
        <p14:creationId xmlns:p14="http://schemas.microsoft.com/office/powerpoint/2010/main" val="163877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AF3E4CD2-9FDD-EDFE-90B0-E127565D0675}"/>
              </a:ext>
            </a:extLst>
          </p:cNvPr>
          <p:cNvSpPr>
            <a:spLocks noGrp="1"/>
          </p:cNvSpPr>
          <p:nvPr>
            <p:ph type="ctrTitle"/>
          </p:nvPr>
        </p:nvSpPr>
        <p:spPr>
          <a:xfrm>
            <a:off x="2364696" y="154697"/>
            <a:ext cx="9827304" cy="981645"/>
          </a:xfrm>
        </p:spPr>
        <p:txBody>
          <a:bodyPr>
            <a:normAutofit/>
          </a:bodyPr>
          <a:lstStyle/>
          <a:p>
            <a:r>
              <a:rPr lang="tr-TR" dirty="0"/>
              <a:t>3-araştırma sonuçları - tartışma</a:t>
            </a:r>
          </a:p>
        </p:txBody>
      </p:sp>
      <p:sp>
        <p:nvSpPr>
          <p:cNvPr id="7" name="Alt Başlık 6">
            <a:extLst>
              <a:ext uri="{FF2B5EF4-FFF2-40B4-BE49-F238E27FC236}">
                <a16:creationId xmlns:a16="http://schemas.microsoft.com/office/drawing/2014/main" id="{A5516908-BD74-EEB2-23BE-4C96492FDE29}"/>
              </a:ext>
            </a:extLst>
          </p:cNvPr>
          <p:cNvSpPr>
            <a:spLocks noGrp="1"/>
          </p:cNvSpPr>
          <p:nvPr>
            <p:ph type="subTitle" idx="1"/>
          </p:nvPr>
        </p:nvSpPr>
        <p:spPr>
          <a:xfrm>
            <a:off x="2364696" y="1286599"/>
            <a:ext cx="6095723" cy="1438846"/>
          </a:xfrm>
        </p:spPr>
        <p:txBody>
          <a:bodyPr>
            <a:normAutofit fontScale="92500" lnSpcReduction="20000"/>
          </a:bodyPr>
          <a:lstStyle/>
          <a:p>
            <a:r>
              <a:rPr lang="tr-TR" sz="1800" cap="none" dirty="0">
                <a:solidFill>
                  <a:schemeClr val="tx1"/>
                </a:solidFill>
              </a:rPr>
              <a:t>Sınırları belirlenen kirazlar belirli işlemlerden geçirildikten sonra kirazlara ait alan bilgileri hesaplanmıştır. Hesaplanan alan verileri yandaki tabloda belirlenen boyut standartlarına göre değerlendirilmiş ve değerlendirme sonucunda kirazlar boyutlarına göre sınıflandırılmıştır.</a:t>
            </a:r>
          </a:p>
        </p:txBody>
      </p:sp>
      <p:sp>
        <p:nvSpPr>
          <p:cNvPr id="10" name="Metin kutusu 9">
            <a:extLst>
              <a:ext uri="{FF2B5EF4-FFF2-40B4-BE49-F238E27FC236}">
                <a16:creationId xmlns:a16="http://schemas.microsoft.com/office/drawing/2014/main" id="{49EAE254-1A63-DF91-10F3-13B45CDA1195}"/>
              </a:ext>
            </a:extLst>
          </p:cNvPr>
          <p:cNvSpPr txBox="1"/>
          <p:nvPr/>
        </p:nvSpPr>
        <p:spPr>
          <a:xfrm>
            <a:off x="2364696" y="2820872"/>
            <a:ext cx="4531913" cy="369332"/>
          </a:xfrm>
          <a:prstGeom prst="rect">
            <a:avLst/>
          </a:prstGeom>
          <a:noFill/>
        </p:spPr>
        <p:txBody>
          <a:bodyPr wrap="square">
            <a:spAutoFit/>
          </a:bodyPr>
          <a:lstStyle/>
          <a:p>
            <a:r>
              <a:rPr lang="tr-TR" dirty="0"/>
              <a:t>Kirazların Boyutlarına Göre Sınıflandırılmış Hali</a:t>
            </a:r>
          </a:p>
        </p:txBody>
      </p:sp>
      <p:pic>
        <p:nvPicPr>
          <p:cNvPr id="5" name="Resim 4">
            <a:extLst>
              <a:ext uri="{FF2B5EF4-FFF2-40B4-BE49-F238E27FC236}">
                <a16:creationId xmlns:a16="http://schemas.microsoft.com/office/drawing/2014/main" id="{0E1A0348-D865-B4B5-ACAE-79506AB96BE2}"/>
              </a:ext>
            </a:extLst>
          </p:cNvPr>
          <p:cNvPicPr>
            <a:picLocks noChangeAspect="1"/>
          </p:cNvPicPr>
          <p:nvPr/>
        </p:nvPicPr>
        <p:blipFill>
          <a:blip r:embed="rId2"/>
          <a:stretch>
            <a:fillRect/>
          </a:stretch>
        </p:blipFill>
        <p:spPr>
          <a:xfrm>
            <a:off x="8542685" y="1349481"/>
            <a:ext cx="3095940" cy="1168144"/>
          </a:xfrm>
          <a:prstGeom prst="rect">
            <a:avLst/>
          </a:prstGeom>
        </p:spPr>
      </p:pic>
      <p:pic>
        <p:nvPicPr>
          <p:cNvPr id="9" name="Resim 8">
            <a:extLst>
              <a:ext uri="{FF2B5EF4-FFF2-40B4-BE49-F238E27FC236}">
                <a16:creationId xmlns:a16="http://schemas.microsoft.com/office/drawing/2014/main" id="{D2C61ACF-8500-450D-360E-2518CDBC49A3}"/>
              </a:ext>
            </a:extLst>
          </p:cNvPr>
          <p:cNvPicPr>
            <a:picLocks noChangeAspect="1"/>
          </p:cNvPicPr>
          <p:nvPr/>
        </p:nvPicPr>
        <p:blipFill>
          <a:blip r:embed="rId3"/>
          <a:stretch>
            <a:fillRect/>
          </a:stretch>
        </p:blipFill>
        <p:spPr>
          <a:xfrm>
            <a:off x="2452012" y="3385931"/>
            <a:ext cx="2316480" cy="845820"/>
          </a:xfrm>
          <a:prstGeom prst="rect">
            <a:avLst/>
          </a:prstGeom>
        </p:spPr>
      </p:pic>
      <p:sp>
        <p:nvSpPr>
          <p:cNvPr id="12" name="Metin kutusu 11">
            <a:extLst>
              <a:ext uri="{FF2B5EF4-FFF2-40B4-BE49-F238E27FC236}">
                <a16:creationId xmlns:a16="http://schemas.microsoft.com/office/drawing/2014/main" id="{2D8104DD-0B69-54C2-B5FA-6701E81820F8}"/>
              </a:ext>
            </a:extLst>
          </p:cNvPr>
          <p:cNvSpPr txBox="1"/>
          <p:nvPr/>
        </p:nvSpPr>
        <p:spPr>
          <a:xfrm>
            <a:off x="2346073" y="4427478"/>
            <a:ext cx="6196612" cy="1200329"/>
          </a:xfrm>
          <a:prstGeom prst="rect">
            <a:avLst/>
          </a:prstGeom>
          <a:noFill/>
        </p:spPr>
        <p:txBody>
          <a:bodyPr wrap="square">
            <a:spAutoFit/>
          </a:bodyPr>
          <a:lstStyle/>
          <a:p>
            <a:r>
              <a:rPr lang="tr-TR" dirty="0"/>
              <a:t>Yapılan çalışmada kirazlar üst üste gelmeden ayrık olarak resimlenmiştir. Bu sayede sınıflandırma başarısı %100 olarak gerçekleşmiştir. Ancak kirazların üst üste gelmesi durumunda sınıflandırma başarısının düşeceği değerlendirilmektedir.</a:t>
            </a:r>
          </a:p>
        </p:txBody>
      </p:sp>
    </p:spTree>
    <p:extLst>
      <p:ext uri="{BB962C8B-B14F-4D97-AF65-F5344CB8AC3E}">
        <p14:creationId xmlns:p14="http://schemas.microsoft.com/office/powerpoint/2010/main" val="333165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AF3E4CD2-9FDD-EDFE-90B0-E127565D0675}"/>
              </a:ext>
            </a:extLst>
          </p:cNvPr>
          <p:cNvSpPr>
            <a:spLocks noGrp="1"/>
          </p:cNvSpPr>
          <p:nvPr>
            <p:ph type="ctrTitle"/>
          </p:nvPr>
        </p:nvSpPr>
        <p:spPr>
          <a:xfrm>
            <a:off x="2364696" y="154697"/>
            <a:ext cx="9827304" cy="981645"/>
          </a:xfrm>
        </p:spPr>
        <p:txBody>
          <a:bodyPr>
            <a:normAutofit/>
          </a:bodyPr>
          <a:lstStyle/>
          <a:p>
            <a:r>
              <a:rPr lang="tr-TR" dirty="0"/>
              <a:t>4-sonuç</a:t>
            </a:r>
          </a:p>
        </p:txBody>
      </p:sp>
      <p:sp>
        <p:nvSpPr>
          <p:cNvPr id="11" name="Alt Başlık 6">
            <a:extLst>
              <a:ext uri="{FF2B5EF4-FFF2-40B4-BE49-F238E27FC236}">
                <a16:creationId xmlns:a16="http://schemas.microsoft.com/office/drawing/2014/main" id="{A38AE846-93AE-F20F-67AE-83C5B4D4937E}"/>
              </a:ext>
            </a:extLst>
          </p:cNvPr>
          <p:cNvSpPr>
            <a:spLocks noGrp="1"/>
          </p:cNvSpPr>
          <p:nvPr>
            <p:ph type="subTitle" idx="1"/>
          </p:nvPr>
        </p:nvSpPr>
        <p:spPr>
          <a:xfrm>
            <a:off x="2471907" y="1427918"/>
            <a:ext cx="7755169" cy="4502366"/>
          </a:xfrm>
        </p:spPr>
        <p:txBody>
          <a:bodyPr>
            <a:normAutofit/>
          </a:bodyPr>
          <a:lstStyle/>
          <a:p>
            <a:r>
              <a:rPr lang="tr-TR" sz="1600" cap="none" dirty="0">
                <a:solidFill>
                  <a:schemeClr val="tx1"/>
                </a:solidFill>
              </a:rPr>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dahada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 </a:t>
            </a:r>
            <a:endParaRPr lang="tr-TR" sz="1800" cap="none" dirty="0">
              <a:solidFill>
                <a:schemeClr val="tx1"/>
              </a:solidFill>
            </a:endParaRPr>
          </a:p>
        </p:txBody>
      </p:sp>
    </p:spTree>
    <p:extLst>
      <p:ext uri="{BB962C8B-B14F-4D97-AF65-F5344CB8AC3E}">
        <p14:creationId xmlns:p14="http://schemas.microsoft.com/office/powerpoint/2010/main" val="137097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AF3E4CD2-9FDD-EDFE-90B0-E127565D0675}"/>
              </a:ext>
            </a:extLst>
          </p:cNvPr>
          <p:cNvSpPr>
            <a:spLocks noGrp="1"/>
          </p:cNvSpPr>
          <p:nvPr>
            <p:ph type="ctrTitle"/>
          </p:nvPr>
        </p:nvSpPr>
        <p:spPr>
          <a:xfrm>
            <a:off x="2364696" y="154697"/>
            <a:ext cx="8791575" cy="981645"/>
          </a:xfrm>
        </p:spPr>
        <p:txBody>
          <a:bodyPr/>
          <a:lstStyle/>
          <a:p>
            <a:r>
              <a:rPr lang="tr-TR" dirty="0"/>
              <a:t>özet</a:t>
            </a:r>
          </a:p>
        </p:txBody>
      </p:sp>
      <p:sp>
        <p:nvSpPr>
          <p:cNvPr id="7" name="Alt Başlık 6">
            <a:extLst>
              <a:ext uri="{FF2B5EF4-FFF2-40B4-BE49-F238E27FC236}">
                <a16:creationId xmlns:a16="http://schemas.microsoft.com/office/drawing/2014/main" id="{A5516908-BD74-EEB2-23BE-4C96492FDE29}"/>
              </a:ext>
            </a:extLst>
          </p:cNvPr>
          <p:cNvSpPr>
            <a:spLocks noGrp="1"/>
          </p:cNvSpPr>
          <p:nvPr>
            <p:ph type="subTitle" idx="1"/>
          </p:nvPr>
        </p:nvSpPr>
        <p:spPr>
          <a:xfrm>
            <a:off x="2361736" y="1065320"/>
            <a:ext cx="9534342" cy="5637983"/>
          </a:xfrm>
        </p:spPr>
        <p:txBody>
          <a:bodyPr>
            <a:normAutofit fontScale="70000" lnSpcReduction="20000"/>
          </a:bodyPr>
          <a:lstStyle/>
          <a:p>
            <a:r>
              <a:rPr lang="tr-TR" cap="none" dirty="0">
                <a:solidFill>
                  <a:schemeClr val="tx1"/>
                </a:solidFill>
              </a:rPr>
              <a:t>Dünyada 1500 civarında çeşidi olan kiraz gülgiller familyasındandır. Tatlı aromalı, sulu ve sert çekirdekli bir meyve türü olan kiraz, kalsiyum, çinko, potasyum, lif, C vitamini, demir, tiamin, riboflavin, </a:t>
            </a:r>
            <a:r>
              <a:rPr lang="tr-TR" cap="none" dirty="0" err="1">
                <a:solidFill>
                  <a:schemeClr val="tx1"/>
                </a:solidFill>
              </a:rPr>
              <a:t>niasin</a:t>
            </a:r>
            <a:r>
              <a:rPr lang="tr-TR" cap="none" dirty="0">
                <a:solidFill>
                  <a:schemeClr val="tx1"/>
                </a:solidFill>
              </a:rPr>
              <a:t>, magnezyum, E ve B6 vitaminleri bakımından zengindir. Kiraz dünyada geniş bir yayılım göstermektedir. Ancak dünyada en çok kiraz üreten ilk 6 ülke arasında Türkiye %35’lik pay ile birinci sıradadır. Küreselleşen dünyada ürünlerin kalitesinin belirlenmesi ve tasnif edilmesi ticaretin en önemli unsurlarından biridir. Sebze ve meyveleri kalite ve özelliklerine göre sınıflandırma işlemi genellikle işçiler tarafından el ve göz ile yapılmaktadır. Bu yüzden bir standardın sağlanması zorlaşmaktadır. Yapılan bu çalışmada görüntü işleme yöntemleri kullanılarak kiraz meyvesinin boyutlarına göre sınıflandırılması amaçlanmıştır. Bu amaçla </a:t>
            </a:r>
            <a:r>
              <a:rPr lang="tr-TR" cap="none" dirty="0" err="1">
                <a:solidFill>
                  <a:schemeClr val="tx1"/>
                </a:solidFill>
              </a:rPr>
              <a:t>matlab</a:t>
            </a:r>
            <a:r>
              <a:rPr lang="tr-TR" cap="none" dirty="0">
                <a:solidFill>
                  <a:schemeClr val="tx1"/>
                </a:solidFill>
              </a:rPr>
              <a:t> r2013a programı kullanılarak görüntüsü alınan meyveleri küçük boy, orta boy, büyük boy olarak sınıflandıracak bir çalışma gerçekleştirilmiştir. Yapılan çalışmada kirazlar üst üste gelmeden ayrık olarak resimlenmiştir. Bu sayede sınıflandırma başarısı %100 olarak gerçekleşmiştir. Ancak kirazların üst üste gelmesi durumunda sınıflandırma başarısının düşeceği değerlendirilmektedir. Kiraz meyvesinin klasik sınıflandırma yöntemleri yerine görüntü işleme teknikleri kullanılarak sınıflandırılması ile önemli ihracat ürünlerinden biri olan kiraz meyvesinin uluslararası standartlara uygun olarak tasnif edilmesi sağlanacak ve ülke ekonomisine katkısı dahada artacaktır. Dünyada 1500 civarında çeşidi olan kiraz gülgiller familyasındandır. Tatlı aromalı, sulu ve sert çekirdekli bir meyve türü olan kiraz, kalsiyum, çinko, potasyum, lif, C vitamini, demir, tiamin, riboflavin, </a:t>
            </a:r>
            <a:r>
              <a:rPr lang="tr-TR" cap="none" dirty="0" err="1">
                <a:solidFill>
                  <a:schemeClr val="tx1"/>
                </a:solidFill>
              </a:rPr>
              <a:t>niasin</a:t>
            </a:r>
            <a:r>
              <a:rPr lang="tr-TR" cap="none" dirty="0">
                <a:solidFill>
                  <a:schemeClr val="tx1"/>
                </a:solidFill>
              </a:rPr>
              <a:t>, magnezyum, E ve B6 vitaminleri bakımından zengindir. Kiraz dünyada geniş bir yayılım göstermektedir. Ancak dünyada en çok kiraz üreten ilk 6 ülke arasında Türkiye %35’lik pay ile birinci sıradadır. Küreselleşen dünyada ürünlerin kalitesinin belirlenmesi ve tasnif edilmesi ticaretin en önemli unsurlarından biridir. Sebze ve meyveleri kalite ve özelliklerine göre sınıflandırma işlemi genellikle işçiler tarafından el ve göz ile yapılmaktadır. Bu yüzden bir standardın sağlanması zorlaşmaktadır. Yapılan bu çalışmada görüntü işleme yöntemleri kullanılarak kiraz meyvesinin boyutlarına göre sınıflandırılması amaçlanmıştır. Bu amaçla </a:t>
            </a:r>
            <a:r>
              <a:rPr lang="tr-TR" cap="none" dirty="0" err="1">
                <a:solidFill>
                  <a:schemeClr val="tx1"/>
                </a:solidFill>
              </a:rPr>
              <a:t>matlab</a:t>
            </a:r>
            <a:r>
              <a:rPr lang="tr-TR" cap="none" dirty="0">
                <a:solidFill>
                  <a:schemeClr val="tx1"/>
                </a:solidFill>
              </a:rPr>
              <a:t> r2013a programı kullanılarak görüntüsü alınan meyveleri küçük boy, orta boy, büyük boy olarak sınıflandıracak bir çalışma gerçekleştirilmiştir. Yapılan çalışmada kirazlar üst üste gelmeden ayrık olarak resimlenmiştir. Bu sayede sınıflandırma başarısı %100 olarak gerçekleşmiştir. Ancak kirazların üst üste gelmesi durumunda sınıflandırma başarısının düşeceği değerlendirilmektedir. Kiraz meyvesinin klasik sınıflandırma yöntemleri yerine görüntü işleme teknikleri kullanılarak sınıflandırılması ile önemli ihracat ürünlerinden biri olan kiraz meyvesinin uluslararası standartlara uygun olarak tasnif edilmesi sağlanacak ve ülke ekonomisine katkısı dahada artacaktır.</a:t>
            </a:r>
          </a:p>
        </p:txBody>
      </p:sp>
    </p:spTree>
    <p:extLst>
      <p:ext uri="{BB962C8B-B14F-4D97-AF65-F5344CB8AC3E}">
        <p14:creationId xmlns:p14="http://schemas.microsoft.com/office/powerpoint/2010/main" val="1715015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AF3E4CD2-9FDD-EDFE-90B0-E127565D0675}"/>
              </a:ext>
            </a:extLst>
          </p:cNvPr>
          <p:cNvSpPr>
            <a:spLocks noGrp="1"/>
          </p:cNvSpPr>
          <p:nvPr>
            <p:ph type="ctrTitle"/>
          </p:nvPr>
        </p:nvSpPr>
        <p:spPr>
          <a:xfrm>
            <a:off x="2364696" y="154697"/>
            <a:ext cx="8791575" cy="981645"/>
          </a:xfrm>
        </p:spPr>
        <p:txBody>
          <a:bodyPr/>
          <a:lstStyle/>
          <a:p>
            <a:r>
              <a:rPr lang="tr-TR" dirty="0"/>
              <a:t>içindekiler</a:t>
            </a:r>
          </a:p>
        </p:txBody>
      </p:sp>
      <p:sp>
        <p:nvSpPr>
          <p:cNvPr id="7" name="Alt Başlık 6">
            <a:extLst>
              <a:ext uri="{FF2B5EF4-FFF2-40B4-BE49-F238E27FC236}">
                <a16:creationId xmlns:a16="http://schemas.microsoft.com/office/drawing/2014/main" id="{A5516908-BD74-EEB2-23BE-4C96492FDE29}"/>
              </a:ext>
            </a:extLst>
          </p:cNvPr>
          <p:cNvSpPr>
            <a:spLocks noGrp="1"/>
          </p:cNvSpPr>
          <p:nvPr>
            <p:ph type="subTitle" idx="1"/>
          </p:nvPr>
        </p:nvSpPr>
        <p:spPr>
          <a:xfrm>
            <a:off x="2364696" y="1899822"/>
            <a:ext cx="8007382" cy="3710866"/>
          </a:xfrm>
        </p:spPr>
        <p:txBody>
          <a:bodyPr>
            <a:normAutofit lnSpcReduction="10000"/>
          </a:bodyPr>
          <a:lstStyle/>
          <a:p>
            <a:r>
              <a:rPr lang="tr-TR" sz="2800" cap="none" dirty="0">
                <a:solidFill>
                  <a:schemeClr val="tx1"/>
                </a:solidFill>
              </a:rPr>
              <a:t>1-GİRİŞ</a:t>
            </a:r>
          </a:p>
          <a:p>
            <a:r>
              <a:rPr lang="tr-TR" sz="2800" cap="none" dirty="0">
                <a:solidFill>
                  <a:schemeClr val="tx1"/>
                </a:solidFill>
              </a:rPr>
              <a:t>2-MATERYAL VE METOT</a:t>
            </a:r>
          </a:p>
          <a:p>
            <a:r>
              <a:rPr lang="tr-TR" cap="none" dirty="0">
                <a:solidFill>
                  <a:schemeClr val="tx1"/>
                </a:solidFill>
              </a:rPr>
              <a:t>	2.1-KİRAZ MEYVESİ</a:t>
            </a:r>
          </a:p>
          <a:p>
            <a:r>
              <a:rPr lang="tr-TR" cap="none" dirty="0">
                <a:solidFill>
                  <a:schemeClr val="tx1"/>
                </a:solidFill>
              </a:rPr>
              <a:t>	</a:t>
            </a:r>
            <a:r>
              <a:rPr lang="tr-TR" dirty="0">
                <a:solidFill>
                  <a:schemeClr val="tx1"/>
                </a:solidFill>
              </a:rPr>
              <a:t>2.2-Görüntü İşleme</a:t>
            </a:r>
            <a:r>
              <a:rPr lang="tr-TR" cap="none" dirty="0">
                <a:solidFill>
                  <a:schemeClr val="tx1"/>
                </a:solidFill>
              </a:rPr>
              <a:t>	</a:t>
            </a:r>
          </a:p>
          <a:p>
            <a:r>
              <a:rPr lang="tr-TR" cap="none" dirty="0">
                <a:solidFill>
                  <a:schemeClr val="tx1"/>
                </a:solidFill>
              </a:rPr>
              <a:t>	</a:t>
            </a:r>
            <a:r>
              <a:rPr lang="tr-TR" dirty="0">
                <a:solidFill>
                  <a:schemeClr val="tx1"/>
                </a:solidFill>
              </a:rPr>
              <a:t>2.3-Uygulama</a:t>
            </a:r>
            <a:endParaRPr lang="tr-TR" cap="none" dirty="0">
              <a:solidFill>
                <a:schemeClr val="tx1"/>
              </a:solidFill>
            </a:endParaRPr>
          </a:p>
          <a:p>
            <a:r>
              <a:rPr lang="tr-TR" sz="2800" dirty="0">
                <a:solidFill>
                  <a:schemeClr val="tx1"/>
                </a:solidFill>
              </a:rPr>
              <a:t>3. Araştırma Sonuçları ve Tartışma</a:t>
            </a:r>
          </a:p>
          <a:p>
            <a:r>
              <a:rPr lang="tr-TR" sz="2800" cap="none" dirty="0">
                <a:solidFill>
                  <a:schemeClr val="tx1"/>
                </a:solidFill>
              </a:rPr>
              <a:t>4.SONUÇ</a:t>
            </a:r>
          </a:p>
        </p:txBody>
      </p:sp>
    </p:spTree>
    <p:extLst>
      <p:ext uri="{BB962C8B-B14F-4D97-AF65-F5344CB8AC3E}">
        <p14:creationId xmlns:p14="http://schemas.microsoft.com/office/powerpoint/2010/main" val="212660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AF3E4CD2-9FDD-EDFE-90B0-E127565D0675}"/>
              </a:ext>
            </a:extLst>
          </p:cNvPr>
          <p:cNvSpPr>
            <a:spLocks noGrp="1"/>
          </p:cNvSpPr>
          <p:nvPr>
            <p:ph type="ctrTitle"/>
          </p:nvPr>
        </p:nvSpPr>
        <p:spPr>
          <a:xfrm>
            <a:off x="2364696" y="154697"/>
            <a:ext cx="8791575" cy="981645"/>
          </a:xfrm>
        </p:spPr>
        <p:txBody>
          <a:bodyPr/>
          <a:lstStyle/>
          <a:p>
            <a:r>
              <a:rPr lang="tr-TR" dirty="0"/>
              <a:t>1-GİRİŞ</a:t>
            </a:r>
          </a:p>
        </p:txBody>
      </p:sp>
      <p:sp>
        <p:nvSpPr>
          <p:cNvPr id="7" name="Alt Başlık 6">
            <a:extLst>
              <a:ext uri="{FF2B5EF4-FFF2-40B4-BE49-F238E27FC236}">
                <a16:creationId xmlns:a16="http://schemas.microsoft.com/office/drawing/2014/main" id="{A5516908-BD74-EEB2-23BE-4C96492FDE29}"/>
              </a:ext>
            </a:extLst>
          </p:cNvPr>
          <p:cNvSpPr>
            <a:spLocks noGrp="1"/>
          </p:cNvSpPr>
          <p:nvPr>
            <p:ph type="subTitle" idx="1"/>
          </p:nvPr>
        </p:nvSpPr>
        <p:spPr>
          <a:xfrm>
            <a:off x="2435718" y="1458158"/>
            <a:ext cx="9407094" cy="4651898"/>
          </a:xfrm>
        </p:spPr>
        <p:txBody>
          <a:bodyPr>
            <a:normAutofit fontScale="92500" lnSpcReduction="10000"/>
          </a:bodyPr>
          <a:lstStyle/>
          <a:p>
            <a:r>
              <a:rPr lang="tr-TR" sz="2400" cap="none" dirty="0">
                <a:solidFill>
                  <a:schemeClr val="tx1"/>
                </a:solidFill>
              </a:rPr>
              <a:t>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 Görüntü, gölge, ışık ve çevresel faktörlerden oluşan tümleşik bir ifadedir. Bu tümleşik görüntülerdeki katmanları doğru ve kayıpsız şekilde analiz edebilmek için çeşitli filtre ve ışık kaynaklarına ihtiyaç vardır. Bazı görüntü işleme donanımlarında kullanılan bu ışık kaynakları UR, NIR, IR gibi </a:t>
            </a:r>
            <a:r>
              <a:rPr lang="tr-TR" sz="2400" cap="none" dirty="0" err="1">
                <a:solidFill>
                  <a:schemeClr val="tx1"/>
                </a:solidFill>
              </a:rPr>
              <a:t>infarred</a:t>
            </a:r>
            <a:r>
              <a:rPr lang="tr-TR" sz="2400" cap="none" dirty="0">
                <a:solidFill>
                  <a:schemeClr val="tx1"/>
                </a:solidFill>
              </a:rPr>
              <a:t> ve ultraviole ışınlardır . Görüntü işleme kısaca, kamera, tarayıcı vb. Diğer cihazlar ile bilgisayar ortamına aktarılan görüntülerin belirli programlar aracılığı ile analiz edilmesidir</a:t>
            </a:r>
            <a:endParaRPr lang="tr-TR" sz="2800" cap="none" dirty="0">
              <a:solidFill>
                <a:schemeClr val="tx1"/>
              </a:solidFill>
            </a:endParaRPr>
          </a:p>
        </p:txBody>
      </p:sp>
    </p:spTree>
    <p:extLst>
      <p:ext uri="{BB962C8B-B14F-4D97-AF65-F5344CB8AC3E}">
        <p14:creationId xmlns:p14="http://schemas.microsoft.com/office/powerpoint/2010/main" val="139265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AF3E4CD2-9FDD-EDFE-90B0-E127565D0675}"/>
              </a:ext>
            </a:extLst>
          </p:cNvPr>
          <p:cNvSpPr>
            <a:spLocks noGrp="1"/>
          </p:cNvSpPr>
          <p:nvPr>
            <p:ph type="ctrTitle"/>
          </p:nvPr>
        </p:nvSpPr>
        <p:spPr>
          <a:xfrm>
            <a:off x="2364696" y="154697"/>
            <a:ext cx="8791575" cy="981645"/>
          </a:xfrm>
        </p:spPr>
        <p:txBody>
          <a:bodyPr/>
          <a:lstStyle/>
          <a:p>
            <a:r>
              <a:rPr lang="tr-TR" dirty="0"/>
              <a:t>1-GİRİŞ</a:t>
            </a:r>
          </a:p>
        </p:txBody>
      </p:sp>
      <p:sp>
        <p:nvSpPr>
          <p:cNvPr id="7" name="Alt Başlık 6">
            <a:extLst>
              <a:ext uri="{FF2B5EF4-FFF2-40B4-BE49-F238E27FC236}">
                <a16:creationId xmlns:a16="http://schemas.microsoft.com/office/drawing/2014/main" id="{A5516908-BD74-EEB2-23BE-4C96492FDE29}"/>
              </a:ext>
            </a:extLst>
          </p:cNvPr>
          <p:cNvSpPr>
            <a:spLocks noGrp="1"/>
          </p:cNvSpPr>
          <p:nvPr>
            <p:ph type="subTitle" idx="1"/>
          </p:nvPr>
        </p:nvSpPr>
        <p:spPr>
          <a:xfrm>
            <a:off x="2435718" y="1458158"/>
            <a:ext cx="9407094" cy="4651898"/>
          </a:xfrm>
        </p:spPr>
        <p:txBody>
          <a:bodyPr>
            <a:normAutofit/>
          </a:bodyPr>
          <a:lstStyle/>
          <a:p>
            <a:r>
              <a:rPr lang="tr-TR" sz="2200" cap="none" dirty="0">
                <a:solidFill>
                  <a:schemeClr val="tx1"/>
                </a:solidFill>
              </a:rPr>
              <a:t>Yapılan çalışmada, ülkemizde yaygın olarak yetiştirilen ve önemli ihracat ürünlerinden biri olan kiraz meyvesinin, </a:t>
            </a:r>
            <a:r>
              <a:rPr lang="tr-TR" sz="2200" cap="none" dirty="0" err="1">
                <a:solidFill>
                  <a:schemeClr val="tx1"/>
                </a:solidFill>
              </a:rPr>
              <a:t>matlab</a:t>
            </a:r>
            <a:r>
              <a:rPr lang="tr-TR" sz="2200" cap="none" dirty="0">
                <a:solidFill>
                  <a:schemeClr val="tx1"/>
                </a:solidFill>
              </a:rPr>
              <a:t>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 </a:t>
            </a:r>
          </a:p>
        </p:txBody>
      </p:sp>
    </p:spTree>
    <p:extLst>
      <p:ext uri="{BB962C8B-B14F-4D97-AF65-F5344CB8AC3E}">
        <p14:creationId xmlns:p14="http://schemas.microsoft.com/office/powerpoint/2010/main" val="148309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AF3E4CD2-9FDD-EDFE-90B0-E127565D0675}"/>
              </a:ext>
            </a:extLst>
          </p:cNvPr>
          <p:cNvSpPr>
            <a:spLocks noGrp="1"/>
          </p:cNvSpPr>
          <p:nvPr>
            <p:ph type="ctrTitle"/>
          </p:nvPr>
        </p:nvSpPr>
        <p:spPr>
          <a:xfrm>
            <a:off x="2364696" y="154697"/>
            <a:ext cx="8791575" cy="981645"/>
          </a:xfrm>
        </p:spPr>
        <p:txBody>
          <a:bodyPr/>
          <a:lstStyle/>
          <a:p>
            <a:r>
              <a:rPr lang="tr-TR" dirty="0"/>
              <a:t>2-MATERYAL VE METOT</a:t>
            </a:r>
          </a:p>
        </p:txBody>
      </p:sp>
      <p:sp>
        <p:nvSpPr>
          <p:cNvPr id="7" name="Alt Başlık 6">
            <a:extLst>
              <a:ext uri="{FF2B5EF4-FFF2-40B4-BE49-F238E27FC236}">
                <a16:creationId xmlns:a16="http://schemas.microsoft.com/office/drawing/2014/main" id="{A5516908-BD74-EEB2-23BE-4C96492FDE29}"/>
              </a:ext>
            </a:extLst>
          </p:cNvPr>
          <p:cNvSpPr>
            <a:spLocks noGrp="1"/>
          </p:cNvSpPr>
          <p:nvPr>
            <p:ph type="subTitle" idx="1"/>
          </p:nvPr>
        </p:nvSpPr>
        <p:spPr>
          <a:xfrm>
            <a:off x="2364696" y="1813264"/>
            <a:ext cx="9407094" cy="4651898"/>
          </a:xfrm>
        </p:spPr>
        <p:txBody>
          <a:bodyPr>
            <a:normAutofit/>
          </a:bodyPr>
          <a:lstStyle/>
          <a:p>
            <a:r>
              <a:rPr lang="tr-TR" cap="none" dirty="0">
                <a:solidFill>
                  <a:schemeClr val="tx1"/>
                </a:solidFill>
              </a:rPr>
              <a:t>2014-2018 yılları arası kiraz üretimi incelendiğinde, beş yıllık üretim ortalaması 570 bin ton olan Türkiye’nin dünya liderliğini aldığı, ikinci sırada ise 333 bin ton üretim ile ABD’nin ülkemizi takip ettiği görülmektedir. Aşağıdaki şekilde ülkeler bazında yıllara göre dünya kiraz üretim miktarları (ton) gösterilmiştir.</a:t>
            </a:r>
          </a:p>
        </p:txBody>
      </p:sp>
      <p:sp>
        <p:nvSpPr>
          <p:cNvPr id="3" name="Metin kutusu 2">
            <a:extLst>
              <a:ext uri="{FF2B5EF4-FFF2-40B4-BE49-F238E27FC236}">
                <a16:creationId xmlns:a16="http://schemas.microsoft.com/office/drawing/2014/main" id="{06DF03E0-9E32-A77E-E6C7-384443F3A2C9}"/>
              </a:ext>
            </a:extLst>
          </p:cNvPr>
          <p:cNvSpPr txBox="1"/>
          <p:nvPr/>
        </p:nvSpPr>
        <p:spPr>
          <a:xfrm>
            <a:off x="2364696" y="1136342"/>
            <a:ext cx="6094520" cy="461665"/>
          </a:xfrm>
          <a:prstGeom prst="rect">
            <a:avLst/>
          </a:prstGeom>
          <a:noFill/>
        </p:spPr>
        <p:txBody>
          <a:bodyPr wrap="square">
            <a:spAutoFit/>
          </a:bodyPr>
          <a:lstStyle/>
          <a:p>
            <a:r>
              <a:rPr lang="tr-TR" sz="2400" dirty="0"/>
              <a:t>2.1-KİRAZ MEYVESİ</a:t>
            </a:r>
          </a:p>
        </p:txBody>
      </p:sp>
      <p:pic>
        <p:nvPicPr>
          <p:cNvPr id="5" name="Resim 4">
            <a:extLst>
              <a:ext uri="{FF2B5EF4-FFF2-40B4-BE49-F238E27FC236}">
                <a16:creationId xmlns:a16="http://schemas.microsoft.com/office/drawing/2014/main" id="{BB34E721-4C68-3B07-03F3-56A069D1B114}"/>
              </a:ext>
            </a:extLst>
          </p:cNvPr>
          <p:cNvPicPr>
            <a:picLocks noChangeAspect="1"/>
          </p:cNvPicPr>
          <p:nvPr/>
        </p:nvPicPr>
        <p:blipFill>
          <a:blip r:embed="rId2"/>
          <a:stretch>
            <a:fillRect/>
          </a:stretch>
        </p:blipFill>
        <p:spPr>
          <a:xfrm>
            <a:off x="2470249" y="3549329"/>
            <a:ext cx="5280660" cy="2049780"/>
          </a:xfrm>
          <a:prstGeom prst="rect">
            <a:avLst/>
          </a:prstGeom>
        </p:spPr>
      </p:pic>
      <p:sp>
        <p:nvSpPr>
          <p:cNvPr id="9" name="Metin kutusu 8">
            <a:extLst>
              <a:ext uri="{FF2B5EF4-FFF2-40B4-BE49-F238E27FC236}">
                <a16:creationId xmlns:a16="http://schemas.microsoft.com/office/drawing/2014/main" id="{B0106907-F4C1-64D3-76AA-0377A1724DAC}"/>
              </a:ext>
            </a:extLst>
          </p:cNvPr>
          <p:cNvSpPr txBox="1"/>
          <p:nvPr/>
        </p:nvSpPr>
        <p:spPr>
          <a:xfrm>
            <a:off x="7856462" y="3758611"/>
            <a:ext cx="4454646" cy="1631216"/>
          </a:xfrm>
          <a:prstGeom prst="rect">
            <a:avLst/>
          </a:prstGeom>
          <a:noFill/>
        </p:spPr>
        <p:txBody>
          <a:bodyPr wrap="square">
            <a:spAutoFit/>
          </a:bodyPr>
          <a:lstStyle/>
          <a:p>
            <a:r>
              <a:rPr lang="tr-TR" sz="2000" dirty="0"/>
              <a:t>Türkiye 2018 yılında 84.087 ha ile toplam dünya kiraz alanının %19’unu ve 639.564 ton ile de toplam dünya kiraz üretiminin %25’ini oluşturarak Dünya Liderliğini sürdürmektedir.</a:t>
            </a:r>
          </a:p>
        </p:txBody>
      </p:sp>
    </p:spTree>
    <p:extLst>
      <p:ext uri="{BB962C8B-B14F-4D97-AF65-F5344CB8AC3E}">
        <p14:creationId xmlns:p14="http://schemas.microsoft.com/office/powerpoint/2010/main" val="164629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AF3E4CD2-9FDD-EDFE-90B0-E127565D0675}"/>
              </a:ext>
            </a:extLst>
          </p:cNvPr>
          <p:cNvSpPr>
            <a:spLocks noGrp="1"/>
          </p:cNvSpPr>
          <p:nvPr>
            <p:ph type="ctrTitle"/>
          </p:nvPr>
        </p:nvSpPr>
        <p:spPr>
          <a:xfrm>
            <a:off x="2364696" y="154697"/>
            <a:ext cx="8791575" cy="981645"/>
          </a:xfrm>
        </p:spPr>
        <p:txBody>
          <a:bodyPr/>
          <a:lstStyle/>
          <a:p>
            <a:r>
              <a:rPr lang="tr-TR" dirty="0"/>
              <a:t>2-MATERYAL VE METOT</a:t>
            </a:r>
          </a:p>
        </p:txBody>
      </p:sp>
      <p:sp>
        <p:nvSpPr>
          <p:cNvPr id="7" name="Alt Başlık 6">
            <a:extLst>
              <a:ext uri="{FF2B5EF4-FFF2-40B4-BE49-F238E27FC236}">
                <a16:creationId xmlns:a16="http://schemas.microsoft.com/office/drawing/2014/main" id="{A5516908-BD74-EEB2-23BE-4C96492FDE29}"/>
              </a:ext>
            </a:extLst>
          </p:cNvPr>
          <p:cNvSpPr>
            <a:spLocks noGrp="1"/>
          </p:cNvSpPr>
          <p:nvPr>
            <p:ph type="subTitle" idx="1"/>
          </p:nvPr>
        </p:nvSpPr>
        <p:spPr>
          <a:xfrm>
            <a:off x="2364696" y="1598007"/>
            <a:ext cx="9407094" cy="4651898"/>
          </a:xfrm>
        </p:spPr>
        <p:txBody>
          <a:bodyPr>
            <a:normAutofit/>
          </a:bodyPr>
          <a:lstStyle/>
          <a:p>
            <a:r>
              <a:rPr lang="tr-TR" sz="1800" cap="none" dirty="0">
                <a:solidFill>
                  <a:schemeClr val="tx1"/>
                </a:solidFill>
              </a:rPr>
              <a:t>Görüntü işlemeyi matrisler üzerinde yapılan işlemler bütünü şeklinde de tanımlayabiliriz. Resimler çeşitli renklerin bir araya geldiği karelerden oluşmaktadır. Halbuki resmi en küçük parçalarına böldüğümüzde piksel adını verdiğimiz matrislerden oluştuğunu görmekteyiz. Görüntü işleme yöntemlerinde pikseli oluşturan matris hücrelerinin üzerinden işlemler yapılmaktadır. Aşağıdaki şekilde görsel bir karakterin sayısallaştırılması gösterilmiştir.</a:t>
            </a:r>
          </a:p>
        </p:txBody>
      </p:sp>
      <p:sp>
        <p:nvSpPr>
          <p:cNvPr id="3" name="Metin kutusu 2">
            <a:extLst>
              <a:ext uri="{FF2B5EF4-FFF2-40B4-BE49-F238E27FC236}">
                <a16:creationId xmlns:a16="http://schemas.microsoft.com/office/drawing/2014/main" id="{06DF03E0-9E32-A77E-E6C7-384443F3A2C9}"/>
              </a:ext>
            </a:extLst>
          </p:cNvPr>
          <p:cNvSpPr txBox="1"/>
          <p:nvPr/>
        </p:nvSpPr>
        <p:spPr>
          <a:xfrm>
            <a:off x="2364696" y="1136342"/>
            <a:ext cx="6094520" cy="461665"/>
          </a:xfrm>
          <a:prstGeom prst="rect">
            <a:avLst/>
          </a:prstGeom>
          <a:noFill/>
        </p:spPr>
        <p:txBody>
          <a:bodyPr wrap="square">
            <a:spAutoFit/>
          </a:bodyPr>
          <a:lstStyle/>
          <a:p>
            <a:r>
              <a:rPr lang="tr-TR" sz="2400" dirty="0"/>
              <a:t>2.2-GÖRÜNTÜ İŞLEME</a:t>
            </a:r>
          </a:p>
        </p:txBody>
      </p:sp>
      <p:pic>
        <p:nvPicPr>
          <p:cNvPr id="4" name="Resim 3">
            <a:extLst>
              <a:ext uri="{FF2B5EF4-FFF2-40B4-BE49-F238E27FC236}">
                <a16:creationId xmlns:a16="http://schemas.microsoft.com/office/drawing/2014/main" id="{7D9AE31C-5A7C-A830-89EB-B25B1F37165A}"/>
              </a:ext>
            </a:extLst>
          </p:cNvPr>
          <p:cNvPicPr>
            <a:picLocks noChangeAspect="1"/>
          </p:cNvPicPr>
          <p:nvPr/>
        </p:nvPicPr>
        <p:blipFill>
          <a:blip r:embed="rId2"/>
          <a:stretch>
            <a:fillRect/>
          </a:stretch>
        </p:blipFill>
        <p:spPr>
          <a:xfrm>
            <a:off x="2461277" y="3612548"/>
            <a:ext cx="4299206" cy="1501016"/>
          </a:xfrm>
          <a:prstGeom prst="rect">
            <a:avLst/>
          </a:prstGeom>
        </p:spPr>
      </p:pic>
      <p:sp>
        <p:nvSpPr>
          <p:cNvPr id="10" name="Metin kutusu 9">
            <a:extLst>
              <a:ext uri="{FF2B5EF4-FFF2-40B4-BE49-F238E27FC236}">
                <a16:creationId xmlns:a16="http://schemas.microsoft.com/office/drawing/2014/main" id="{49EAE254-1A63-DF91-10F3-13B45CDA1195}"/>
              </a:ext>
            </a:extLst>
          </p:cNvPr>
          <p:cNvSpPr txBox="1"/>
          <p:nvPr/>
        </p:nvSpPr>
        <p:spPr>
          <a:xfrm>
            <a:off x="2461277" y="5259993"/>
            <a:ext cx="4531913" cy="646331"/>
          </a:xfrm>
          <a:prstGeom prst="rect">
            <a:avLst/>
          </a:prstGeom>
          <a:noFill/>
        </p:spPr>
        <p:txBody>
          <a:bodyPr wrap="square">
            <a:spAutoFit/>
          </a:bodyPr>
          <a:lstStyle/>
          <a:p>
            <a:r>
              <a:rPr lang="tr-TR" dirty="0"/>
              <a:t>Yapılan çalışmada Matlab R2013a programı kullanılmıştır.</a:t>
            </a:r>
          </a:p>
        </p:txBody>
      </p:sp>
    </p:spTree>
    <p:extLst>
      <p:ext uri="{BB962C8B-B14F-4D97-AF65-F5344CB8AC3E}">
        <p14:creationId xmlns:p14="http://schemas.microsoft.com/office/powerpoint/2010/main" val="1350166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AF3E4CD2-9FDD-EDFE-90B0-E127565D0675}"/>
              </a:ext>
            </a:extLst>
          </p:cNvPr>
          <p:cNvSpPr>
            <a:spLocks noGrp="1"/>
          </p:cNvSpPr>
          <p:nvPr>
            <p:ph type="ctrTitle"/>
          </p:nvPr>
        </p:nvSpPr>
        <p:spPr>
          <a:xfrm>
            <a:off x="2364696" y="154697"/>
            <a:ext cx="8791575" cy="981645"/>
          </a:xfrm>
        </p:spPr>
        <p:txBody>
          <a:bodyPr/>
          <a:lstStyle/>
          <a:p>
            <a:r>
              <a:rPr lang="tr-TR" dirty="0"/>
              <a:t>2-MATERYAL VE METOT</a:t>
            </a:r>
          </a:p>
        </p:txBody>
      </p:sp>
      <p:sp>
        <p:nvSpPr>
          <p:cNvPr id="7" name="Alt Başlık 6">
            <a:extLst>
              <a:ext uri="{FF2B5EF4-FFF2-40B4-BE49-F238E27FC236}">
                <a16:creationId xmlns:a16="http://schemas.microsoft.com/office/drawing/2014/main" id="{A5516908-BD74-EEB2-23BE-4C96492FDE29}"/>
              </a:ext>
            </a:extLst>
          </p:cNvPr>
          <p:cNvSpPr>
            <a:spLocks noGrp="1"/>
          </p:cNvSpPr>
          <p:nvPr>
            <p:ph type="subTitle" idx="1"/>
          </p:nvPr>
        </p:nvSpPr>
        <p:spPr>
          <a:xfrm>
            <a:off x="2364696" y="1598007"/>
            <a:ext cx="9407094" cy="4651898"/>
          </a:xfrm>
        </p:spPr>
        <p:txBody>
          <a:bodyPr>
            <a:normAutofit/>
          </a:bodyPr>
          <a:lstStyle/>
          <a:p>
            <a:r>
              <a:rPr lang="tr-TR" sz="1800" cap="none" dirty="0">
                <a:solidFill>
                  <a:schemeClr val="tx1"/>
                </a:solidFill>
              </a:rPr>
              <a:t>Yapılan çalışmada ülkemizde yaygın olarak yetiştirilen kiraz meyvesi ele alınmıştır. Kirazların görüntü işleme yöntemi ile sınıflandırılması için </a:t>
            </a:r>
            <a:r>
              <a:rPr lang="tr-TR" sz="1800" cap="none" dirty="0" err="1">
                <a:solidFill>
                  <a:schemeClr val="tx1"/>
                </a:solidFill>
              </a:rPr>
              <a:t>matlab</a:t>
            </a:r>
            <a:r>
              <a:rPr lang="tr-TR" sz="1800" cap="none" dirty="0">
                <a:solidFill>
                  <a:schemeClr val="tx1"/>
                </a:solidFill>
              </a:rPr>
              <a:t> r2013a programı kullanılmıştır. Sınıflandırma işlemi yapılacak kirazlar Türk Standardı Tasarısı 793’de belirlenen veriler ve diğer kaynaklardan elde edilen boyut standartlarına göre sınıflandırılmıştır. Aşağıdaki tabloda kirazların boyutlarına karşılık gelen sınıflar gösterilmiştir. </a:t>
            </a:r>
          </a:p>
        </p:txBody>
      </p:sp>
      <p:sp>
        <p:nvSpPr>
          <p:cNvPr id="3" name="Metin kutusu 2">
            <a:extLst>
              <a:ext uri="{FF2B5EF4-FFF2-40B4-BE49-F238E27FC236}">
                <a16:creationId xmlns:a16="http://schemas.microsoft.com/office/drawing/2014/main" id="{06DF03E0-9E32-A77E-E6C7-384443F3A2C9}"/>
              </a:ext>
            </a:extLst>
          </p:cNvPr>
          <p:cNvSpPr txBox="1"/>
          <p:nvPr/>
        </p:nvSpPr>
        <p:spPr>
          <a:xfrm>
            <a:off x="2364696" y="1136342"/>
            <a:ext cx="6094520" cy="461665"/>
          </a:xfrm>
          <a:prstGeom prst="rect">
            <a:avLst/>
          </a:prstGeom>
          <a:noFill/>
        </p:spPr>
        <p:txBody>
          <a:bodyPr wrap="square">
            <a:spAutoFit/>
          </a:bodyPr>
          <a:lstStyle/>
          <a:p>
            <a:r>
              <a:rPr lang="tr-TR" sz="2400" dirty="0"/>
              <a:t>2.3-UYGULAMA</a:t>
            </a:r>
          </a:p>
        </p:txBody>
      </p:sp>
      <p:pic>
        <p:nvPicPr>
          <p:cNvPr id="5" name="Resim 4">
            <a:extLst>
              <a:ext uri="{FF2B5EF4-FFF2-40B4-BE49-F238E27FC236}">
                <a16:creationId xmlns:a16="http://schemas.microsoft.com/office/drawing/2014/main" id="{2E0AFF00-8FAC-22EF-C714-16903893732E}"/>
              </a:ext>
            </a:extLst>
          </p:cNvPr>
          <p:cNvPicPr>
            <a:picLocks noChangeAspect="1"/>
          </p:cNvPicPr>
          <p:nvPr/>
        </p:nvPicPr>
        <p:blipFill>
          <a:blip r:embed="rId2"/>
          <a:stretch>
            <a:fillRect/>
          </a:stretch>
        </p:blipFill>
        <p:spPr>
          <a:xfrm>
            <a:off x="2461277" y="3413464"/>
            <a:ext cx="3291840" cy="1242060"/>
          </a:xfrm>
          <a:prstGeom prst="rect">
            <a:avLst/>
          </a:prstGeom>
        </p:spPr>
      </p:pic>
      <p:sp>
        <p:nvSpPr>
          <p:cNvPr id="9" name="Metin kutusu 8">
            <a:extLst>
              <a:ext uri="{FF2B5EF4-FFF2-40B4-BE49-F238E27FC236}">
                <a16:creationId xmlns:a16="http://schemas.microsoft.com/office/drawing/2014/main" id="{94183D1F-0D4C-35E2-071A-B7ACA44FE365}"/>
              </a:ext>
            </a:extLst>
          </p:cNvPr>
          <p:cNvSpPr txBox="1"/>
          <p:nvPr/>
        </p:nvSpPr>
        <p:spPr>
          <a:xfrm>
            <a:off x="6096000" y="3277625"/>
            <a:ext cx="5577067" cy="646331"/>
          </a:xfrm>
          <a:prstGeom prst="rect">
            <a:avLst/>
          </a:prstGeom>
          <a:noFill/>
        </p:spPr>
        <p:txBody>
          <a:bodyPr wrap="square">
            <a:spAutoFit/>
          </a:bodyPr>
          <a:lstStyle/>
          <a:p>
            <a:r>
              <a:rPr lang="tr-TR" dirty="0"/>
              <a:t>Kiraz meyvesinin sınıflandırılması için gerekli olan işlem adımları;</a:t>
            </a:r>
          </a:p>
        </p:txBody>
      </p:sp>
      <p:pic>
        <p:nvPicPr>
          <p:cNvPr id="12" name="Resim 11">
            <a:extLst>
              <a:ext uri="{FF2B5EF4-FFF2-40B4-BE49-F238E27FC236}">
                <a16:creationId xmlns:a16="http://schemas.microsoft.com/office/drawing/2014/main" id="{765A0625-2656-E75D-6DF6-3F2C16245A05}"/>
              </a:ext>
            </a:extLst>
          </p:cNvPr>
          <p:cNvPicPr>
            <a:picLocks noChangeAspect="1"/>
          </p:cNvPicPr>
          <p:nvPr/>
        </p:nvPicPr>
        <p:blipFill>
          <a:blip r:embed="rId3"/>
          <a:stretch>
            <a:fillRect/>
          </a:stretch>
        </p:blipFill>
        <p:spPr>
          <a:xfrm>
            <a:off x="6096000" y="3995014"/>
            <a:ext cx="5400686" cy="1608560"/>
          </a:xfrm>
          <a:prstGeom prst="rect">
            <a:avLst/>
          </a:prstGeom>
        </p:spPr>
      </p:pic>
    </p:spTree>
    <p:extLst>
      <p:ext uri="{BB962C8B-B14F-4D97-AF65-F5344CB8AC3E}">
        <p14:creationId xmlns:p14="http://schemas.microsoft.com/office/powerpoint/2010/main" val="112361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AF3E4CD2-9FDD-EDFE-90B0-E127565D0675}"/>
              </a:ext>
            </a:extLst>
          </p:cNvPr>
          <p:cNvSpPr>
            <a:spLocks noGrp="1"/>
          </p:cNvSpPr>
          <p:nvPr>
            <p:ph type="ctrTitle"/>
          </p:nvPr>
        </p:nvSpPr>
        <p:spPr>
          <a:xfrm>
            <a:off x="2364696" y="154697"/>
            <a:ext cx="8791575" cy="981645"/>
          </a:xfrm>
        </p:spPr>
        <p:txBody>
          <a:bodyPr/>
          <a:lstStyle/>
          <a:p>
            <a:r>
              <a:rPr lang="tr-TR" dirty="0"/>
              <a:t>2-MATERYAL VE METOT</a:t>
            </a:r>
          </a:p>
        </p:txBody>
      </p:sp>
      <p:sp>
        <p:nvSpPr>
          <p:cNvPr id="7" name="Alt Başlık 6">
            <a:extLst>
              <a:ext uri="{FF2B5EF4-FFF2-40B4-BE49-F238E27FC236}">
                <a16:creationId xmlns:a16="http://schemas.microsoft.com/office/drawing/2014/main" id="{A5516908-BD74-EEB2-23BE-4C96492FDE29}"/>
              </a:ext>
            </a:extLst>
          </p:cNvPr>
          <p:cNvSpPr>
            <a:spLocks noGrp="1"/>
          </p:cNvSpPr>
          <p:nvPr>
            <p:ph type="subTitle" idx="1"/>
          </p:nvPr>
        </p:nvSpPr>
        <p:spPr>
          <a:xfrm>
            <a:off x="2364696" y="1656322"/>
            <a:ext cx="1958730" cy="461665"/>
          </a:xfrm>
        </p:spPr>
        <p:txBody>
          <a:bodyPr>
            <a:normAutofit/>
          </a:bodyPr>
          <a:lstStyle/>
          <a:p>
            <a:r>
              <a:rPr lang="tr-TR" sz="1800" cap="none" dirty="0">
                <a:solidFill>
                  <a:schemeClr val="tx1"/>
                </a:solidFill>
              </a:rPr>
              <a:t>1-İşlenmemiş Resim</a:t>
            </a:r>
          </a:p>
          <a:p>
            <a:endParaRPr lang="tr-TR" sz="1800" cap="none" dirty="0">
              <a:solidFill>
                <a:schemeClr val="tx1"/>
              </a:solidFill>
            </a:endParaRPr>
          </a:p>
        </p:txBody>
      </p:sp>
      <p:sp>
        <p:nvSpPr>
          <p:cNvPr id="3" name="Metin kutusu 2">
            <a:extLst>
              <a:ext uri="{FF2B5EF4-FFF2-40B4-BE49-F238E27FC236}">
                <a16:creationId xmlns:a16="http://schemas.microsoft.com/office/drawing/2014/main" id="{06DF03E0-9E32-A77E-E6C7-384443F3A2C9}"/>
              </a:ext>
            </a:extLst>
          </p:cNvPr>
          <p:cNvSpPr txBox="1"/>
          <p:nvPr/>
        </p:nvSpPr>
        <p:spPr>
          <a:xfrm>
            <a:off x="2364696" y="1136342"/>
            <a:ext cx="6094520" cy="461665"/>
          </a:xfrm>
          <a:prstGeom prst="rect">
            <a:avLst/>
          </a:prstGeom>
          <a:noFill/>
        </p:spPr>
        <p:txBody>
          <a:bodyPr wrap="square">
            <a:spAutoFit/>
          </a:bodyPr>
          <a:lstStyle/>
          <a:p>
            <a:r>
              <a:rPr lang="tr-TR" sz="2400" dirty="0"/>
              <a:t>2.3-UYGULAMA</a:t>
            </a:r>
          </a:p>
        </p:txBody>
      </p:sp>
      <p:pic>
        <p:nvPicPr>
          <p:cNvPr id="4" name="Resim 3">
            <a:extLst>
              <a:ext uri="{FF2B5EF4-FFF2-40B4-BE49-F238E27FC236}">
                <a16:creationId xmlns:a16="http://schemas.microsoft.com/office/drawing/2014/main" id="{D2F7867D-84A2-AB53-374E-DAFEA90AF512}"/>
              </a:ext>
            </a:extLst>
          </p:cNvPr>
          <p:cNvPicPr>
            <a:picLocks noChangeAspect="1"/>
          </p:cNvPicPr>
          <p:nvPr/>
        </p:nvPicPr>
        <p:blipFill>
          <a:blip r:embed="rId2"/>
          <a:stretch>
            <a:fillRect/>
          </a:stretch>
        </p:blipFill>
        <p:spPr>
          <a:xfrm>
            <a:off x="2469160" y="2117987"/>
            <a:ext cx="2440191" cy="1091808"/>
          </a:xfrm>
          <a:prstGeom prst="rect">
            <a:avLst/>
          </a:prstGeom>
        </p:spPr>
      </p:pic>
      <p:sp>
        <p:nvSpPr>
          <p:cNvPr id="10" name="Metin kutusu 9">
            <a:extLst>
              <a:ext uri="{FF2B5EF4-FFF2-40B4-BE49-F238E27FC236}">
                <a16:creationId xmlns:a16="http://schemas.microsoft.com/office/drawing/2014/main" id="{203EA36C-BCC5-E4FB-7C43-2BCD9233D38E}"/>
              </a:ext>
            </a:extLst>
          </p:cNvPr>
          <p:cNvSpPr txBox="1"/>
          <p:nvPr/>
        </p:nvSpPr>
        <p:spPr>
          <a:xfrm>
            <a:off x="5752730" y="1246530"/>
            <a:ext cx="6094520" cy="1815882"/>
          </a:xfrm>
          <a:prstGeom prst="rect">
            <a:avLst/>
          </a:prstGeom>
          <a:noFill/>
        </p:spPr>
        <p:txBody>
          <a:bodyPr wrap="square">
            <a:spAutoFit/>
          </a:bodyPr>
          <a:lstStyle/>
          <a:p>
            <a:r>
              <a:rPr lang="tr-TR" sz="1600" dirty="0"/>
              <a:t>2.a-İşlenmiş olarak sisteme yüklenen resim siyah- beyaz piksellere dönüştürülmektedir. Resmin siyah-beyaz piksellere yani </a:t>
            </a:r>
            <a:r>
              <a:rPr lang="tr-TR" sz="1600" dirty="0" err="1"/>
              <a:t>binary</a:t>
            </a:r>
            <a:r>
              <a:rPr lang="tr-TR" sz="1600" dirty="0"/>
              <a:t> moda dönüştürülmesi iki aşamada gerçekleşmektedir. İlk aşamada resmin arka planı beyaza kirazlar ise siyaha dönüştürülmektedir. İkinci aşamada ise </a:t>
            </a:r>
            <a:r>
              <a:rPr lang="tr-TR" sz="1600" dirty="0" err="1"/>
              <a:t>binary</a:t>
            </a:r>
            <a:r>
              <a:rPr lang="tr-TR" sz="1600" dirty="0"/>
              <a:t> moddaki resim Matlab </a:t>
            </a:r>
            <a:r>
              <a:rPr lang="tr-TR" sz="1600" dirty="0" err="1"/>
              <a:t>bwboundaries</a:t>
            </a:r>
            <a:r>
              <a:rPr lang="tr-TR" sz="1600" dirty="0"/>
              <a:t> komutu ile ters çevrilerek arka plan siyaha sınıflandırılacak olan kirazlar beyaza dönüştürülmektedir.</a:t>
            </a:r>
          </a:p>
        </p:txBody>
      </p:sp>
      <p:pic>
        <p:nvPicPr>
          <p:cNvPr id="13" name="Resim 12">
            <a:extLst>
              <a:ext uri="{FF2B5EF4-FFF2-40B4-BE49-F238E27FC236}">
                <a16:creationId xmlns:a16="http://schemas.microsoft.com/office/drawing/2014/main" id="{0AC92576-3982-83B0-5C06-037DB9715ED5}"/>
              </a:ext>
            </a:extLst>
          </p:cNvPr>
          <p:cNvPicPr>
            <a:picLocks noChangeAspect="1"/>
          </p:cNvPicPr>
          <p:nvPr/>
        </p:nvPicPr>
        <p:blipFill>
          <a:blip r:embed="rId3"/>
          <a:stretch>
            <a:fillRect/>
          </a:stretch>
        </p:blipFill>
        <p:spPr>
          <a:xfrm>
            <a:off x="9218350" y="3167964"/>
            <a:ext cx="2628900" cy="952500"/>
          </a:xfrm>
          <a:prstGeom prst="rect">
            <a:avLst/>
          </a:prstGeom>
        </p:spPr>
      </p:pic>
      <p:sp>
        <p:nvSpPr>
          <p:cNvPr id="14" name="Alt Başlık 6">
            <a:extLst>
              <a:ext uri="{FF2B5EF4-FFF2-40B4-BE49-F238E27FC236}">
                <a16:creationId xmlns:a16="http://schemas.microsoft.com/office/drawing/2014/main" id="{6BF1E8DB-053D-D746-92D1-D54179808AD4}"/>
              </a:ext>
            </a:extLst>
          </p:cNvPr>
          <p:cNvSpPr txBox="1">
            <a:spLocks/>
          </p:cNvSpPr>
          <p:nvPr/>
        </p:nvSpPr>
        <p:spPr>
          <a:xfrm>
            <a:off x="5752730" y="3231153"/>
            <a:ext cx="3278821" cy="82612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tr-TR" sz="1800" cap="none" dirty="0">
                <a:solidFill>
                  <a:schemeClr val="tx1"/>
                </a:solidFill>
              </a:rPr>
              <a:t>2.b-Resmin Siyah-Beyaz Piksellere Dönüştürülmüş Hali</a:t>
            </a:r>
          </a:p>
          <a:p>
            <a:endParaRPr lang="tr-TR" sz="1800" cap="none" dirty="0">
              <a:solidFill>
                <a:schemeClr val="tx1"/>
              </a:solidFill>
            </a:endParaRPr>
          </a:p>
        </p:txBody>
      </p:sp>
      <p:sp>
        <p:nvSpPr>
          <p:cNvPr id="16" name="Metin kutusu 15">
            <a:extLst>
              <a:ext uri="{FF2B5EF4-FFF2-40B4-BE49-F238E27FC236}">
                <a16:creationId xmlns:a16="http://schemas.microsoft.com/office/drawing/2014/main" id="{5A7B14A6-1329-24F0-E8E9-86219F0C29EB}"/>
              </a:ext>
            </a:extLst>
          </p:cNvPr>
          <p:cNvSpPr txBox="1"/>
          <p:nvPr/>
        </p:nvSpPr>
        <p:spPr>
          <a:xfrm>
            <a:off x="2364696" y="4416848"/>
            <a:ext cx="5651840" cy="1569660"/>
          </a:xfrm>
          <a:prstGeom prst="rect">
            <a:avLst/>
          </a:prstGeom>
          <a:noFill/>
        </p:spPr>
        <p:txBody>
          <a:bodyPr wrap="square">
            <a:spAutoFit/>
          </a:bodyPr>
          <a:lstStyle/>
          <a:p>
            <a:r>
              <a:rPr lang="tr-TR" sz="1600" dirty="0"/>
              <a:t>3.a-Resim siyah-beyaz piksellere dönüştürülüp ters çevirme işlemi uygulandıktan sonra resimde bulunan belirli boyutun altındaki gürültü olarak tabir edilen nesneler Matlab </a:t>
            </a:r>
            <a:r>
              <a:rPr lang="tr-TR" sz="1600" dirty="0" err="1"/>
              <a:t>bwareaopen</a:t>
            </a:r>
            <a:r>
              <a:rPr lang="tr-TR" sz="1600" dirty="0"/>
              <a:t> komutu ile kaldırılmıştır. Daha sonra program tarafından tespit edilen kirazların sınırları eşikleme yöntemi kullanılarak mavi renk ile belirlenmiş ve resimde bulunan nesne sayısı ekrana yansıtılmıştır.</a:t>
            </a:r>
          </a:p>
        </p:txBody>
      </p:sp>
      <p:sp>
        <p:nvSpPr>
          <p:cNvPr id="17" name="Alt Başlık 6">
            <a:extLst>
              <a:ext uri="{FF2B5EF4-FFF2-40B4-BE49-F238E27FC236}">
                <a16:creationId xmlns:a16="http://schemas.microsoft.com/office/drawing/2014/main" id="{34E5618C-5653-4DED-CE51-933BF912D8B0}"/>
              </a:ext>
            </a:extLst>
          </p:cNvPr>
          <p:cNvSpPr txBox="1">
            <a:spLocks/>
          </p:cNvSpPr>
          <p:nvPr/>
        </p:nvSpPr>
        <p:spPr>
          <a:xfrm>
            <a:off x="8552990" y="4349816"/>
            <a:ext cx="3450731" cy="62089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tr-TR" sz="1800" cap="none" dirty="0">
                <a:solidFill>
                  <a:schemeClr val="tx1"/>
                </a:solidFill>
              </a:rPr>
              <a:t>3.b-</a:t>
            </a:r>
            <a:r>
              <a:rPr lang="tr-TR" sz="1600" cap="none" dirty="0">
                <a:solidFill>
                  <a:schemeClr val="tx1"/>
                </a:solidFill>
              </a:rPr>
              <a:t>Kiraz Sınırlarının Belirlenmiş Hali</a:t>
            </a:r>
            <a:endParaRPr lang="tr-TR" sz="1800" cap="none" dirty="0">
              <a:solidFill>
                <a:schemeClr val="tx1"/>
              </a:solidFill>
            </a:endParaRPr>
          </a:p>
        </p:txBody>
      </p:sp>
      <p:pic>
        <p:nvPicPr>
          <p:cNvPr id="19" name="Resim 18">
            <a:extLst>
              <a:ext uri="{FF2B5EF4-FFF2-40B4-BE49-F238E27FC236}">
                <a16:creationId xmlns:a16="http://schemas.microsoft.com/office/drawing/2014/main" id="{5A1D1E4C-F585-D290-9853-D7AA8ED5288F}"/>
              </a:ext>
            </a:extLst>
          </p:cNvPr>
          <p:cNvPicPr>
            <a:picLocks noChangeAspect="1"/>
          </p:cNvPicPr>
          <p:nvPr/>
        </p:nvPicPr>
        <p:blipFill>
          <a:blip r:embed="rId4"/>
          <a:stretch>
            <a:fillRect/>
          </a:stretch>
        </p:blipFill>
        <p:spPr>
          <a:xfrm>
            <a:off x="9042141" y="4878206"/>
            <a:ext cx="2598420" cy="944880"/>
          </a:xfrm>
          <a:prstGeom prst="rect">
            <a:avLst/>
          </a:prstGeom>
        </p:spPr>
      </p:pic>
    </p:spTree>
    <p:extLst>
      <p:ext uri="{BB962C8B-B14F-4D97-AF65-F5344CB8AC3E}">
        <p14:creationId xmlns:p14="http://schemas.microsoft.com/office/powerpoint/2010/main" val="3797659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TM04033919[[fn=Devre]]</Template>
  <TotalTime>69</TotalTime>
  <Words>1229</Words>
  <Application>Microsoft Office PowerPoint</Application>
  <PresentationFormat>Geniş ekran</PresentationFormat>
  <Paragraphs>42</Paragraphs>
  <Slides>11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11</vt:i4>
      </vt:variant>
    </vt:vector>
  </HeadingPairs>
  <TitlesOfParts>
    <vt:vector size="14" baseType="lpstr">
      <vt:lpstr>Arial</vt:lpstr>
      <vt:lpstr>Tw Cen MT</vt:lpstr>
      <vt:lpstr>Devre</vt:lpstr>
      <vt:lpstr>Görüntü İşleme Yöntemleri Kullanılarak Kiraz Meyvesinin Sınıflandırılması</vt:lpstr>
      <vt:lpstr>özet</vt:lpstr>
      <vt:lpstr>içindekiler</vt:lpstr>
      <vt:lpstr>1-GİRİŞ</vt:lpstr>
      <vt:lpstr>1-GİRİŞ</vt:lpstr>
      <vt:lpstr>2-MATERYAL VE METOT</vt:lpstr>
      <vt:lpstr>2-MATERYAL VE METOT</vt:lpstr>
      <vt:lpstr>2-MATERYAL VE METOT</vt:lpstr>
      <vt:lpstr>2-MATERYAL VE METOT</vt:lpstr>
      <vt:lpstr>3-araştırma sonuçları - tartışma</vt:lpstr>
      <vt:lpstr>4-sonuç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mustafa</dc:creator>
  <cp:lastModifiedBy>mustafa kanber</cp:lastModifiedBy>
  <cp:revision>2</cp:revision>
  <dcterms:created xsi:type="dcterms:W3CDTF">2022-11-16T10:31:53Z</dcterms:created>
  <dcterms:modified xsi:type="dcterms:W3CDTF">2022-11-16T11:41:50Z</dcterms:modified>
</cp:coreProperties>
</file>