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tafa kanber" initials="mk" lastIdx="1" clrIdx="0">
    <p:extLst>
      <p:ext uri="{19B8F6BF-5375-455C-9EA6-DF929625EA0E}">
        <p15:presenceInfo xmlns:p15="http://schemas.microsoft.com/office/powerpoint/2012/main" userId="19109fd812d83a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2" autoAdjust="0"/>
  </p:normalViewPr>
  <p:slideViewPr>
    <p:cSldViewPr snapToGrid="0">
      <p:cViewPr varScale="1">
        <p:scale>
          <a:sx n="82" d="100"/>
          <a:sy n="82" d="100"/>
        </p:scale>
        <p:origin x="45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xml"/><Relationship Id="rId5" Type="http://schemas.openxmlformats.org/officeDocument/2006/relationships/image" Target="../media/image28.JPG"/><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xml"/><Relationship Id="rId4" Type="http://schemas.openxmlformats.org/officeDocument/2006/relationships/image" Target="../media/image31.JPG"/></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1.xml"/><Relationship Id="rId4" Type="http://schemas.openxmlformats.org/officeDocument/2006/relationships/image" Target="../media/image42.JPG"/></Relationships>
</file>

<file path=ppt/slides/_rels/slide2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363536" y="164158"/>
            <a:ext cx="7197726" cy="2421464"/>
          </a:xfrm>
        </p:spPr>
        <p:txBody>
          <a:bodyPr/>
          <a:lstStyle/>
          <a:p>
            <a:pPr marL="685800" indent="-685800" algn="l">
              <a:buFont typeface="Wingdings" panose="05000000000000000000" pitchFamily="2" charset="2"/>
              <a:buChar char="v"/>
            </a:pPr>
            <a:r>
              <a:rPr lang="tr-TR" dirty="0"/>
              <a:t>Görüntü isleme dersi ödevi</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455266" y="2140407"/>
            <a:ext cx="7382448" cy="1973352"/>
          </a:xfrm>
        </p:spPr>
        <p:txBody>
          <a:bodyPr>
            <a:normAutofit fontScale="92500" lnSpcReduction="20000"/>
          </a:bodyPr>
          <a:lstStyle/>
          <a:p>
            <a:pPr algn="l"/>
            <a:r>
              <a:rPr lang="tr-TR" sz="2400" dirty="0"/>
              <a:t>Konular ;</a:t>
            </a:r>
          </a:p>
          <a:p>
            <a:pPr marL="342900" indent="-342900" algn="l">
              <a:buFont typeface="Wingdings" panose="05000000000000000000" pitchFamily="2" charset="2"/>
              <a:buChar char="Ø"/>
            </a:pPr>
            <a:r>
              <a:rPr lang="tr-TR" sz="2400" dirty="0"/>
              <a:t>1-Retina kan damarlarını çıkarmak için eşikleme temelli morfolojik bir yöntem</a:t>
            </a:r>
          </a:p>
          <a:p>
            <a:pPr marL="342900" indent="-342900" algn="l">
              <a:buFont typeface="Wingdings" panose="05000000000000000000" pitchFamily="2" charset="2"/>
              <a:buChar char="Ø"/>
            </a:pPr>
            <a:r>
              <a:rPr lang="tr-TR" sz="2400" dirty="0"/>
              <a:t>2-Görüntü işleme teknikleri ve kümeleme yöntemleri kullanılarak fındık meyvesinin tespit ve sınıflandırılması  </a:t>
            </a:r>
          </a:p>
        </p:txBody>
      </p:sp>
      <p:sp>
        <p:nvSpPr>
          <p:cNvPr id="5" name="Metin kutusu 4">
            <a:extLst>
              <a:ext uri="{FF2B5EF4-FFF2-40B4-BE49-F238E27FC236}">
                <a16:creationId xmlns:a16="http://schemas.microsoft.com/office/drawing/2014/main" id="{A018070B-99EE-35B9-7272-B18533761416}"/>
              </a:ext>
            </a:extLst>
          </p:cNvPr>
          <p:cNvSpPr txBox="1"/>
          <p:nvPr/>
        </p:nvSpPr>
        <p:spPr>
          <a:xfrm>
            <a:off x="538844" y="4999950"/>
            <a:ext cx="6097554" cy="830997"/>
          </a:xfrm>
          <a:prstGeom prst="rect">
            <a:avLst/>
          </a:prstGeom>
          <a:noFill/>
        </p:spPr>
        <p:txBody>
          <a:bodyPr wrap="square">
            <a:spAutoFit/>
          </a:bodyPr>
          <a:lstStyle/>
          <a:p>
            <a:r>
              <a:rPr lang="tr-TR" sz="2400" dirty="0"/>
              <a:t>Ad - </a:t>
            </a:r>
            <a:r>
              <a:rPr lang="tr-TR" sz="2400" dirty="0" err="1"/>
              <a:t>Soyad</a:t>
            </a:r>
            <a:r>
              <a:rPr lang="tr-TR" sz="2400" dirty="0"/>
              <a:t> : Mustafa KAMBER</a:t>
            </a:r>
          </a:p>
          <a:p>
            <a:r>
              <a:rPr lang="tr-TR" sz="2400" dirty="0"/>
              <a:t>No : 02205076062</a:t>
            </a:r>
          </a:p>
        </p:txBody>
      </p:sp>
    </p:spTree>
    <p:extLst>
      <p:ext uri="{BB962C8B-B14F-4D97-AF65-F5344CB8AC3E}">
        <p14:creationId xmlns:p14="http://schemas.microsoft.com/office/powerpoint/2010/main" val="403196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49994" y="98841"/>
            <a:ext cx="6943908" cy="1412717"/>
          </a:xfrm>
        </p:spPr>
        <p:txBody>
          <a:bodyPr>
            <a:normAutofit fontScale="90000"/>
          </a:bodyPr>
          <a:lstStyle/>
          <a:p>
            <a:pPr marL="685800" indent="-685800" algn="l">
              <a:buFont typeface="Wingdings" panose="05000000000000000000" pitchFamily="2" charset="2"/>
              <a:buChar char="v"/>
            </a:pPr>
            <a:r>
              <a:rPr lang="tr-TR" dirty="0"/>
              <a:t>3-Kullanılan yöntem</a:t>
            </a:r>
            <a:br>
              <a:rPr lang="tr-TR" dirty="0"/>
            </a:br>
            <a:r>
              <a:rPr lang="tr-TR" dirty="0"/>
              <a:t>  </a:t>
            </a:r>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0944809" cy="4777275"/>
          </a:xfrm>
        </p:spPr>
        <p:txBody>
          <a:bodyPr>
            <a:normAutofit/>
          </a:bodyPr>
          <a:lstStyle/>
          <a:p>
            <a:pPr algn="l"/>
            <a:r>
              <a:rPr lang="tr-TR" sz="1700" cap="none" dirty="0"/>
              <a:t>	</a:t>
            </a:r>
            <a:r>
              <a:rPr lang="tr-TR" cap="none" dirty="0"/>
              <a:t>Önerilen yöntemde, veri setinde bulunan </a:t>
            </a:r>
            <a:r>
              <a:rPr lang="tr-TR" cap="none" dirty="0" err="1"/>
              <a:t>fundus</a:t>
            </a:r>
            <a:r>
              <a:rPr lang="tr-TR" cap="none" dirty="0"/>
              <a:t> görüntülerine ait damarların bölütlenmesi sağlanmıştır. 	Öncelikle, veri setinde bulunan görüntüler RGB renk uzayından gri ölçekli görüntülere dönüştürülür. Gri ölçekli 	görüntülerin tersi üzerinde önerilen sistem uygulanır.	</a:t>
            </a:r>
          </a:p>
          <a:p>
            <a:pPr algn="l"/>
            <a:r>
              <a:rPr lang="tr-TR" cap="none" dirty="0"/>
              <a:t>												</a:t>
            </a:r>
            <a:r>
              <a:rPr lang="tr-TR" sz="2000" cap="none" dirty="0"/>
              <a:t>3.1-Veri Seti	</a:t>
            </a:r>
          </a:p>
          <a:p>
            <a:pPr algn="l"/>
            <a:r>
              <a:rPr lang="tr-TR" sz="2000" cap="none" dirty="0"/>
              <a:t>												</a:t>
            </a:r>
            <a:r>
              <a:rPr lang="tr-TR" cap="none" dirty="0"/>
              <a:t>Önerilen yöntem diğer yöntemlerle 																kıyaslanabilir olması açısından halka açık 															olarak sunulan DRIVE veri seti üzerinde test 														e	edilmiştir. DRIVE veri setindeki görüntüler 45° Görüş 													alanında </a:t>
            </a:r>
            <a:r>
              <a:rPr lang="tr-TR" cap="none" dirty="0" err="1"/>
              <a:t>canon</a:t>
            </a:r>
            <a:r>
              <a:rPr lang="tr-TR" cap="none" dirty="0"/>
              <a:t>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a:t>
            </a:r>
          </a:p>
        </p:txBody>
      </p:sp>
      <p:pic>
        <p:nvPicPr>
          <p:cNvPr id="5" name="Resim 4">
            <a:extLst>
              <a:ext uri="{FF2B5EF4-FFF2-40B4-BE49-F238E27FC236}">
                <a16:creationId xmlns:a16="http://schemas.microsoft.com/office/drawing/2014/main" id="{BCC1A0AC-239A-7F23-34E3-7E451151FF23}"/>
              </a:ext>
            </a:extLst>
          </p:cNvPr>
          <p:cNvPicPr>
            <a:picLocks noChangeAspect="1"/>
          </p:cNvPicPr>
          <p:nvPr/>
        </p:nvPicPr>
        <p:blipFill>
          <a:blip r:embed="rId2"/>
          <a:stretch>
            <a:fillRect/>
          </a:stretch>
        </p:blipFill>
        <p:spPr>
          <a:xfrm>
            <a:off x="1182344" y="2644839"/>
            <a:ext cx="2645137" cy="1302010"/>
          </a:xfrm>
          <a:prstGeom prst="rect">
            <a:avLst/>
          </a:prstGeom>
        </p:spPr>
      </p:pic>
      <p:pic>
        <p:nvPicPr>
          <p:cNvPr id="8" name="Resim 7">
            <a:extLst>
              <a:ext uri="{FF2B5EF4-FFF2-40B4-BE49-F238E27FC236}">
                <a16:creationId xmlns:a16="http://schemas.microsoft.com/office/drawing/2014/main" id="{962E4537-D806-1A11-1FA3-1783FDF938B5}"/>
              </a:ext>
            </a:extLst>
          </p:cNvPr>
          <p:cNvPicPr>
            <a:picLocks noChangeAspect="1"/>
          </p:cNvPicPr>
          <p:nvPr/>
        </p:nvPicPr>
        <p:blipFill>
          <a:blip r:embed="rId3"/>
          <a:stretch>
            <a:fillRect/>
          </a:stretch>
        </p:blipFill>
        <p:spPr>
          <a:xfrm>
            <a:off x="4054916" y="2644839"/>
            <a:ext cx="1815071" cy="2827176"/>
          </a:xfrm>
          <a:prstGeom prst="rect">
            <a:avLst/>
          </a:prstGeom>
        </p:spPr>
      </p:pic>
    </p:spTree>
    <p:extLst>
      <p:ext uri="{BB962C8B-B14F-4D97-AF65-F5344CB8AC3E}">
        <p14:creationId xmlns:p14="http://schemas.microsoft.com/office/powerpoint/2010/main" val="318336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31332" y="95826"/>
            <a:ext cx="6943908" cy="1412717"/>
          </a:xfrm>
        </p:spPr>
        <p:txBody>
          <a:bodyPr>
            <a:normAutofit fontScale="90000"/>
          </a:bodyPr>
          <a:lstStyle/>
          <a:p>
            <a:pPr marL="685800" indent="-685800" algn="l">
              <a:buFont typeface="Wingdings" panose="05000000000000000000" pitchFamily="2" charset="2"/>
              <a:buChar char="v"/>
            </a:pPr>
            <a:r>
              <a:rPr lang="tr-TR" dirty="0"/>
              <a:t>3-Kullanılan yöntem</a:t>
            </a:r>
            <a:br>
              <a:rPr lang="tr-TR" dirty="0"/>
            </a:br>
            <a:r>
              <a:rPr lang="tr-TR" dirty="0"/>
              <a:t>  </a:t>
            </a:r>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175657"/>
            <a:ext cx="10944809" cy="5159829"/>
          </a:xfrm>
        </p:spPr>
        <p:txBody>
          <a:bodyPr>
            <a:normAutofit/>
          </a:bodyPr>
          <a:lstStyle/>
          <a:p>
            <a:pPr algn="l"/>
            <a:r>
              <a:rPr lang="tr-TR" cap="none" dirty="0"/>
              <a:t>	</a:t>
            </a:r>
            <a:r>
              <a:rPr lang="tr-TR" sz="2700" cap="none" dirty="0"/>
              <a:t>3.2-Morfolojik İşlemler</a:t>
            </a:r>
          </a:p>
          <a:p>
            <a:pPr algn="l"/>
            <a:r>
              <a:rPr lang="tr-TR" sz="2000" cap="none" dirty="0"/>
              <a:t>	</a:t>
            </a:r>
            <a:r>
              <a:rPr lang="tr-TR" sz="1400" cap="none"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a:t>
            </a:r>
          </a:p>
        </p:txBody>
      </p:sp>
      <p:pic>
        <p:nvPicPr>
          <p:cNvPr id="6" name="Resim 5">
            <a:extLst>
              <a:ext uri="{FF2B5EF4-FFF2-40B4-BE49-F238E27FC236}">
                <a16:creationId xmlns:a16="http://schemas.microsoft.com/office/drawing/2014/main" id="{3FA80427-2B8B-A988-20BF-95A79E8FF197}"/>
              </a:ext>
            </a:extLst>
          </p:cNvPr>
          <p:cNvPicPr>
            <a:picLocks noChangeAspect="1"/>
          </p:cNvPicPr>
          <p:nvPr/>
        </p:nvPicPr>
        <p:blipFill>
          <a:blip r:embed="rId2"/>
          <a:stretch>
            <a:fillRect/>
          </a:stretch>
        </p:blipFill>
        <p:spPr>
          <a:xfrm>
            <a:off x="1079260" y="3146516"/>
            <a:ext cx="3017520" cy="1348740"/>
          </a:xfrm>
          <a:prstGeom prst="rect">
            <a:avLst/>
          </a:prstGeom>
        </p:spPr>
      </p:pic>
      <p:sp>
        <p:nvSpPr>
          <p:cNvPr id="9" name="Metin kutusu 8">
            <a:extLst>
              <a:ext uri="{FF2B5EF4-FFF2-40B4-BE49-F238E27FC236}">
                <a16:creationId xmlns:a16="http://schemas.microsoft.com/office/drawing/2014/main" id="{630E104D-060F-1123-A124-0244FFA340E0}"/>
              </a:ext>
            </a:extLst>
          </p:cNvPr>
          <p:cNvSpPr txBox="1"/>
          <p:nvPr/>
        </p:nvSpPr>
        <p:spPr>
          <a:xfrm>
            <a:off x="4588212" y="2941242"/>
            <a:ext cx="6244511" cy="2031325"/>
          </a:xfrm>
          <a:prstGeom prst="rect">
            <a:avLst/>
          </a:prstGeom>
          <a:noFill/>
        </p:spPr>
        <p:txBody>
          <a:bodyPr wrap="square">
            <a:spAutoFit/>
          </a:bodyPr>
          <a:lstStyle/>
          <a:p>
            <a:r>
              <a:rPr lang="tr-TR" sz="1400" dirty="0"/>
              <a:t>Belirli bir açıda yönlendirilmiş çizgisel bir yapılandırma elamanı </a:t>
            </a:r>
            <a:r>
              <a:rPr lang="tr-TR" sz="1400" dirty="0" err="1"/>
              <a:t>fundus</a:t>
            </a:r>
            <a:r>
              <a:rPr lang="tr-TR" sz="1400" dirty="0"/>
              <a:t>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 M. </a:t>
            </a:r>
            <a:r>
              <a:rPr lang="tr-TR" sz="1400" dirty="0" err="1"/>
              <a:t>Fraz</a:t>
            </a:r>
            <a:r>
              <a:rPr lang="tr-TR" sz="1400" dirty="0"/>
              <a:t> </a:t>
            </a:r>
            <a:r>
              <a:rPr lang="tr-TR" sz="1400" dirty="0" err="1"/>
              <a:t>vd</a:t>
            </a:r>
            <a:r>
              <a:rPr lang="tr-TR" sz="1400" dirty="0"/>
              <a:t>, bu probleme çözüm olması için 21 piksel uzunluğunda bir çizgisel yapılandırma elemanı belirlemiştir. Bu yapısal elemanı 22.5°’lik açılarla </a:t>
            </a:r>
            <a:r>
              <a:rPr lang="tr-TR" sz="1400" dirty="0" err="1"/>
              <a:t>döndermiş</a:t>
            </a:r>
            <a:r>
              <a:rPr lang="tr-TR" sz="1400" dirty="0"/>
              <a:t> ve en büyük çapa sahip damarı çıkarmak için bir toplam üst şapka dönüşümü kullanmıştır. </a:t>
            </a:r>
          </a:p>
        </p:txBody>
      </p:sp>
      <p:pic>
        <p:nvPicPr>
          <p:cNvPr id="11" name="Resim 10">
            <a:extLst>
              <a:ext uri="{FF2B5EF4-FFF2-40B4-BE49-F238E27FC236}">
                <a16:creationId xmlns:a16="http://schemas.microsoft.com/office/drawing/2014/main" id="{F974011B-5BF0-43B3-D461-80CC0DE0FB55}"/>
              </a:ext>
            </a:extLst>
          </p:cNvPr>
          <p:cNvPicPr>
            <a:picLocks noChangeAspect="1"/>
          </p:cNvPicPr>
          <p:nvPr/>
        </p:nvPicPr>
        <p:blipFill>
          <a:blip r:embed="rId3"/>
          <a:stretch>
            <a:fillRect/>
          </a:stretch>
        </p:blipFill>
        <p:spPr>
          <a:xfrm>
            <a:off x="4588212" y="4958076"/>
            <a:ext cx="3131820" cy="1691640"/>
          </a:xfrm>
          <a:prstGeom prst="rect">
            <a:avLst/>
          </a:prstGeom>
        </p:spPr>
      </p:pic>
      <p:pic>
        <p:nvPicPr>
          <p:cNvPr id="13" name="Resim 12">
            <a:extLst>
              <a:ext uri="{FF2B5EF4-FFF2-40B4-BE49-F238E27FC236}">
                <a16:creationId xmlns:a16="http://schemas.microsoft.com/office/drawing/2014/main" id="{C65F7EB7-7D83-2B0A-4B6F-1EE8C944B9FD}"/>
              </a:ext>
            </a:extLst>
          </p:cNvPr>
          <p:cNvPicPr>
            <a:picLocks noChangeAspect="1"/>
          </p:cNvPicPr>
          <p:nvPr/>
        </p:nvPicPr>
        <p:blipFill>
          <a:blip r:embed="rId4"/>
          <a:stretch>
            <a:fillRect/>
          </a:stretch>
        </p:blipFill>
        <p:spPr>
          <a:xfrm>
            <a:off x="8074429" y="5156196"/>
            <a:ext cx="2948940" cy="1295400"/>
          </a:xfrm>
          <a:prstGeom prst="rect">
            <a:avLst/>
          </a:prstGeom>
        </p:spPr>
      </p:pic>
    </p:spTree>
    <p:extLst>
      <p:ext uri="{BB962C8B-B14F-4D97-AF65-F5344CB8AC3E}">
        <p14:creationId xmlns:p14="http://schemas.microsoft.com/office/powerpoint/2010/main" val="405030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22004" y="627918"/>
            <a:ext cx="5628292" cy="1412717"/>
          </a:xfrm>
        </p:spPr>
        <p:txBody>
          <a:bodyPr>
            <a:normAutofit fontScale="90000"/>
          </a:bodyPr>
          <a:lstStyle/>
          <a:p>
            <a:pPr marL="685800" indent="-685800" algn="l">
              <a:buFont typeface="Wingdings" panose="05000000000000000000" pitchFamily="2" charset="2"/>
              <a:buChar char="v"/>
            </a:pPr>
            <a:r>
              <a:rPr lang="tr-TR" dirty="0"/>
              <a:t>3-Kullanılan yöntem</a:t>
            </a:r>
            <a:br>
              <a:rPr lang="tr-TR" dirty="0"/>
            </a:br>
            <a:r>
              <a:rPr lang="tr-TR" dirty="0"/>
              <a:t>  </a:t>
            </a:r>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9" y="1334277"/>
            <a:ext cx="5047862" cy="3209731"/>
          </a:xfrm>
        </p:spPr>
        <p:txBody>
          <a:bodyPr>
            <a:normAutofit/>
          </a:bodyPr>
          <a:lstStyle/>
          <a:p>
            <a:pPr algn="l"/>
            <a:r>
              <a:rPr lang="tr-TR" sz="2000" cap="none" dirty="0"/>
              <a:t>3.2-Morfolojik İşlemler (Devamı)</a:t>
            </a:r>
          </a:p>
          <a:p>
            <a:pPr algn="l"/>
            <a:r>
              <a:rPr lang="tr-TR" sz="1400" cap="none" dirty="0"/>
              <a:t>Daha sonra, M. D. </a:t>
            </a:r>
            <a:r>
              <a:rPr lang="tr-TR" sz="1400" cap="none" dirty="0" err="1"/>
              <a:t>Saleh</a:t>
            </a:r>
            <a:r>
              <a:rPr lang="tr-TR" sz="1400" cap="none" dirty="0"/>
              <a:t> vd. [12] tarafından önerilen matematiksel ifade kullanılmış ve denklem (10)’ da elde edilen sonuçlar bu matematiksel ifadeye göre nihai sonuca ulaşmıştır. M. D. </a:t>
            </a:r>
            <a:r>
              <a:rPr lang="tr-TR" sz="1400" cap="none" dirty="0" err="1"/>
              <a:t>Saleh</a:t>
            </a:r>
            <a:r>
              <a:rPr lang="tr-TR" sz="1400" cap="none" dirty="0"/>
              <a:t> </a:t>
            </a:r>
            <a:r>
              <a:rPr lang="tr-TR" sz="1400" cap="none" dirty="0" err="1"/>
              <a:t>vd’de</a:t>
            </a:r>
            <a:r>
              <a:rPr lang="tr-TR" sz="1400" cap="none" dirty="0"/>
              <a:t> verilen matematiksel ifadede morfolojik açma işleminin üzerine üst-şapka sonucu eklenerek elde edilen sonuç alt-şapka sonucundan çıkarılır. Önerilen yöntemde denklem (10)’ dan elde edilen toplam morfolojik açma, toplam üst şapka ve toplam alt şapka sonuçları denklem (11)’de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a:t>
            </a:r>
          </a:p>
        </p:txBody>
      </p:sp>
      <p:pic>
        <p:nvPicPr>
          <p:cNvPr id="5" name="Resim 4">
            <a:extLst>
              <a:ext uri="{FF2B5EF4-FFF2-40B4-BE49-F238E27FC236}">
                <a16:creationId xmlns:a16="http://schemas.microsoft.com/office/drawing/2014/main" id="{ACCFDE42-AFDF-7B4A-B36B-25B42DB19EDF}"/>
              </a:ext>
            </a:extLst>
          </p:cNvPr>
          <p:cNvPicPr>
            <a:picLocks noChangeAspect="1"/>
          </p:cNvPicPr>
          <p:nvPr/>
        </p:nvPicPr>
        <p:blipFill>
          <a:blip r:embed="rId2"/>
          <a:stretch>
            <a:fillRect/>
          </a:stretch>
        </p:blipFill>
        <p:spPr>
          <a:xfrm>
            <a:off x="641938" y="4447529"/>
            <a:ext cx="3048000" cy="2247900"/>
          </a:xfrm>
          <a:prstGeom prst="rect">
            <a:avLst/>
          </a:prstGeom>
        </p:spPr>
      </p:pic>
      <p:sp>
        <p:nvSpPr>
          <p:cNvPr id="7" name="Başlık 1">
            <a:extLst>
              <a:ext uri="{FF2B5EF4-FFF2-40B4-BE49-F238E27FC236}">
                <a16:creationId xmlns:a16="http://schemas.microsoft.com/office/drawing/2014/main" id="{A4544DF7-3D77-5529-C41B-272A368C8E45}"/>
              </a:ext>
            </a:extLst>
          </p:cNvPr>
          <p:cNvSpPr txBox="1">
            <a:spLocks/>
          </p:cNvSpPr>
          <p:nvPr/>
        </p:nvSpPr>
        <p:spPr>
          <a:xfrm>
            <a:off x="5635691" y="627918"/>
            <a:ext cx="5262466" cy="806227"/>
          </a:xfrm>
          <a:prstGeom prst="rect">
            <a:avLst/>
          </a:prstGeom>
          <a:effectLst/>
        </p:spPr>
        <p:txBody>
          <a:bodyPr vert="horz" lIns="91440" tIns="45720" rIns="91440" bIns="45720" rtlCol="0" anchor="b">
            <a:normAutofit fontScale="250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43000" indent="-1143000" algn="ctr">
              <a:buFont typeface="Wingdings" panose="05000000000000000000" pitchFamily="2" charset="2"/>
              <a:buChar char="v"/>
            </a:pPr>
            <a:r>
              <a:rPr lang="tr-TR" sz="17200" dirty="0"/>
              <a:t>4-Bulgular ve tartışma</a:t>
            </a:r>
            <a:br>
              <a:rPr lang="tr-TR" dirty="0"/>
            </a:br>
            <a:r>
              <a:rPr lang="tr-TR" dirty="0"/>
              <a:t>  </a:t>
            </a:r>
          </a:p>
        </p:txBody>
      </p:sp>
      <p:sp>
        <p:nvSpPr>
          <p:cNvPr id="14" name="Metin kutusu 13">
            <a:extLst>
              <a:ext uri="{FF2B5EF4-FFF2-40B4-BE49-F238E27FC236}">
                <a16:creationId xmlns:a16="http://schemas.microsoft.com/office/drawing/2014/main" id="{AE73879F-6F53-9F0B-CE0A-0E822B0E520D}"/>
              </a:ext>
            </a:extLst>
          </p:cNvPr>
          <p:cNvSpPr txBox="1"/>
          <p:nvPr/>
        </p:nvSpPr>
        <p:spPr>
          <a:xfrm>
            <a:off x="6341705" y="1334278"/>
            <a:ext cx="5262466" cy="2431435"/>
          </a:xfrm>
          <a:prstGeom prst="rect">
            <a:avLst/>
          </a:prstGeom>
          <a:noFill/>
        </p:spPr>
        <p:txBody>
          <a:bodyPr wrap="square">
            <a:spAutoFit/>
          </a:bodyPr>
          <a:lstStyle/>
          <a:p>
            <a:pPr algn="l"/>
            <a:r>
              <a:rPr lang="tr-TR" sz="2000" dirty="0"/>
              <a:t>4.1</a:t>
            </a:r>
            <a:r>
              <a:rPr lang="tr-TR" sz="2000" cap="none" dirty="0"/>
              <a:t>-</a:t>
            </a:r>
            <a:r>
              <a:rPr lang="tr-TR" sz="2000" dirty="0"/>
              <a:t>Bölütleme Sonuçları</a:t>
            </a:r>
          </a:p>
          <a:p>
            <a:pPr algn="l"/>
            <a:endParaRPr lang="tr-TR" sz="2000" dirty="0"/>
          </a:p>
          <a:p>
            <a:pPr algn="l"/>
            <a:r>
              <a:rPr lang="tr-TR" sz="1400" dirty="0"/>
              <a:t>Üç farklı eşikleme algoritması iyileştirilmiş </a:t>
            </a:r>
            <a:r>
              <a:rPr lang="tr-TR" sz="1400" dirty="0" err="1"/>
              <a:t>fundus</a:t>
            </a:r>
            <a:r>
              <a:rPr lang="tr-TR" sz="1400" dirty="0"/>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a:t>
            </a:r>
          </a:p>
        </p:txBody>
      </p:sp>
      <p:pic>
        <p:nvPicPr>
          <p:cNvPr id="16" name="Resim 15">
            <a:extLst>
              <a:ext uri="{FF2B5EF4-FFF2-40B4-BE49-F238E27FC236}">
                <a16:creationId xmlns:a16="http://schemas.microsoft.com/office/drawing/2014/main" id="{AE82D9D1-EDA2-4C56-23F8-AB40E48316FC}"/>
              </a:ext>
            </a:extLst>
          </p:cNvPr>
          <p:cNvPicPr>
            <a:picLocks noChangeAspect="1"/>
          </p:cNvPicPr>
          <p:nvPr/>
        </p:nvPicPr>
        <p:blipFill>
          <a:blip r:embed="rId3"/>
          <a:stretch>
            <a:fillRect/>
          </a:stretch>
        </p:blipFill>
        <p:spPr>
          <a:xfrm>
            <a:off x="6400740" y="3765713"/>
            <a:ext cx="2026738" cy="2929716"/>
          </a:xfrm>
          <a:prstGeom prst="rect">
            <a:avLst/>
          </a:prstGeom>
        </p:spPr>
      </p:pic>
      <p:pic>
        <p:nvPicPr>
          <p:cNvPr id="18" name="Resim 17">
            <a:extLst>
              <a:ext uri="{FF2B5EF4-FFF2-40B4-BE49-F238E27FC236}">
                <a16:creationId xmlns:a16="http://schemas.microsoft.com/office/drawing/2014/main" id="{255B5D0F-9DAC-FF84-4387-C8AF865225D5}"/>
              </a:ext>
            </a:extLst>
          </p:cNvPr>
          <p:cNvPicPr>
            <a:picLocks noChangeAspect="1"/>
          </p:cNvPicPr>
          <p:nvPr/>
        </p:nvPicPr>
        <p:blipFill>
          <a:blip r:embed="rId4"/>
          <a:stretch>
            <a:fillRect/>
          </a:stretch>
        </p:blipFill>
        <p:spPr>
          <a:xfrm>
            <a:off x="9133492" y="3765713"/>
            <a:ext cx="2416570" cy="2259725"/>
          </a:xfrm>
          <a:prstGeom prst="rect">
            <a:avLst/>
          </a:prstGeom>
        </p:spPr>
      </p:pic>
      <p:pic>
        <p:nvPicPr>
          <p:cNvPr id="20" name="Resim 19">
            <a:extLst>
              <a:ext uri="{FF2B5EF4-FFF2-40B4-BE49-F238E27FC236}">
                <a16:creationId xmlns:a16="http://schemas.microsoft.com/office/drawing/2014/main" id="{534B3299-EB2E-0B7F-53A8-70B342DD3085}"/>
              </a:ext>
            </a:extLst>
          </p:cNvPr>
          <p:cNvPicPr>
            <a:picLocks noChangeAspect="1"/>
          </p:cNvPicPr>
          <p:nvPr/>
        </p:nvPicPr>
        <p:blipFill>
          <a:blip r:embed="rId5"/>
          <a:stretch>
            <a:fillRect/>
          </a:stretch>
        </p:blipFill>
        <p:spPr>
          <a:xfrm>
            <a:off x="9133492" y="6025438"/>
            <a:ext cx="2416570" cy="539769"/>
          </a:xfrm>
          <a:prstGeom prst="rect">
            <a:avLst/>
          </a:prstGeom>
        </p:spPr>
      </p:pic>
    </p:spTree>
    <p:extLst>
      <p:ext uri="{BB962C8B-B14F-4D97-AF65-F5344CB8AC3E}">
        <p14:creationId xmlns:p14="http://schemas.microsoft.com/office/powerpoint/2010/main" val="43506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22004" y="52187"/>
            <a:ext cx="5628292" cy="1412717"/>
          </a:xfrm>
        </p:spPr>
        <p:txBody>
          <a:bodyPr>
            <a:normAutofit fontScale="90000"/>
          </a:bodyPr>
          <a:lstStyle/>
          <a:p>
            <a:pPr marL="685800" indent="-685800" algn="l">
              <a:buFont typeface="Wingdings" panose="05000000000000000000" pitchFamily="2" charset="2"/>
              <a:buChar char="v"/>
            </a:pPr>
            <a:r>
              <a:rPr lang="tr-TR" dirty="0"/>
              <a:t>5-sonuçlar</a:t>
            </a:r>
            <a:br>
              <a:rPr lang="tr-TR" dirty="0"/>
            </a:br>
            <a:r>
              <a:rPr lang="tr-TR" dirty="0"/>
              <a:t>  </a:t>
            </a:r>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467708" y="1576873"/>
            <a:ext cx="9432072" cy="3209731"/>
          </a:xfrm>
        </p:spPr>
        <p:txBody>
          <a:bodyPr>
            <a:noAutofit/>
          </a:bodyPr>
          <a:lstStyle/>
          <a:p>
            <a:pPr algn="l"/>
            <a:r>
              <a:rPr lang="tr-TR" sz="2400" cap="none" dirty="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a:t>
            </a:r>
          </a:p>
        </p:txBody>
      </p:sp>
      <p:sp>
        <p:nvSpPr>
          <p:cNvPr id="7" name="Başlık 1">
            <a:extLst>
              <a:ext uri="{FF2B5EF4-FFF2-40B4-BE49-F238E27FC236}">
                <a16:creationId xmlns:a16="http://schemas.microsoft.com/office/drawing/2014/main" id="{A4544DF7-3D77-5529-C41B-272A368C8E45}"/>
              </a:ext>
            </a:extLst>
          </p:cNvPr>
          <p:cNvSpPr txBox="1">
            <a:spLocks/>
          </p:cNvSpPr>
          <p:nvPr/>
        </p:nvSpPr>
        <p:spPr>
          <a:xfrm>
            <a:off x="6341705" y="658677"/>
            <a:ext cx="5262466" cy="806227"/>
          </a:xfrm>
          <a:prstGeom prst="rect">
            <a:avLst/>
          </a:prstGeom>
          <a:effectLst/>
        </p:spPr>
        <p:txBody>
          <a:bodyPr vert="horz" lIns="91440" tIns="45720" rIns="91440" bIns="45720" rtlCol="0" anchor="b">
            <a:normAutofit fontScale="550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tr-TR" dirty="0"/>
            </a:br>
            <a:r>
              <a:rPr lang="tr-TR" dirty="0"/>
              <a:t>  </a:t>
            </a:r>
          </a:p>
        </p:txBody>
      </p:sp>
    </p:spTree>
    <p:extLst>
      <p:ext uri="{BB962C8B-B14F-4D97-AF65-F5344CB8AC3E}">
        <p14:creationId xmlns:p14="http://schemas.microsoft.com/office/powerpoint/2010/main" val="288544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119364" y="141703"/>
            <a:ext cx="6150807" cy="1496691"/>
          </a:xfrm>
        </p:spPr>
        <p:txBody>
          <a:bodyPr>
            <a:normAutofit fontScale="90000"/>
          </a:bodyPr>
          <a:lstStyle/>
          <a:p>
            <a:pPr marL="685800" indent="-685800" algn="l">
              <a:buFont typeface="Wingdings" panose="05000000000000000000" pitchFamily="2" charset="2"/>
              <a:buChar char="v"/>
            </a:pPr>
            <a:r>
              <a:rPr lang="tr-TR" dirty="0"/>
              <a:t>KONU BAŞLIKLARI</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1148906" cy="5144962"/>
          </a:xfrm>
        </p:spPr>
        <p:txBody>
          <a:bodyPr>
            <a:normAutofit fontScale="25000" lnSpcReduction="20000"/>
          </a:bodyPr>
          <a:lstStyle/>
          <a:p>
            <a:pPr marL="457200" indent="-457200" algn="l">
              <a:buFont typeface="Wingdings" panose="05000000000000000000" pitchFamily="2" charset="2"/>
              <a:buChar char="v"/>
            </a:pPr>
            <a:r>
              <a:rPr lang="tr-TR" sz="8000" dirty="0"/>
              <a:t>Görüntü işleme teknikleri ve kümeleme yöntemleri kullanılarak fındık meyvesinin tespit ve sınıflandırılması </a:t>
            </a:r>
            <a:endParaRPr lang="tr-TR" sz="3500" dirty="0"/>
          </a:p>
          <a:p>
            <a:pPr marL="457200" indent="-457200" algn="l">
              <a:buFont typeface="Wingdings" panose="05000000000000000000" pitchFamily="2" charset="2"/>
              <a:buChar char="v"/>
            </a:pPr>
            <a:endParaRPr lang="tr-TR" sz="3500" dirty="0"/>
          </a:p>
          <a:p>
            <a:pPr marL="342900" indent="-342900" algn="l">
              <a:buFont typeface="Wingdings" panose="05000000000000000000" pitchFamily="2" charset="2"/>
              <a:buChar char="Ø"/>
            </a:pPr>
            <a:r>
              <a:rPr lang="tr-TR" sz="6400" dirty="0"/>
              <a:t>1.giriş</a:t>
            </a:r>
          </a:p>
          <a:p>
            <a:pPr marL="342900" indent="-342900" algn="l">
              <a:buFont typeface="Wingdings" panose="05000000000000000000" pitchFamily="2" charset="2"/>
              <a:buChar char="Ø"/>
            </a:pPr>
            <a:r>
              <a:rPr lang="tr-TR" sz="6400" dirty="0"/>
              <a:t>2.</a:t>
            </a:r>
            <a:r>
              <a:rPr lang="tr-TR" sz="6600" dirty="0"/>
              <a:t>ÖNERİLEN YÖNTEM</a:t>
            </a:r>
            <a:endParaRPr lang="tr-TR" sz="6400" dirty="0"/>
          </a:p>
          <a:p>
            <a:pPr marL="800100" lvl="1" indent="-342900" algn="l">
              <a:buFont typeface="Wingdings" panose="05000000000000000000" pitchFamily="2" charset="2"/>
              <a:buChar char="Ø"/>
            </a:pPr>
            <a:r>
              <a:rPr lang="tr-TR" sz="6400" dirty="0"/>
              <a:t>2.1.Görüntü Ön İşleme Aşaması</a:t>
            </a:r>
          </a:p>
          <a:p>
            <a:pPr marL="800100" lvl="1" indent="-342900" algn="l">
              <a:buFont typeface="Wingdings" panose="05000000000000000000" pitchFamily="2" charset="2"/>
              <a:buChar char="Ø"/>
            </a:pPr>
            <a:r>
              <a:rPr lang="tr-TR" sz="6400" dirty="0"/>
              <a:t>2.2.Nesne Bulma ve Özellik Çıkarımı İşlemi Aşaması</a:t>
            </a:r>
          </a:p>
          <a:p>
            <a:pPr marL="800100" lvl="1" indent="-342900" algn="l">
              <a:buFont typeface="Wingdings" panose="05000000000000000000" pitchFamily="2" charset="2"/>
              <a:buChar char="Ø"/>
            </a:pPr>
            <a:r>
              <a:rPr lang="tr-TR" sz="6400" dirty="0"/>
              <a:t>2.3.Sınıflandırma İşlemi Aşamasına ait Adımlar</a:t>
            </a:r>
          </a:p>
          <a:p>
            <a:pPr marL="1257300" lvl="2" indent="-342900" algn="l">
              <a:buFont typeface="Wingdings" panose="05000000000000000000" pitchFamily="2" charset="2"/>
              <a:buChar char="Ø"/>
            </a:pPr>
            <a:r>
              <a:rPr lang="tr-TR" sz="6200" dirty="0"/>
              <a:t>2.3.1.Ortalama Tabanlı Sınıflandırma</a:t>
            </a:r>
          </a:p>
          <a:p>
            <a:pPr marL="1257300" lvl="2" indent="-342900" algn="l">
              <a:buFont typeface="Wingdings" panose="05000000000000000000" pitchFamily="2" charset="2"/>
              <a:buChar char="Ø"/>
            </a:pPr>
            <a:r>
              <a:rPr lang="tr-TR" sz="6200" dirty="0"/>
              <a:t>2.3.2.K-Means Kümeleme Yöntemi</a:t>
            </a:r>
          </a:p>
          <a:p>
            <a:pPr marL="342900" indent="-342900" algn="l">
              <a:buFont typeface="Wingdings" panose="05000000000000000000" pitchFamily="2" charset="2"/>
              <a:buChar char="Ø"/>
            </a:pPr>
            <a:r>
              <a:rPr lang="tr-TR" sz="6400" dirty="0"/>
              <a:t>3. deneysel çalışma</a:t>
            </a:r>
          </a:p>
          <a:p>
            <a:pPr marL="800100" lvl="1" indent="-342900" algn="l">
              <a:buFont typeface="Wingdings" panose="05000000000000000000" pitchFamily="2" charset="2"/>
              <a:buChar char="Ø"/>
            </a:pPr>
            <a:r>
              <a:rPr lang="tr-TR" sz="6400" dirty="0"/>
              <a:t>3.1 Veri Seti</a:t>
            </a:r>
          </a:p>
          <a:p>
            <a:pPr marL="800100" lvl="1" indent="-342900" algn="l">
              <a:buFont typeface="Wingdings" panose="05000000000000000000" pitchFamily="2" charset="2"/>
              <a:buChar char="Ø"/>
            </a:pPr>
            <a:r>
              <a:rPr lang="tr-TR" sz="6400" dirty="0"/>
              <a:t>3.2 Morfolojik İşlemler</a:t>
            </a:r>
          </a:p>
          <a:p>
            <a:pPr marL="342900" indent="-342900" algn="l">
              <a:buFont typeface="Wingdings" panose="05000000000000000000" pitchFamily="2" charset="2"/>
              <a:buChar char="Ø"/>
            </a:pPr>
            <a:r>
              <a:rPr lang="tr-TR" sz="6400" dirty="0"/>
              <a:t>4. SONUÇLAR</a:t>
            </a:r>
          </a:p>
        </p:txBody>
      </p:sp>
    </p:spTree>
    <p:extLst>
      <p:ext uri="{BB962C8B-B14F-4D97-AF65-F5344CB8AC3E}">
        <p14:creationId xmlns:p14="http://schemas.microsoft.com/office/powerpoint/2010/main" val="65838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49993" y="70851"/>
            <a:ext cx="6150807" cy="1496691"/>
          </a:xfrm>
        </p:spPr>
        <p:txBody>
          <a:bodyPr>
            <a:normAutofit fontScale="90000"/>
          </a:bodyPr>
          <a:lstStyle/>
          <a:p>
            <a:pPr marL="685800" indent="-685800" algn="l">
              <a:buFont typeface="Wingdings" panose="05000000000000000000" pitchFamily="2" charset="2"/>
              <a:buChar char="v"/>
            </a:pPr>
            <a:r>
              <a:rPr lang="tr-TR" dirty="0"/>
              <a:t>özet</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643811" y="1152329"/>
            <a:ext cx="10822335" cy="4408716"/>
          </a:xfrm>
        </p:spPr>
        <p:txBody>
          <a:bodyPr>
            <a:normAutofit fontScale="92500" lnSpcReduction="10000"/>
          </a:bodyPr>
          <a:lstStyle/>
          <a:p>
            <a:pPr algn="l"/>
            <a:r>
              <a:rPr lang="tr-TR" sz="2400" cap="none"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sz="2400" cap="none" dirty="0" err="1"/>
              <a:t>means</a:t>
            </a:r>
            <a:r>
              <a:rPr lang="tr-TR" sz="2400" cap="none" dirty="0"/>
              <a:t> kümeleme yöntemleri kullanılarak gerçekleştirilmektedir. Küme merkezlerinin belirlenmesi ve sınıflandırma işlemi fındık meyvesi verilerinden elde edilen bilgi </a:t>
            </a:r>
            <a:r>
              <a:rPr lang="tr-TR" sz="2400" cap="none" dirty="0" err="1"/>
              <a:t>veritabanı</a:t>
            </a:r>
            <a:r>
              <a:rPr lang="tr-TR" sz="2400" cap="none" dirty="0"/>
              <a:t> kullanılarak sağlanmaktadır. Çalışma ortamında bulunan fındık meyveleri, görüntü işleme teknikleri kullanılarak %100 başarımla tespit edilmektedir. Fındık meyvelerinin, ortalama tabanlı ve k-</a:t>
            </a:r>
            <a:r>
              <a:rPr lang="tr-TR" sz="2400" cap="none" dirty="0" err="1"/>
              <a:t>means</a:t>
            </a:r>
            <a:r>
              <a:rPr lang="tr-TR" sz="2400" cap="none" dirty="0"/>
              <a:t> kümeleme yöntemleri kullanılarak sınıflandırılması karşılaştırılmaktadır. Karşılaştırma sonucunda, gerçeklenen iki yöntemin %90 ile %100 oranında benzerlik gösterdiği bulunmaktadır.</a:t>
            </a:r>
          </a:p>
        </p:txBody>
      </p:sp>
    </p:spTree>
    <p:extLst>
      <p:ext uri="{BB962C8B-B14F-4D97-AF65-F5344CB8AC3E}">
        <p14:creationId xmlns:p14="http://schemas.microsoft.com/office/powerpoint/2010/main" val="3836016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119364" y="0"/>
            <a:ext cx="6150807" cy="1496691"/>
          </a:xfrm>
        </p:spPr>
        <p:txBody>
          <a:bodyPr>
            <a:normAutofit fontScale="90000"/>
          </a:bodyPr>
          <a:lstStyle/>
          <a:p>
            <a:pPr marL="685800" indent="-685800" algn="l">
              <a:buFont typeface="Wingdings" panose="05000000000000000000" pitchFamily="2" charset="2"/>
              <a:buChar char="v"/>
            </a:pPr>
            <a:r>
              <a:rPr lang="tr-TR" dirty="0"/>
              <a:t>1-Giriş</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643812" y="1152329"/>
            <a:ext cx="9806474" cy="2663891"/>
          </a:xfrm>
        </p:spPr>
        <p:txBody>
          <a:bodyPr>
            <a:normAutofit fontScale="70000" lnSpcReduction="20000"/>
          </a:bodyPr>
          <a:lstStyle/>
          <a:p>
            <a:pPr algn="l"/>
            <a:r>
              <a:rPr lang="tr-TR" sz="2400" cap="none" dirty="0"/>
              <a:t>Görüntü işleme ve bilgisayarlı görme uygulamaları son yıllarda ciddi bir artış göstermektedir. 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a:t>
            </a:r>
            <a:r>
              <a:rPr lang="tr-TR" sz="2400" dirty="0"/>
              <a:t> </a:t>
            </a:r>
            <a:r>
              <a:rPr lang="tr-TR" sz="2400" cap="none" dirty="0"/>
              <a:t>Bilgisayarlı görmenin yaygınlaşması sonucunda, tarım alanında ürün kalitesinin gözlenmesi, ürün sulama, ilaçlama, hasat, ürün sınıflandırma, ürün gelişimlerinin gözlenmesi gibi çalışmalar yapılmaktadır. Ayrıca tarım alanında, görüntü işleme tekniklerinin kullanılması ile yapılan çeşitli çalışmalarda şeftali, elma, buğday, fındık, kiraz, ceviz,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 </a:t>
            </a:r>
          </a:p>
        </p:txBody>
      </p:sp>
      <p:sp>
        <p:nvSpPr>
          <p:cNvPr id="5" name="Metin kutusu 4">
            <a:extLst>
              <a:ext uri="{FF2B5EF4-FFF2-40B4-BE49-F238E27FC236}">
                <a16:creationId xmlns:a16="http://schemas.microsoft.com/office/drawing/2014/main" id="{AF69A909-14B9-B63C-038F-3A639FED0FED}"/>
              </a:ext>
            </a:extLst>
          </p:cNvPr>
          <p:cNvSpPr txBox="1"/>
          <p:nvPr/>
        </p:nvSpPr>
        <p:spPr>
          <a:xfrm>
            <a:off x="643812" y="3991672"/>
            <a:ext cx="10123715" cy="1477328"/>
          </a:xfrm>
          <a:prstGeom prst="rect">
            <a:avLst/>
          </a:prstGeom>
          <a:noFill/>
        </p:spPr>
        <p:txBody>
          <a:bodyPr wrap="square">
            <a:spAutoFit/>
          </a:bodyPr>
          <a:lstStyle/>
          <a:p>
            <a:r>
              <a:rPr lang="tr-TR" dirty="0"/>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dirty="0" err="1"/>
              <a:t>veritabanına</a:t>
            </a:r>
            <a:r>
              <a:rPr lang="tr-TR" dirty="0"/>
              <a:t> aktarılmaktadır. Son aşamada ise bilgi </a:t>
            </a:r>
            <a:r>
              <a:rPr lang="tr-TR" dirty="0" err="1"/>
              <a:t>veritabanı</a:t>
            </a:r>
            <a:r>
              <a:rPr lang="tr-TR" dirty="0"/>
              <a:t> kullanılarak nesnelerin sınıflandırılması gerçekleştirilmektedir</a:t>
            </a:r>
          </a:p>
        </p:txBody>
      </p:sp>
    </p:spTree>
    <p:extLst>
      <p:ext uri="{BB962C8B-B14F-4D97-AF65-F5344CB8AC3E}">
        <p14:creationId xmlns:p14="http://schemas.microsoft.com/office/powerpoint/2010/main" val="1593578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119364" y="0"/>
            <a:ext cx="6150807" cy="1496691"/>
          </a:xfrm>
        </p:spPr>
        <p:txBody>
          <a:bodyPr>
            <a:normAutofit fontScale="90000"/>
          </a:bodyPr>
          <a:lstStyle/>
          <a:p>
            <a:pPr marL="685800" indent="-685800" algn="l">
              <a:buFont typeface="Wingdings" panose="05000000000000000000" pitchFamily="2" charset="2"/>
              <a:buChar char="v"/>
            </a:pPr>
            <a:r>
              <a:rPr lang="tr-TR" dirty="0"/>
              <a:t>2-önerilen yöntem</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643812" y="1152330"/>
            <a:ext cx="2771192" cy="1152331"/>
          </a:xfrm>
        </p:spPr>
        <p:txBody>
          <a:bodyPr>
            <a:normAutofit fontScale="92500" lnSpcReduction="10000"/>
          </a:bodyPr>
          <a:lstStyle/>
          <a:p>
            <a:pPr algn="l"/>
            <a:r>
              <a:rPr lang="tr-TR" sz="1600" cap="none" dirty="0"/>
              <a:t>Ortamda bulunan aynı nesnelerin tespit edilerek, sınıflandırılmasına yönelik yapılan çalışmada üç aşamalı bir yöntem önerilmektedir.</a:t>
            </a:r>
          </a:p>
        </p:txBody>
      </p:sp>
      <p:pic>
        <p:nvPicPr>
          <p:cNvPr id="6" name="Resim 5">
            <a:extLst>
              <a:ext uri="{FF2B5EF4-FFF2-40B4-BE49-F238E27FC236}">
                <a16:creationId xmlns:a16="http://schemas.microsoft.com/office/drawing/2014/main" id="{A1E36606-391E-561A-60FA-689E8C72D4DD}"/>
              </a:ext>
            </a:extLst>
          </p:cNvPr>
          <p:cNvPicPr>
            <a:picLocks noChangeAspect="1"/>
          </p:cNvPicPr>
          <p:nvPr/>
        </p:nvPicPr>
        <p:blipFill>
          <a:blip r:embed="rId2"/>
          <a:stretch>
            <a:fillRect/>
          </a:stretch>
        </p:blipFill>
        <p:spPr>
          <a:xfrm>
            <a:off x="643812" y="2556589"/>
            <a:ext cx="2293620" cy="4023360"/>
          </a:xfrm>
          <a:prstGeom prst="rect">
            <a:avLst/>
          </a:prstGeom>
        </p:spPr>
      </p:pic>
      <p:sp>
        <p:nvSpPr>
          <p:cNvPr id="8" name="Metin kutusu 7">
            <a:extLst>
              <a:ext uri="{FF2B5EF4-FFF2-40B4-BE49-F238E27FC236}">
                <a16:creationId xmlns:a16="http://schemas.microsoft.com/office/drawing/2014/main" id="{58FF6ED7-EDFE-BF13-4AD2-5DE6EFEA12DF}"/>
              </a:ext>
            </a:extLst>
          </p:cNvPr>
          <p:cNvSpPr txBox="1"/>
          <p:nvPr/>
        </p:nvSpPr>
        <p:spPr>
          <a:xfrm>
            <a:off x="3801257" y="728940"/>
            <a:ext cx="3157446" cy="707886"/>
          </a:xfrm>
          <a:prstGeom prst="rect">
            <a:avLst/>
          </a:prstGeom>
          <a:noFill/>
        </p:spPr>
        <p:txBody>
          <a:bodyPr wrap="square">
            <a:spAutoFit/>
          </a:bodyPr>
          <a:lstStyle/>
          <a:p>
            <a:r>
              <a:rPr lang="tr-TR" sz="2000" dirty="0"/>
              <a:t>2.1.Görüntü Ön İşleme Aşaması</a:t>
            </a:r>
          </a:p>
        </p:txBody>
      </p:sp>
      <p:sp>
        <p:nvSpPr>
          <p:cNvPr id="10" name="Metin kutusu 9">
            <a:extLst>
              <a:ext uri="{FF2B5EF4-FFF2-40B4-BE49-F238E27FC236}">
                <a16:creationId xmlns:a16="http://schemas.microsoft.com/office/drawing/2014/main" id="{50AF74E7-3961-D76D-173D-9CE830262B2E}"/>
              </a:ext>
            </a:extLst>
          </p:cNvPr>
          <p:cNvSpPr txBox="1"/>
          <p:nvPr/>
        </p:nvSpPr>
        <p:spPr>
          <a:xfrm>
            <a:off x="3801257" y="1411642"/>
            <a:ext cx="3262016" cy="2169825"/>
          </a:xfrm>
          <a:prstGeom prst="rect">
            <a:avLst/>
          </a:prstGeom>
          <a:noFill/>
        </p:spPr>
        <p:txBody>
          <a:bodyPr wrap="square">
            <a:spAutoFit/>
          </a:bodyPr>
          <a:lstStyle/>
          <a:p>
            <a:r>
              <a:rPr lang="tr-TR" sz="15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p:txBody>
      </p:sp>
      <p:pic>
        <p:nvPicPr>
          <p:cNvPr id="12" name="Resim 11">
            <a:extLst>
              <a:ext uri="{FF2B5EF4-FFF2-40B4-BE49-F238E27FC236}">
                <a16:creationId xmlns:a16="http://schemas.microsoft.com/office/drawing/2014/main" id="{AF4143E6-D8F5-1FC8-AC7E-4E09AFAFE276}"/>
              </a:ext>
            </a:extLst>
          </p:cNvPr>
          <p:cNvPicPr>
            <a:picLocks noChangeAspect="1"/>
          </p:cNvPicPr>
          <p:nvPr/>
        </p:nvPicPr>
        <p:blipFill>
          <a:blip r:embed="rId3"/>
          <a:stretch>
            <a:fillRect/>
          </a:stretch>
        </p:blipFill>
        <p:spPr>
          <a:xfrm>
            <a:off x="4293804" y="3684103"/>
            <a:ext cx="1802196" cy="2982343"/>
          </a:xfrm>
          <a:prstGeom prst="rect">
            <a:avLst/>
          </a:prstGeom>
        </p:spPr>
      </p:pic>
      <p:sp>
        <p:nvSpPr>
          <p:cNvPr id="14" name="Metin kutusu 13">
            <a:extLst>
              <a:ext uri="{FF2B5EF4-FFF2-40B4-BE49-F238E27FC236}">
                <a16:creationId xmlns:a16="http://schemas.microsoft.com/office/drawing/2014/main" id="{2C8839B5-726D-97D9-BC8A-2DAA3F099B6F}"/>
              </a:ext>
            </a:extLst>
          </p:cNvPr>
          <p:cNvSpPr txBox="1"/>
          <p:nvPr/>
        </p:nvSpPr>
        <p:spPr>
          <a:xfrm>
            <a:off x="7094963" y="1025624"/>
            <a:ext cx="4767165" cy="2400657"/>
          </a:xfrm>
          <a:prstGeom prst="rect">
            <a:avLst/>
          </a:prstGeom>
          <a:noFill/>
        </p:spPr>
        <p:txBody>
          <a:bodyPr wrap="square">
            <a:spAutoFit/>
          </a:bodyPr>
          <a:lstStyle/>
          <a:p>
            <a:r>
              <a:rPr lang="tr-TR" sz="1500" dirty="0"/>
              <a:t>Filtre uygulama adımında, görüntü üzerinde yer alan tuz biber gürültülerinin giderilmesi ve resimde yer alan gereksiz ayrıntıların azaltılması sağlanmaktadır. Kameradan alınan görüntü matrisi üzerinde, 3x3, 5x5 </a:t>
            </a:r>
            <a:r>
              <a:rPr lang="tr-TR" sz="1500" dirty="0" err="1"/>
              <a:t>vb</a:t>
            </a:r>
            <a:r>
              <a:rPr lang="tr-TR" sz="1500" dirty="0"/>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 da yapmaktadır.</a:t>
            </a:r>
          </a:p>
        </p:txBody>
      </p:sp>
      <p:pic>
        <p:nvPicPr>
          <p:cNvPr id="16" name="Resim 15">
            <a:extLst>
              <a:ext uri="{FF2B5EF4-FFF2-40B4-BE49-F238E27FC236}">
                <a16:creationId xmlns:a16="http://schemas.microsoft.com/office/drawing/2014/main" id="{22F23739-0A94-B749-BD7B-02C314DBE74E}"/>
              </a:ext>
            </a:extLst>
          </p:cNvPr>
          <p:cNvPicPr>
            <a:picLocks noChangeAspect="1"/>
          </p:cNvPicPr>
          <p:nvPr/>
        </p:nvPicPr>
        <p:blipFill>
          <a:blip r:embed="rId4"/>
          <a:stretch>
            <a:fillRect/>
          </a:stretch>
        </p:blipFill>
        <p:spPr>
          <a:xfrm>
            <a:off x="7120432" y="3446889"/>
            <a:ext cx="1120140" cy="594360"/>
          </a:xfrm>
          <a:prstGeom prst="rect">
            <a:avLst/>
          </a:prstGeom>
        </p:spPr>
      </p:pic>
      <p:pic>
        <p:nvPicPr>
          <p:cNvPr id="18" name="Resim 17">
            <a:extLst>
              <a:ext uri="{FF2B5EF4-FFF2-40B4-BE49-F238E27FC236}">
                <a16:creationId xmlns:a16="http://schemas.microsoft.com/office/drawing/2014/main" id="{C50E0422-288B-055C-85FF-BA200F680DDB}"/>
              </a:ext>
            </a:extLst>
          </p:cNvPr>
          <p:cNvPicPr>
            <a:picLocks noChangeAspect="1"/>
          </p:cNvPicPr>
          <p:nvPr/>
        </p:nvPicPr>
        <p:blipFill>
          <a:blip r:embed="rId5"/>
          <a:stretch>
            <a:fillRect/>
          </a:stretch>
        </p:blipFill>
        <p:spPr>
          <a:xfrm>
            <a:off x="7120432" y="4133150"/>
            <a:ext cx="3147060" cy="1950720"/>
          </a:xfrm>
          <a:prstGeom prst="rect">
            <a:avLst/>
          </a:prstGeom>
        </p:spPr>
      </p:pic>
    </p:spTree>
    <p:extLst>
      <p:ext uri="{BB962C8B-B14F-4D97-AF65-F5344CB8AC3E}">
        <p14:creationId xmlns:p14="http://schemas.microsoft.com/office/powerpoint/2010/main" val="3353995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31332" y="30103"/>
            <a:ext cx="6150807" cy="1496691"/>
          </a:xfrm>
        </p:spPr>
        <p:txBody>
          <a:bodyPr>
            <a:normAutofit fontScale="90000"/>
          </a:bodyPr>
          <a:lstStyle/>
          <a:p>
            <a:pPr marL="685800" indent="-685800" algn="l">
              <a:buFont typeface="Wingdings" panose="05000000000000000000" pitchFamily="2" charset="2"/>
              <a:buChar char="v"/>
            </a:pPr>
            <a:r>
              <a:rPr lang="tr-TR" dirty="0"/>
              <a:t>2-önerilen yöntem</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643812" y="1152330"/>
            <a:ext cx="3172408" cy="1310952"/>
          </a:xfrm>
        </p:spPr>
        <p:txBody>
          <a:bodyPr>
            <a:noAutofit/>
          </a:bodyPr>
          <a:lstStyle/>
          <a:p>
            <a:pPr algn="l"/>
            <a:endParaRPr lang="tr-TR" sz="1600" cap="none" dirty="0"/>
          </a:p>
        </p:txBody>
      </p:sp>
      <p:pic>
        <p:nvPicPr>
          <p:cNvPr id="17" name="Resim 16">
            <a:extLst>
              <a:ext uri="{FF2B5EF4-FFF2-40B4-BE49-F238E27FC236}">
                <a16:creationId xmlns:a16="http://schemas.microsoft.com/office/drawing/2014/main" id="{E6B3EC93-6CA8-06BC-D5E1-7E1C87DA4CB2}"/>
              </a:ext>
            </a:extLst>
          </p:cNvPr>
          <p:cNvPicPr>
            <a:picLocks noChangeAspect="1"/>
          </p:cNvPicPr>
          <p:nvPr/>
        </p:nvPicPr>
        <p:blipFill>
          <a:blip r:embed="rId2"/>
          <a:stretch>
            <a:fillRect/>
          </a:stretch>
        </p:blipFill>
        <p:spPr>
          <a:xfrm>
            <a:off x="646300" y="1134447"/>
            <a:ext cx="3169920" cy="1752600"/>
          </a:xfrm>
          <a:prstGeom prst="rect">
            <a:avLst/>
          </a:prstGeom>
        </p:spPr>
      </p:pic>
      <p:sp>
        <p:nvSpPr>
          <p:cNvPr id="20" name="Metin kutusu 19">
            <a:extLst>
              <a:ext uri="{FF2B5EF4-FFF2-40B4-BE49-F238E27FC236}">
                <a16:creationId xmlns:a16="http://schemas.microsoft.com/office/drawing/2014/main" id="{3AF240F1-4435-1066-0FD4-6D1F38489353}"/>
              </a:ext>
            </a:extLst>
          </p:cNvPr>
          <p:cNvSpPr txBox="1"/>
          <p:nvPr/>
        </p:nvSpPr>
        <p:spPr>
          <a:xfrm>
            <a:off x="557504" y="3217229"/>
            <a:ext cx="3398675" cy="2862322"/>
          </a:xfrm>
          <a:prstGeom prst="rect">
            <a:avLst/>
          </a:prstGeom>
          <a:noFill/>
        </p:spPr>
        <p:txBody>
          <a:bodyPr wrap="square">
            <a:spAutoFit/>
          </a:bodyPr>
          <a:lstStyle/>
          <a:p>
            <a:r>
              <a:rPr lang="tr-TR" sz="1500" dirty="0"/>
              <a:t>Gri olarak elde edilen görüntü üzerinde, eşikleme işlemi uygulanarak sadece ilgili nesnelere ait yer alan bölümler kullanılmaktadır. Eşikleme işleminde kullanılan en küçük (</a:t>
            </a:r>
            <a:r>
              <a:rPr lang="tr-TR" sz="1500" dirty="0" err="1"/>
              <a:t>min</a:t>
            </a:r>
            <a:r>
              <a:rPr lang="tr-TR" sz="1500" dirty="0"/>
              <a:t>) ve en büyük değerler (</a:t>
            </a:r>
            <a:r>
              <a:rPr lang="tr-TR" sz="1500" dirty="0" err="1"/>
              <a:t>max</a:t>
            </a:r>
            <a:r>
              <a:rPr lang="tr-TR" sz="1500" dirty="0"/>
              <a:t>) deneysel çalışmalar sonucunda belirlenmektedir. Gri görüntü içerisinde yer alan piksel değerleri </a:t>
            </a:r>
            <a:r>
              <a:rPr lang="tr-TR" sz="1500" dirty="0" err="1"/>
              <a:t>min</a:t>
            </a:r>
            <a:r>
              <a:rPr lang="tr-TR" sz="1500" dirty="0"/>
              <a:t> ve </a:t>
            </a:r>
            <a:r>
              <a:rPr lang="tr-TR" sz="1500" dirty="0" err="1"/>
              <a:t>max</a:t>
            </a:r>
            <a:r>
              <a:rPr lang="tr-TR" sz="1500" dirty="0"/>
              <a:t> değerleri arasında bulunup bulunmadığı karşılaştırılarak, ikili görüntü için yeni değer ataması gerçekleştirilmektedir.</a:t>
            </a:r>
          </a:p>
        </p:txBody>
      </p:sp>
      <p:pic>
        <p:nvPicPr>
          <p:cNvPr id="22" name="Resim 21">
            <a:extLst>
              <a:ext uri="{FF2B5EF4-FFF2-40B4-BE49-F238E27FC236}">
                <a16:creationId xmlns:a16="http://schemas.microsoft.com/office/drawing/2014/main" id="{F60FEC04-DB88-6906-4C89-363F0FFB79AF}"/>
              </a:ext>
            </a:extLst>
          </p:cNvPr>
          <p:cNvPicPr>
            <a:picLocks noChangeAspect="1"/>
          </p:cNvPicPr>
          <p:nvPr/>
        </p:nvPicPr>
        <p:blipFill>
          <a:blip r:embed="rId3"/>
          <a:stretch>
            <a:fillRect/>
          </a:stretch>
        </p:blipFill>
        <p:spPr>
          <a:xfrm>
            <a:off x="4095361" y="1152891"/>
            <a:ext cx="3124200" cy="1135380"/>
          </a:xfrm>
          <a:prstGeom prst="rect">
            <a:avLst/>
          </a:prstGeom>
        </p:spPr>
      </p:pic>
      <p:sp>
        <p:nvSpPr>
          <p:cNvPr id="24" name="Metin kutusu 23">
            <a:extLst>
              <a:ext uri="{FF2B5EF4-FFF2-40B4-BE49-F238E27FC236}">
                <a16:creationId xmlns:a16="http://schemas.microsoft.com/office/drawing/2014/main" id="{F1F040C1-5319-B2BF-71B0-0EA121869BE5}"/>
              </a:ext>
            </a:extLst>
          </p:cNvPr>
          <p:cNvSpPr txBox="1"/>
          <p:nvPr/>
        </p:nvSpPr>
        <p:spPr>
          <a:xfrm>
            <a:off x="3956179" y="2887047"/>
            <a:ext cx="3993503" cy="3093154"/>
          </a:xfrm>
          <a:prstGeom prst="rect">
            <a:avLst/>
          </a:prstGeom>
          <a:noFill/>
        </p:spPr>
        <p:txBody>
          <a:bodyPr wrap="square">
            <a:spAutoFit/>
          </a:bodyPr>
          <a:lstStyle/>
          <a:p>
            <a:r>
              <a:rPr lang="tr-TR" sz="1500" dirty="0"/>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a:t>
            </a:r>
          </a:p>
        </p:txBody>
      </p:sp>
      <p:sp>
        <p:nvSpPr>
          <p:cNvPr id="26" name="Metin kutusu 25">
            <a:extLst>
              <a:ext uri="{FF2B5EF4-FFF2-40B4-BE49-F238E27FC236}">
                <a16:creationId xmlns:a16="http://schemas.microsoft.com/office/drawing/2014/main" id="{FC1E100A-2477-B332-5553-6221161023FC}"/>
              </a:ext>
            </a:extLst>
          </p:cNvPr>
          <p:cNvSpPr txBox="1"/>
          <p:nvPr/>
        </p:nvSpPr>
        <p:spPr>
          <a:xfrm>
            <a:off x="7826830" y="751085"/>
            <a:ext cx="4365170" cy="1938992"/>
          </a:xfrm>
          <a:prstGeom prst="rect">
            <a:avLst/>
          </a:prstGeom>
          <a:noFill/>
        </p:spPr>
        <p:txBody>
          <a:bodyPr wrap="square">
            <a:spAutoFit/>
          </a:bodyPr>
          <a:lstStyle/>
          <a:p>
            <a:r>
              <a:rPr lang="tr-TR" sz="1500" dirty="0"/>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Sırasıyla denklem 5 ve denklem 6 ‘da aşındırma, genişleme işlemlerine ait matematiksel ifadeler sunulmaktadır. </a:t>
            </a:r>
          </a:p>
        </p:txBody>
      </p:sp>
      <p:pic>
        <p:nvPicPr>
          <p:cNvPr id="28" name="Resim 27">
            <a:extLst>
              <a:ext uri="{FF2B5EF4-FFF2-40B4-BE49-F238E27FC236}">
                <a16:creationId xmlns:a16="http://schemas.microsoft.com/office/drawing/2014/main" id="{F99E8514-1DBE-7E51-F996-D78D1DAEDB6D}"/>
              </a:ext>
            </a:extLst>
          </p:cNvPr>
          <p:cNvPicPr>
            <a:picLocks noChangeAspect="1"/>
          </p:cNvPicPr>
          <p:nvPr/>
        </p:nvPicPr>
        <p:blipFill>
          <a:blip r:embed="rId4"/>
          <a:stretch>
            <a:fillRect/>
          </a:stretch>
        </p:blipFill>
        <p:spPr>
          <a:xfrm>
            <a:off x="8089641" y="3217229"/>
            <a:ext cx="3185160" cy="1988820"/>
          </a:xfrm>
          <a:prstGeom prst="rect">
            <a:avLst/>
          </a:prstGeom>
        </p:spPr>
      </p:pic>
    </p:spTree>
    <p:extLst>
      <p:ext uri="{BB962C8B-B14F-4D97-AF65-F5344CB8AC3E}">
        <p14:creationId xmlns:p14="http://schemas.microsoft.com/office/powerpoint/2010/main" val="195054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26666" y="47524"/>
            <a:ext cx="6150807" cy="1496691"/>
          </a:xfrm>
        </p:spPr>
        <p:txBody>
          <a:bodyPr>
            <a:normAutofit fontScale="90000"/>
          </a:bodyPr>
          <a:lstStyle/>
          <a:p>
            <a:pPr marL="685800" indent="-685800" algn="l">
              <a:buFont typeface="Wingdings" panose="05000000000000000000" pitchFamily="2" charset="2"/>
              <a:buChar char="v"/>
            </a:pPr>
            <a:r>
              <a:rPr lang="tr-TR" dirty="0"/>
              <a:t>2-önerilen yöntem</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3827484" y="843815"/>
            <a:ext cx="3081834" cy="713792"/>
          </a:xfrm>
        </p:spPr>
        <p:txBody>
          <a:bodyPr>
            <a:noAutofit/>
          </a:bodyPr>
          <a:lstStyle/>
          <a:p>
            <a:pPr algn="l"/>
            <a:r>
              <a:rPr lang="tr-TR" sz="2000" dirty="0"/>
              <a:t>2.2.</a:t>
            </a:r>
            <a:r>
              <a:rPr lang="tr-TR" sz="2000" cap="none" dirty="0"/>
              <a:t>Nesne Bulma ve Özellik Çıkarımı Aşaması</a:t>
            </a:r>
          </a:p>
          <a:p>
            <a:pPr algn="l"/>
            <a:endParaRPr lang="tr-TR" sz="1600" cap="none" dirty="0"/>
          </a:p>
        </p:txBody>
      </p:sp>
      <p:pic>
        <p:nvPicPr>
          <p:cNvPr id="5" name="Resim 4">
            <a:extLst>
              <a:ext uri="{FF2B5EF4-FFF2-40B4-BE49-F238E27FC236}">
                <a16:creationId xmlns:a16="http://schemas.microsoft.com/office/drawing/2014/main" id="{6DB04410-00F2-3B73-1A5C-9A22AF43A0D2}"/>
              </a:ext>
            </a:extLst>
          </p:cNvPr>
          <p:cNvPicPr>
            <a:picLocks noChangeAspect="1"/>
          </p:cNvPicPr>
          <p:nvPr/>
        </p:nvPicPr>
        <p:blipFill>
          <a:blip r:embed="rId2"/>
          <a:stretch>
            <a:fillRect/>
          </a:stretch>
        </p:blipFill>
        <p:spPr>
          <a:xfrm>
            <a:off x="816428" y="1152330"/>
            <a:ext cx="2594187" cy="2276670"/>
          </a:xfrm>
          <a:prstGeom prst="rect">
            <a:avLst/>
          </a:prstGeom>
        </p:spPr>
      </p:pic>
      <p:pic>
        <p:nvPicPr>
          <p:cNvPr id="7" name="Resim 6">
            <a:extLst>
              <a:ext uri="{FF2B5EF4-FFF2-40B4-BE49-F238E27FC236}">
                <a16:creationId xmlns:a16="http://schemas.microsoft.com/office/drawing/2014/main" id="{411A6A67-3AA1-BFED-8D0C-0A99203CA433}"/>
              </a:ext>
            </a:extLst>
          </p:cNvPr>
          <p:cNvPicPr>
            <a:picLocks noChangeAspect="1"/>
          </p:cNvPicPr>
          <p:nvPr/>
        </p:nvPicPr>
        <p:blipFill>
          <a:blip r:embed="rId3"/>
          <a:stretch>
            <a:fillRect/>
          </a:stretch>
        </p:blipFill>
        <p:spPr>
          <a:xfrm>
            <a:off x="839000" y="3587620"/>
            <a:ext cx="2549042" cy="2990462"/>
          </a:xfrm>
          <a:prstGeom prst="rect">
            <a:avLst/>
          </a:prstGeom>
        </p:spPr>
      </p:pic>
      <p:sp>
        <p:nvSpPr>
          <p:cNvPr id="9" name="Metin kutusu 8">
            <a:extLst>
              <a:ext uri="{FF2B5EF4-FFF2-40B4-BE49-F238E27FC236}">
                <a16:creationId xmlns:a16="http://schemas.microsoft.com/office/drawing/2014/main" id="{0B117E03-EAFF-A030-5E89-7411403D4AD2}"/>
              </a:ext>
            </a:extLst>
          </p:cNvPr>
          <p:cNvSpPr txBox="1"/>
          <p:nvPr/>
        </p:nvSpPr>
        <p:spPr>
          <a:xfrm>
            <a:off x="3801257" y="1712166"/>
            <a:ext cx="3548365" cy="1892826"/>
          </a:xfrm>
          <a:prstGeom prst="rect">
            <a:avLst/>
          </a:prstGeom>
          <a:noFill/>
        </p:spPr>
        <p:txBody>
          <a:bodyPr wrap="square">
            <a:spAutoFit/>
          </a:bodyPr>
          <a:lstStyle/>
          <a:p>
            <a:r>
              <a:rPr lang="tr-TR" sz="1300"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p>
        </p:txBody>
      </p:sp>
      <p:sp>
        <p:nvSpPr>
          <p:cNvPr id="11" name="Metin kutusu 10">
            <a:extLst>
              <a:ext uri="{FF2B5EF4-FFF2-40B4-BE49-F238E27FC236}">
                <a16:creationId xmlns:a16="http://schemas.microsoft.com/office/drawing/2014/main" id="{5C5D10C5-E335-CF78-11A8-209534225941}"/>
              </a:ext>
            </a:extLst>
          </p:cNvPr>
          <p:cNvSpPr txBox="1"/>
          <p:nvPr/>
        </p:nvSpPr>
        <p:spPr>
          <a:xfrm>
            <a:off x="3801257" y="3762926"/>
            <a:ext cx="4080210" cy="1892826"/>
          </a:xfrm>
          <a:prstGeom prst="rect">
            <a:avLst/>
          </a:prstGeom>
          <a:noFill/>
        </p:spPr>
        <p:txBody>
          <a:bodyPr wrap="square">
            <a:spAutoFit/>
          </a:bodyPr>
          <a:lstStyle/>
          <a:p>
            <a:r>
              <a:rPr lang="tr-TR" sz="1300" dirty="0"/>
              <a:t>Her bir nesneye ait dış hatlar ve nesne numaraları belirlendikten sonra, nesnenin alanını hesaplamak için moment alma işlemi gerçekleştirilmektedir. Denklem 7’de moment alma işlemini gösteren genel formül sunulmaktadır. Denklem 7’de G(</a:t>
            </a:r>
            <a:r>
              <a:rPr lang="tr-TR" sz="1300" dirty="0" err="1"/>
              <a:t>x,y</a:t>
            </a:r>
            <a:r>
              <a:rPr lang="tr-TR" sz="1300" dirty="0"/>
              <a:t>), momenti alınacak ikili görüntüyü, M </a:t>
            </a:r>
            <a:r>
              <a:rPr lang="tr-TR" sz="1300" dirty="0" err="1"/>
              <a:t>pq</a:t>
            </a:r>
            <a:r>
              <a:rPr lang="tr-TR" sz="1300" dirty="0"/>
              <a:t> momenti, p ve q değerleri ise, momentin derecesini belirlemektedir. Denklemde yer alan x ve y değerleri, görüntüyü oluşturan matristeki satır ve sütunları ifade etmektedir. </a:t>
            </a:r>
          </a:p>
        </p:txBody>
      </p:sp>
      <p:pic>
        <p:nvPicPr>
          <p:cNvPr id="13" name="Resim 12">
            <a:extLst>
              <a:ext uri="{FF2B5EF4-FFF2-40B4-BE49-F238E27FC236}">
                <a16:creationId xmlns:a16="http://schemas.microsoft.com/office/drawing/2014/main" id="{60AF844A-E46B-4334-C7ED-256E67C6FD61}"/>
              </a:ext>
            </a:extLst>
          </p:cNvPr>
          <p:cNvPicPr>
            <a:picLocks noChangeAspect="1"/>
          </p:cNvPicPr>
          <p:nvPr/>
        </p:nvPicPr>
        <p:blipFill>
          <a:blip r:embed="rId4"/>
          <a:stretch>
            <a:fillRect/>
          </a:stretch>
        </p:blipFill>
        <p:spPr>
          <a:xfrm>
            <a:off x="4565235" y="5809021"/>
            <a:ext cx="1699260" cy="434340"/>
          </a:xfrm>
          <a:prstGeom prst="rect">
            <a:avLst/>
          </a:prstGeom>
        </p:spPr>
      </p:pic>
      <p:sp>
        <p:nvSpPr>
          <p:cNvPr id="15" name="Metin kutusu 14">
            <a:extLst>
              <a:ext uri="{FF2B5EF4-FFF2-40B4-BE49-F238E27FC236}">
                <a16:creationId xmlns:a16="http://schemas.microsoft.com/office/drawing/2014/main" id="{3C047D16-0764-9E5D-5C28-5E20E119AED5}"/>
              </a:ext>
            </a:extLst>
          </p:cNvPr>
          <p:cNvSpPr txBox="1"/>
          <p:nvPr/>
        </p:nvSpPr>
        <p:spPr>
          <a:xfrm>
            <a:off x="7881467" y="635131"/>
            <a:ext cx="4310533" cy="1292662"/>
          </a:xfrm>
          <a:prstGeom prst="rect">
            <a:avLst/>
          </a:prstGeom>
          <a:noFill/>
        </p:spPr>
        <p:txBody>
          <a:bodyPr wrap="square">
            <a:spAutoFit/>
          </a:bodyPr>
          <a:lstStyle/>
          <a:p>
            <a:r>
              <a:rPr lang="tr-TR" sz="1300" dirty="0"/>
              <a:t>Denklem 7’de p ve q değerleri 0 olması durumunda, m00 değeri nesnenin piksel cinsinden alanını ifade etmektedir. Ayrıca, sırasıyla p ve q değerlerine 1 değerleri verilerek m10 ve m01 değerleri hesaplanmıştır. Denklem 8, 9 ve 10 da gerçekleştirilen işlemlere ait matematiksel ifadeler sunulmaktadır.</a:t>
            </a:r>
          </a:p>
        </p:txBody>
      </p:sp>
      <p:pic>
        <p:nvPicPr>
          <p:cNvPr id="18" name="Resim 17">
            <a:extLst>
              <a:ext uri="{FF2B5EF4-FFF2-40B4-BE49-F238E27FC236}">
                <a16:creationId xmlns:a16="http://schemas.microsoft.com/office/drawing/2014/main" id="{E0859AEE-5DBF-56F4-CFC6-F8BDDED2CB3C}"/>
              </a:ext>
            </a:extLst>
          </p:cNvPr>
          <p:cNvPicPr>
            <a:picLocks noChangeAspect="1"/>
          </p:cNvPicPr>
          <p:nvPr/>
        </p:nvPicPr>
        <p:blipFill>
          <a:blip r:embed="rId5"/>
          <a:stretch>
            <a:fillRect/>
          </a:stretch>
        </p:blipFill>
        <p:spPr>
          <a:xfrm>
            <a:off x="7982860" y="2079459"/>
            <a:ext cx="3185160" cy="1158240"/>
          </a:xfrm>
          <a:prstGeom prst="rect">
            <a:avLst/>
          </a:prstGeom>
        </p:spPr>
      </p:pic>
      <p:sp>
        <p:nvSpPr>
          <p:cNvPr id="21" name="Metin kutusu 20">
            <a:extLst>
              <a:ext uri="{FF2B5EF4-FFF2-40B4-BE49-F238E27FC236}">
                <a16:creationId xmlns:a16="http://schemas.microsoft.com/office/drawing/2014/main" id="{DD80DCE2-C922-1453-0D9F-4315AE8A69DB}"/>
              </a:ext>
            </a:extLst>
          </p:cNvPr>
          <p:cNvSpPr txBox="1"/>
          <p:nvPr/>
        </p:nvSpPr>
        <p:spPr>
          <a:xfrm>
            <a:off x="7881467" y="3453807"/>
            <a:ext cx="4191777" cy="1292662"/>
          </a:xfrm>
          <a:prstGeom prst="rect">
            <a:avLst/>
          </a:prstGeom>
          <a:noFill/>
        </p:spPr>
        <p:txBody>
          <a:bodyPr wrap="square">
            <a:spAutoFit/>
          </a:bodyPr>
          <a:lstStyle/>
          <a:p>
            <a:r>
              <a:rPr lang="tr-TR" sz="1300" dirty="0"/>
              <a:t>İkili görüntü üzerinde yer alan herhangi bir nesneye ait alan değeri denklem 8, x ağırlıklı moment denklem 9 ve y ağırlıklı moment denklem 10 ile hesaplanmaktadır. Bu durumda, ilgili nesnelere ait merkez noktasının x koordinatı denklem 11, merkez noktasına ait y noktasının koordinatı denklem 12’de verilen formüller kullanılarak bulunmaktadır. </a:t>
            </a:r>
          </a:p>
        </p:txBody>
      </p:sp>
      <p:pic>
        <p:nvPicPr>
          <p:cNvPr id="25" name="Resim 24">
            <a:extLst>
              <a:ext uri="{FF2B5EF4-FFF2-40B4-BE49-F238E27FC236}">
                <a16:creationId xmlns:a16="http://schemas.microsoft.com/office/drawing/2014/main" id="{0B347788-D136-314C-A234-7C9070B6F04F}"/>
              </a:ext>
            </a:extLst>
          </p:cNvPr>
          <p:cNvPicPr>
            <a:picLocks noChangeAspect="1"/>
          </p:cNvPicPr>
          <p:nvPr/>
        </p:nvPicPr>
        <p:blipFill>
          <a:blip r:embed="rId6"/>
          <a:stretch>
            <a:fillRect/>
          </a:stretch>
        </p:blipFill>
        <p:spPr>
          <a:xfrm>
            <a:off x="7982860" y="4935662"/>
            <a:ext cx="3185160" cy="1440180"/>
          </a:xfrm>
          <a:prstGeom prst="rect">
            <a:avLst/>
          </a:prstGeom>
        </p:spPr>
      </p:pic>
    </p:spTree>
    <p:extLst>
      <p:ext uri="{BB962C8B-B14F-4D97-AF65-F5344CB8AC3E}">
        <p14:creationId xmlns:p14="http://schemas.microsoft.com/office/powerpoint/2010/main" val="342961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59323" y="154827"/>
            <a:ext cx="6150807" cy="1496691"/>
          </a:xfrm>
        </p:spPr>
        <p:txBody>
          <a:bodyPr>
            <a:normAutofit fontScale="90000"/>
          </a:bodyPr>
          <a:lstStyle/>
          <a:p>
            <a:pPr marL="685800" indent="-685800" algn="l">
              <a:buFont typeface="Wingdings" panose="05000000000000000000" pitchFamily="2" charset="2"/>
              <a:buChar char="v"/>
            </a:pPr>
            <a:r>
              <a:rPr lang="tr-TR" dirty="0"/>
              <a:t>KONU BAŞLIKLARI</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1148906" cy="5144962"/>
          </a:xfrm>
        </p:spPr>
        <p:txBody>
          <a:bodyPr>
            <a:normAutofit fontScale="25000" lnSpcReduction="20000"/>
          </a:bodyPr>
          <a:lstStyle/>
          <a:p>
            <a:pPr marL="457200" indent="-457200" algn="l">
              <a:buFont typeface="Wingdings" panose="05000000000000000000" pitchFamily="2" charset="2"/>
              <a:buChar char="v"/>
            </a:pPr>
            <a:r>
              <a:rPr lang="tr-TR" sz="8000" dirty="0"/>
              <a:t>Retina kan damarlarını çıkarmak için eşikleme temelli morfolojik bir yöntem</a:t>
            </a:r>
          </a:p>
          <a:p>
            <a:pPr marL="457200" indent="-457200" algn="l">
              <a:buFont typeface="Wingdings" panose="05000000000000000000" pitchFamily="2" charset="2"/>
              <a:buChar char="v"/>
            </a:pPr>
            <a:endParaRPr lang="tr-TR" sz="3500" dirty="0"/>
          </a:p>
          <a:p>
            <a:pPr marL="457200" indent="-457200" algn="l">
              <a:buFont typeface="Wingdings" panose="05000000000000000000" pitchFamily="2" charset="2"/>
              <a:buChar char="v"/>
            </a:pPr>
            <a:endParaRPr lang="tr-TR" sz="3500" dirty="0"/>
          </a:p>
          <a:p>
            <a:pPr marL="342900" indent="-342900" algn="l">
              <a:buFont typeface="Wingdings" panose="05000000000000000000" pitchFamily="2" charset="2"/>
              <a:buChar char="Ø"/>
            </a:pPr>
            <a:r>
              <a:rPr lang="tr-TR" sz="6400" dirty="0"/>
              <a:t>1.giriş</a:t>
            </a:r>
          </a:p>
          <a:p>
            <a:pPr marL="342900" indent="-342900" algn="l">
              <a:buFont typeface="Wingdings" panose="05000000000000000000" pitchFamily="2" charset="2"/>
              <a:buChar char="Ø"/>
            </a:pPr>
            <a:r>
              <a:rPr lang="tr-TR" sz="6400" dirty="0"/>
              <a:t>2.materyal ve metot</a:t>
            </a:r>
          </a:p>
          <a:p>
            <a:pPr marL="800100" lvl="1" indent="-342900" algn="l">
              <a:buFont typeface="Wingdings" panose="05000000000000000000" pitchFamily="2" charset="2"/>
              <a:buChar char="Ø"/>
            </a:pPr>
            <a:r>
              <a:rPr lang="tr-TR" sz="6400" dirty="0"/>
              <a:t>2.1.Morfolojik İşlemler</a:t>
            </a:r>
          </a:p>
          <a:p>
            <a:pPr marL="800100" lvl="1" indent="-342900" algn="l">
              <a:buFont typeface="Wingdings" panose="05000000000000000000" pitchFamily="2" charset="2"/>
              <a:buChar char="Ø"/>
            </a:pPr>
            <a:r>
              <a:rPr lang="tr-TR" sz="6400" dirty="0"/>
              <a:t>2.2.Eşikleme Yöntemleri</a:t>
            </a:r>
          </a:p>
          <a:p>
            <a:pPr marL="1257300" lvl="2" indent="-342900" algn="l">
              <a:buFont typeface="Wingdings" panose="05000000000000000000" pitchFamily="2" charset="2"/>
              <a:buChar char="Ø"/>
            </a:pPr>
            <a:r>
              <a:rPr lang="tr-TR" sz="6400" dirty="0"/>
              <a:t>2.2.1.Çok Seviyeli Eşikleme</a:t>
            </a:r>
          </a:p>
          <a:p>
            <a:pPr marL="1257300" lvl="2" indent="-342900" algn="l">
              <a:buFont typeface="Wingdings" panose="05000000000000000000" pitchFamily="2" charset="2"/>
              <a:buChar char="Ø"/>
            </a:pPr>
            <a:r>
              <a:rPr lang="tr-TR" sz="6400" dirty="0"/>
              <a:t>2.2.2.Maksimum Entropi Tabanlı Eşikleme</a:t>
            </a:r>
          </a:p>
          <a:p>
            <a:pPr marL="1257300" lvl="2" indent="-342900" algn="l">
              <a:buFont typeface="Wingdings" panose="05000000000000000000" pitchFamily="2" charset="2"/>
              <a:buChar char="Ø"/>
            </a:pPr>
            <a:r>
              <a:rPr lang="tr-TR" sz="6400" dirty="0"/>
              <a:t>2.2.3.Bulanık Mantık Tabanlı Eşikleme </a:t>
            </a:r>
          </a:p>
          <a:p>
            <a:pPr marL="342900" indent="-342900" algn="l">
              <a:buFont typeface="Wingdings" panose="05000000000000000000" pitchFamily="2" charset="2"/>
              <a:buChar char="Ø"/>
            </a:pPr>
            <a:r>
              <a:rPr lang="tr-TR" sz="6400" dirty="0"/>
              <a:t>3. Kullanılan yöntem</a:t>
            </a:r>
          </a:p>
          <a:p>
            <a:pPr marL="800100" lvl="1" indent="-342900" algn="l">
              <a:buFont typeface="Wingdings" panose="05000000000000000000" pitchFamily="2" charset="2"/>
              <a:buChar char="Ø"/>
            </a:pPr>
            <a:r>
              <a:rPr lang="tr-TR" sz="6400" dirty="0"/>
              <a:t>3.1.Veri Seti</a:t>
            </a:r>
          </a:p>
          <a:p>
            <a:pPr marL="800100" lvl="1" indent="-342900" algn="l">
              <a:buFont typeface="Wingdings" panose="05000000000000000000" pitchFamily="2" charset="2"/>
              <a:buChar char="Ø"/>
            </a:pPr>
            <a:r>
              <a:rPr lang="tr-TR" sz="6400" dirty="0"/>
              <a:t>3.2.Morfolojik İşlemler</a:t>
            </a:r>
          </a:p>
          <a:p>
            <a:pPr marL="342900" indent="-342900" algn="l">
              <a:buFont typeface="Wingdings" panose="05000000000000000000" pitchFamily="2" charset="2"/>
              <a:buChar char="Ø"/>
            </a:pPr>
            <a:r>
              <a:rPr lang="tr-TR" sz="6400" dirty="0"/>
              <a:t>4 Bulgular ve tartışma</a:t>
            </a:r>
          </a:p>
          <a:p>
            <a:pPr marL="800100" lvl="1" indent="-342900" algn="l">
              <a:buFont typeface="Wingdings" panose="05000000000000000000" pitchFamily="2" charset="2"/>
              <a:buChar char="Ø"/>
            </a:pPr>
            <a:r>
              <a:rPr lang="tr-TR" sz="6400" dirty="0"/>
              <a:t>4.1.Bölütleme Sonuçları</a:t>
            </a:r>
          </a:p>
          <a:p>
            <a:pPr marL="342900" indent="-342900" algn="l">
              <a:buFont typeface="Wingdings" panose="05000000000000000000" pitchFamily="2" charset="2"/>
              <a:buChar char="Ø"/>
            </a:pPr>
            <a:r>
              <a:rPr lang="tr-TR" sz="6400" dirty="0"/>
              <a:t>5. SONUÇLAR</a:t>
            </a:r>
          </a:p>
        </p:txBody>
      </p:sp>
    </p:spTree>
    <p:extLst>
      <p:ext uri="{BB962C8B-B14F-4D97-AF65-F5344CB8AC3E}">
        <p14:creationId xmlns:p14="http://schemas.microsoft.com/office/powerpoint/2010/main" val="3167591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192798" y="35995"/>
            <a:ext cx="6150807" cy="1496691"/>
          </a:xfrm>
        </p:spPr>
        <p:txBody>
          <a:bodyPr>
            <a:normAutofit fontScale="90000"/>
          </a:bodyPr>
          <a:lstStyle/>
          <a:p>
            <a:pPr marL="685800" indent="-685800" algn="l">
              <a:buFont typeface="Wingdings" panose="05000000000000000000" pitchFamily="2" charset="2"/>
              <a:buChar char="v"/>
            </a:pPr>
            <a:r>
              <a:rPr lang="tr-TR" dirty="0"/>
              <a:t>2-önerilen yöntem</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96915" y="894412"/>
            <a:ext cx="3081834" cy="713792"/>
          </a:xfrm>
        </p:spPr>
        <p:txBody>
          <a:bodyPr>
            <a:noAutofit/>
          </a:bodyPr>
          <a:lstStyle/>
          <a:p>
            <a:pPr algn="l"/>
            <a:r>
              <a:rPr lang="tr-TR" sz="2000" dirty="0"/>
              <a:t>2.3.</a:t>
            </a:r>
            <a:r>
              <a:rPr lang="tr-TR" sz="2000" cap="none" dirty="0"/>
              <a:t>Sınıflandırma İşlemi Aşamasına ait Adımlar</a:t>
            </a:r>
          </a:p>
        </p:txBody>
      </p:sp>
      <p:sp>
        <p:nvSpPr>
          <p:cNvPr id="6" name="Metin kutusu 5">
            <a:extLst>
              <a:ext uri="{FF2B5EF4-FFF2-40B4-BE49-F238E27FC236}">
                <a16:creationId xmlns:a16="http://schemas.microsoft.com/office/drawing/2014/main" id="{B843EBC9-1326-7D38-3044-728A4A4ECE13}"/>
              </a:ext>
            </a:extLst>
          </p:cNvPr>
          <p:cNvSpPr txBox="1"/>
          <p:nvPr/>
        </p:nvSpPr>
        <p:spPr>
          <a:xfrm>
            <a:off x="543508" y="2193196"/>
            <a:ext cx="3366019" cy="3493264"/>
          </a:xfrm>
          <a:prstGeom prst="rect">
            <a:avLst/>
          </a:prstGeom>
          <a:noFill/>
        </p:spPr>
        <p:txBody>
          <a:bodyPr wrap="square">
            <a:spAutoFit/>
          </a:bodyPr>
          <a:lstStyle/>
          <a:p>
            <a:r>
              <a:rPr lang="tr-TR" sz="1300" dirty="0"/>
              <a:t>Kümeleme, fiziksel veya soyut nesneleri benzer nesne sınıfları içerisinde gruplama sürecidir. Veri kümeleme, küme analizi olarak da tanımlanmaktadır. Kümeleme analizinde desen, nokta veya nesnelerin doğal olarak gruplandırılması yapılmaktadır. Kümeleme analizi ile çok değişkenli özellikler içeren veriler </a:t>
            </a:r>
            <a:r>
              <a:rPr lang="tr-TR" sz="1300" dirty="0" err="1"/>
              <a:t>kümelendirilebilmektedir</a:t>
            </a:r>
            <a:r>
              <a:rPr lang="tr-TR" sz="1300" dirty="0"/>
              <a:t>. Kümeleme yöntemi örüntü tanıma, veri analizi, görüntü işleme, market araştırmaları, vb. gibi çeşitli alanlarda kullanılmaktadır. 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p>
        </p:txBody>
      </p:sp>
      <p:sp>
        <p:nvSpPr>
          <p:cNvPr id="10" name="Metin kutusu 9">
            <a:extLst>
              <a:ext uri="{FF2B5EF4-FFF2-40B4-BE49-F238E27FC236}">
                <a16:creationId xmlns:a16="http://schemas.microsoft.com/office/drawing/2014/main" id="{00DFAA89-D22E-6B73-6720-0B2A4E0E17DF}"/>
              </a:ext>
            </a:extLst>
          </p:cNvPr>
          <p:cNvSpPr txBox="1"/>
          <p:nvPr/>
        </p:nvSpPr>
        <p:spPr>
          <a:xfrm>
            <a:off x="4228245" y="892766"/>
            <a:ext cx="3291373" cy="338554"/>
          </a:xfrm>
          <a:prstGeom prst="rect">
            <a:avLst/>
          </a:prstGeom>
          <a:noFill/>
        </p:spPr>
        <p:txBody>
          <a:bodyPr wrap="square">
            <a:spAutoFit/>
          </a:bodyPr>
          <a:lstStyle/>
          <a:p>
            <a:r>
              <a:rPr lang="tr-TR" sz="1600" dirty="0"/>
              <a:t>2.3.1.Ortalama tabanlı sınıflandırma</a:t>
            </a:r>
          </a:p>
        </p:txBody>
      </p:sp>
      <p:pic>
        <p:nvPicPr>
          <p:cNvPr id="14" name="Resim 13">
            <a:extLst>
              <a:ext uri="{FF2B5EF4-FFF2-40B4-BE49-F238E27FC236}">
                <a16:creationId xmlns:a16="http://schemas.microsoft.com/office/drawing/2014/main" id="{C33EBE1F-CB1F-CBC5-F43A-587A89F5796A}"/>
              </a:ext>
            </a:extLst>
          </p:cNvPr>
          <p:cNvPicPr>
            <a:picLocks noChangeAspect="1"/>
          </p:cNvPicPr>
          <p:nvPr/>
        </p:nvPicPr>
        <p:blipFill>
          <a:blip r:embed="rId2"/>
          <a:stretch>
            <a:fillRect/>
          </a:stretch>
        </p:blipFill>
        <p:spPr>
          <a:xfrm>
            <a:off x="4274976" y="1532686"/>
            <a:ext cx="3197912" cy="4589749"/>
          </a:xfrm>
          <a:prstGeom prst="rect">
            <a:avLst/>
          </a:prstGeom>
        </p:spPr>
      </p:pic>
      <p:sp>
        <p:nvSpPr>
          <p:cNvPr id="17" name="Metin kutusu 16">
            <a:extLst>
              <a:ext uri="{FF2B5EF4-FFF2-40B4-BE49-F238E27FC236}">
                <a16:creationId xmlns:a16="http://schemas.microsoft.com/office/drawing/2014/main" id="{2DE4A2C7-5BC6-BF44-0AF2-A4AE99CD0686}"/>
              </a:ext>
            </a:extLst>
          </p:cNvPr>
          <p:cNvSpPr txBox="1"/>
          <p:nvPr/>
        </p:nvSpPr>
        <p:spPr>
          <a:xfrm>
            <a:off x="7917025" y="873281"/>
            <a:ext cx="6097554" cy="338554"/>
          </a:xfrm>
          <a:prstGeom prst="rect">
            <a:avLst/>
          </a:prstGeom>
          <a:noFill/>
        </p:spPr>
        <p:txBody>
          <a:bodyPr wrap="square">
            <a:spAutoFit/>
          </a:bodyPr>
          <a:lstStyle/>
          <a:p>
            <a:r>
              <a:rPr lang="tr-TR" sz="1600" dirty="0"/>
              <a:t>2.3.2.K-Means Kümeleme Yöntemi</a:t>
            </a:r>
          </a:p>
        </p:txBody>
      </p:sp>
      <p:sp>
        <p:nvSpPr>
          <p:cNvPr id="20" name="Metin kutusu 19">
            <a:extLst>
              <a:ext uri="{FF2B5EF4-FFF2-40B4-BE49-F238E27FC236}">
                <a16:creationId xmlns:a16="http://schemas.microsoft.com/office/drawing/2014/main" id="{280BA64D-3C7C-B3DD-8E88-4DA18FFD7DA9}"/>
              </a:ext>
            </a:extLst>
          </p:cNvPr>
          <p:cNvSpPr txBox="1"/>
          <p:nvPr/>
        </p:nvSpPr>
        <p:spPr>
          <a:xfrm>
            <a:off x="7917025" y="1251308"/>
            <a:ext cx="4436705" cy="1892826"/>
          </a:xfrm>
          <a:prstGeom prst="rect">
            <a:avLst/>
          </a:prstGeom>
          <a:noFill/>
        </p:spPr>
        <p:txBody>
          <a:bodyPr wrap="square">
            <a:spAutoFit/>
          </a:bodyPr>
          <a:lstStyle/>
          <a:p>
            <a:r>
              <a:rPr lang="tr-TR" sz="1300" dirty="0"/>
              <a:t>K-</a:t>
            </a:r>
            <a:r>
              <a:rPr lang="tr-TR" sz="1300" dirty="0" err="1"/>
              <a:t>means</a:t>
            </a:r>
            <a:r>
              <a:rPr lang="tr-TR" sz="1300" dirty="0"/>
              <a:t> algoritması, N adet veri nesnesinin K adet kümeye bölünmesidir. K-</a:t>
            </a:r>
            <a:r>
              <a:rPr lang="tr-TR" sz="1300" dirty="0" err="1"/>
              <a:t>means</a:t>
            </a:r>
            <a:r>
              <a:rPr lang="tr-TR" sz="1300" dirty="0"/>
              <a:t> kümeleme, karesel hatayı en aza indirgemek için N tane veriyi K adet kümeye bölümlemeyi amaçlamaktadır. K-</a:t>
            </a:r>
            <a:r>
              <a:rPr lang="tr-TR" sz="1300" dirty="0" err="1"/>
              <a:t>means</a:t>
            </a:r>
            <a:r>
              <a:rPr lang="tr-TR" sz="1300" dirty="0"/>
              <a:t> algoritmasının temel amacı bölümleme sonucunda elde edilen küme içindeki verilerin benzerliklerinin maksimum, kümeler arasındaki benzerliklerin ise minimum olmasıdır. K-</a:t>
            </a:r>
            <a:r>
              <a:rPr lang="tr-TR" sz="1300" dirty="0" err="1"/>
              <a:t>means</a:t>
            </a:r>
            <a:r>
              <a:rPr lang="tr-TR" sz="1300" dirty="0"/>
              <a:t> algoritmasının çalışma sürecini maddeler halinde sunulan 4 aşamada ifade edilmektedir.</a:t>
            </a:r>
          </a:p>
        </p:txBody>
      </p:sp>
      <p:pic>
        <p:nvPicPr>
          <p:cNvPr id="23" name="Resim 22">
            <a:extLst>
              <a:ext uri="{FF2B5EF4-FFF2-40B4-BE49-F238E27FC236}">
                <a16:creationId xmlns:a16="http://schemas.microsoft.com/office/drawing/2014/main" id="{F9439780-6E75-A850-8489-2E3CA3A13914}"/>
              </a:ext>
            </a:extLst>
          </p:cNvPr>
          <p:cNvPicPr>
            <a:picLocks noChangeAspect="1"/>
          </p:cNvPicPr>
          <p:nvPr/>
        </p:nvPicPr>
        <p:blipFill>
          <a:blip r:embed="rId3"/>
          <a:stretch>
            <a:fillRect/>
          </a:stretch>
        </p:blipFill>
        <p:spPr>
          <a:xfrm>
            <a:off x="8479662" y="3183607"/>
            <a:ext cx="2754395" cy="3079384"/>
          </a:xfrm>
          <a:prstGeom prst="rect">
            <a:avLst/>
          </a:prstGeom>
        </p:spPr>
      </p:pic>
    </p:spTree>
    <p:extLst>
      <p:ext uri="{BB962C8B-B14F-4D97-AF65-F5344CB8AC3E}">
        <p14:creationId xmlns:p14="http://schemas.microsoft.com/office/powerpoint/2010/main" val="177461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175348" y="61520"/>
            <a:ext cx="6150807" cy="1496691"/>
          </a:xfrm>
        </p:spPr>
        <p:txBody>
          <a:bodyPr>
            <a:normAutofit fontScale="90000"/>
          </a:bodyPr>
          <a:lstStyle/>
          <a:p>
            <a:pPr marL="685800" indent="-685800" algn="l">
              <a:buFont typeface="Wingdings" panose="05000000000000000000" pitchFamily="2" charset="2"/>
              <a:buChar char="v"/>
            </a:pPr>
            <a:r>
              <a:rPr lang="tr-TR" dirty="0"/>
              <a:t>2-önerilen yöntem</a:t>
            </a:r>
            <a:br>
              <a:rPr lang="tr-TR" dirty="0"/>
            </a:br>
            <a:endParaRPr lang="tr-TR" dirty="0"/>
          </a:p>
        </p:txBody>
      </p:sp>
      <p:sp>
        <p:nvSpPr>
          <p:cNvPr id="6" name="Metin kutusu 5">
            <a:extLst>
              <a:ext uri="{FF2B5EF4-FFF2-40B4-BE49-F238E27FC236}">
                <a16:creationId xmlns:a16="http://schemas.microsoft.com/office/drawing/2014/main" id="{B843EBC9-1326-7D38-3044-728A4A4ECE13}"/>
              </a:ext>
            </a:extLst>
          </p:cNvPr>
          <p:cNvSpPr txBox="1"/>
          <p:nvPr/>
        </p:nvSpPr>
        <p:spPr>
          <a:xfrm>
            <a:off x="546107" y="1104393"/>
            <a:ext cx="3366019" cy="3231654"/>
          </a:xfrm>
          <a:prstGeom prst="rect">
            <a:avLst/>
          </a:prstGeom>
          <a:noFill/>
        </p:spPr>
        <p:txBody>
          <a:bodyPr wrap="square">
            <a:spAutoFit/>
          </a:bodyPr>
          <a:lstStyle/>
          <a:p>
            <a:r>
              <a:rPr lang="tr-TR" sz="1700" dirty="0"/>
              <a:t>Kümeleme işlemi nesnelerin birbirleri ile olan benzerlik veya benzemezliklerine göre gerçekleştirilmektedir. Benzerlik ve benzemezlik ölçümlerinde en yaygın olarak kullanılan mesafe ölçüm yöntemleri </a:t>
            </a:r>
            <a:r>
              <a:rPr lang="tr-TR" sz="1700" dirty="0" err="1"/>
              <a:t>Euclidean</a:t>
            </a:r>
            <a:r>
              <a:rPr lang="tr-TR" sz="1700" dirty="0"/>
              <a:t>, Manhattan ve </a:t>
            </a:r>
            <a:r>
              <a:rPr lang="tr-TR" sz="1700" dirty="0" err="1"/>
              <a:t>Minkowski</a:t>
            </a:r>
            <a:r>
              <a:rPr lang="tr-TR" sz="1700" dirty="0"/>
              <a:t> yöntemleridir. </a:t>
            </a:r>
            <a:r>
              <a:rPr lang="tr-TR" sz="1700" dirty="0" err="1"/>
              <a:t>Euclidean</a:t>
            </a:r>
            <a:r>
              <a:rPr lang="tr-TR" sz="1700" dirty="0"/>
              <a:t>, Manhattan ve </a:t>
            </a:r>
            <a:r>
              <a:rPr lang="tr-TR" sz="1700" dirty="0" err="1"/>
              <a:t>Minkowski</a:t>
            </a:r>
            <a:r>
              <a:rPr lang="tr-TR" sz="1700" dirty="0"/>
              <a:t> mesafelerinin hesaplanması Denklem 16, 17 ve 18’de sırası ile gösterilmektedir.</a:t>
            </a:r>
          </a:p>
        </p:txBody>
      </p:sp>
      <p:pic>
        <p:nvPicPr>
          <p:cNvPr id="5" name="Resim 4">
            <a:extLst>
              <a:ext uri="{FF2B5EF4-FFF2-40B4-BE49-F238E27FC236}">
                <a16:creationId xmlns:a16="http://schemas.microsoft.com/office/drawing/2014/main" id="{EA9E8BE2-B490-A159-7633-E5F991FB07D9}"/>
              </a:ext>
            </a:extLst>
          </p:cNvPr>
          <p:cNvPicPr>
            <a:picLocks noChangeAspect="1"/>
          </p:cNvPicPr>
          <p:nvPr/>
        </p:nvPicPr>
        <p:blipFill>
          <a:blip r:embed="rId2"/>
          <a:stretch>
            <a:fillRect/>
          </a:stretch>
        </p:blipFill>
        <p:spPr>
          <a:xfrm>
            <a:off x="546107" y="4630574"/>
            <a:ext cx="4294352" cy="1496691"/>
          </a:xfrm>
          <a:prstGeom prst="rect">
            <a:avLst/>
          </a:prstGeom>
        </p:spPr>
      </p:pic>
      <p:sp>
        <p:nvSpPr>
          <p:cNvPr id="8" name="Metin kutusu 7">
            <a:extLst>
              <a:ext uri="{FF2B5EF4-FFF2-40B4-BE49-F238E27FC236}">
                <a16:creationId xmlns:a16="http://schemas.microsoft.com/office/drawing/2014/main" id="{20FCB2D6-F9DB-FFBF-D9F7-5BB102895574}"/>
              </a:ext>
            </a:extLst>
          </p:cNvPr>
          <p:cNvSpPr txBox="1"/>
          <p:nvPr/>
        </p:nvSpPr>
        <p:spPr>
          <a:xfrm>
            <a:off x="6122428" y="908451"/>
            <a:ext cx="5523465" cy="4801314"/>
          </a:xfrm>
          <a:prstGeom prst="rect">
            <a:avLst/>
          </a:prstGeom>
          <a:noFill/>
        </p:spPr>
        <p:txBody>
          <a:bodyPr wrap="square">
            <a:spAutoFit/>
          </a:bodyPr>
          <a:lstStyle/>
          <a:p>
            <a:r>
              <a:rPr lang="tr-TR" sz="1700" dirty="0"/>
              <a:t>Bu çalışmada nesneleri kümeleme işlemi aşamasında benzerliklerinden yararlanılmıştır. Nesnelerin küme merkezlerine uzaklıklarının hesaplanmasında ve kümeleme işleminin gerçekleştirilmesinde Denklem 16'da gösterilmekte olan </a:t>
            </a:r>
            <a:r>
              <a:rPr lang="tr-TR" sz="1700" dirty="0" err="1"/>
              <a:t>Euclidean</a:t>
            </a:r>
            <a:r>
              <a:rPr lang="tr-TR" sz="1700" dirty="0"/>
              <a:t> mesafe ölçümü kullanılmaktadır. Görüntü ön işleme, nesne bulma ve özellik çıkartımı ile elde edilmiş olan nesnelerin, piksel olarak hesaplanmış olan alan verileri kullanılarak bilgi </a:t>
            </a:r>
            <a:r>
              <a:rPr lang="tr-TR" sz="1700" dirty="0" err="1"/>
              <a:t>veritabanı</a:t>
            </a:r>
            <a:r>
              <a:rPr lang="tr-TR" sz="1700" dirty="0"/>
              <a:t> oluşturulmaktadır. Bilgi </a:t>
            </a:r>
            <a:r>
              <a:rPr lang="tr-TR" sz="1700" dirty="0" err="1"/>
              <a:t>veritabanında</a:t>
            </a:r>
            <a:r>
              <a:rPr lang="tr-TR" sz="1700" dirty="0"/>
              <a:t> toplanmış olan veriler K-</a:t>
            </a:r>
            <a:r>
              <a:rPr lang="tr-TR" sz="1700" dirty="0" err="1"/>
              <a:t>means</a:t>
            </a:r>
            <a:r>
              <a:rPr lang="tr-TR" sz="1700" dirty="0"/>
              <a:t> kümeleme yöntemi kullanılarak 3 kümeye ayrılmakta ve bu kümelerin merkez noktaları belirlenmektedir. Çalışmaya yeni bir veri seti eklendiğinde gerçek zamanlı olarak, eklenen veri setindeki nesnelerin alanları piksel cinsinden hesaplanmaktadır. Hesaplanan nesne alanlarının, küme merkezlerine uzaklığı </a:t>
            </a:r>
            <a:r>
              <a:rPr lang="tr-TR" sz="1700" dirty="0" err="1"/>
              <a:t>Euclidean</a:t>
            </a:r>
            <a:r>
              <a:rPr lang="tr-TR" sz="1700" dirty="0"/>
              <a:t> yöntemi kullanılarak bulunmaktadır. Hesaplanan </a:t>
            </a:r>
            <a:r>
              <a:rPr lang="tr-TR" sz="1700" dirty="0" err="1"/>
              <a:t>Euclidean</a:t>
            </a:r>
            <a:r>
              <a:rPr lang="tr-TR" sz="1700" dirty="0"/>
              <a:t> uzaklıkları arasında en düşük olan değer hangi kümeye aitse, nesne o kümeye yerleştirilmektedir.</a:t>
            </a:r>
          </a:p>
        </p:txBody>
      </p:sp>
    </p:spTree>
    <p:extLst>
      <p:ext uri="{BB962C8B-B14F-4D97-AF65-F5344CB8AC3E}">
        <p14:creationId xmlns:p14="http://schemas.microsoft.com/office/powerpoint/2010/main" val="3129227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186768" y="66442"/>
            <a:ext cx="6150807" cy="1496691"/>
          </a:xfrm>
        </p:spPr>
        <p:txBody>
          <a:bodyPr>
            <a:normAutofit fontScale="90000"/>
          </a:bodyPr>
          <a:lstStyle/>
          <a:p>
            <a:pPr marL="685800" indent="-685800" algn="l">
              <a:buFont typeface="Wingdings" panose="05000000000000000000" pitchFamily="2" charset="2"/>
              <a:buChar char="v"/>
            </a:pPr>
            <a:r>
              <a:rPr lang="tr-TR" dirty="0"/>
              <a:t>3-deneysel çalışma</a:t>
            </a:r>
            <a:br>
              <a:rPr lang="tr-TR" dirty="0"/>
            </a:br>
            <a:endParaRPr lang="tr-TR" dirty="0"/>
          </a:p>
        </p:txBody>
      </p:sp>
      <p:sp>
        <p:nvSpPr>
          <p:cNvPr id="4" name="Metin kutusu 3">
            <a:extLst>
              <a:ext uri="{FF2B5EF4-FFF2-40B4-BE49-F238E27FC236}">
                <a16:creationId xmlns:a16="http://schemas.microsoft.com/office/drawing/2014/main" id="{DC057D76-0BBB-FBC5-CA9D-5006015B02F4}"/>
              </a:ext>
            </a:extLst>
          </p:cNvPr>
          <p:cNvSpPr txBox="1"/>
          <p:nvPr/>
        </p:nvSpPr>
        <p:spPr>
          <a:xfrm>
            <a:off x="111666" y="1231512"/>
            <a:ext cx="4377991" cy="1692771"/>
          </a:xfrm>
          <a:prstGeom prst="rect">
            <a:avLst/>
          </a:prstGeom>
          <a:noFill/>
        </p:spPr>
        <p:txBody>
          <a:bodyPr wrap="square">
            <a:spAutoFit/>
          </a:bodyPr>
          <a:lstStyle/>
          <a:p>
            <a:r>
              <a:rPr lang="tr-TR" sz="1300" dirty="0"/>
              <a:t>Önerilen yöntem ile ortamda bulunan fındıkların tespit edilerek kümelenmesine yönelik deneysel çalışma yapılmaktadır. Çalışmada 1.3 Megapiksel CMOS, 640 x 480 çözünürlükteki </a:t>
            </a:r>
            <a:r>
              <a:rPr lang="tr-TR" sz="1300" dirty="0" err="1"/>
              <a:t>Logitech</a:t>
            </a:r>
            <a:r>
              <a:rPr lang="tr-TR" sz="1300" dirty="0"/>
              <a:t> C110 USB kamera kullanılarak görüntüler alınmaktadır. Alınan görüntüler, Ubuntu 12.04 işletim sistemine sahip bir bilgisayar üzerinde işlenmektedir. Görüntülerin işlenmesi ve sınıflandırılması aşamalarında </a:t>
            </a:r>
            <a:r>
              <a:rPr lang="tr-TR" sz="1300" dirty="0" err="1"/>
              <a:t>OpenCV</a:t>
            </a:r>
            <a:r>
              <a:rPr lang="tr-TR" sz="1300" dirty="0"/>
              <a:t> Kütüphanesi ve </a:t>
            </a:r>
            <a:r>
              <a:rPr lang="tr-TR" sz="1300" dirty="0" err="1"/>
              <a:t>Weka</a:t>
            </a:r>
            <a:r>
              <a:rPr lang="tr-TR" sz="1300" dirty="0"/>
              <a:t> yazılımları kullanılmaktadır.</a:t>
            </a:r>
          </a:p>
        </p:txBody>
      </p:sp>
      <p:pic>
        <p:nvPicPr>
          <p:cNvPr id="9" name="Resim 8">
            <a:extLst>
              <a:ext uri="{FF2B5EF4-FFF2-40B4-BE49-F238E27FC236}">
                <a16:creationId xmlns:a16="http://schemas.microsoft.com/office/drawing/2014/main" id="{E5AF296E-6C80-F288-AA50-B474BEA1904A}"/>
              </a:ext>
            </a:extLst>
          </p:cNvPr>
          <p:cNvPicPr>
            <a:picLocks noChangeAspect="1"/>
          </p:cNvPicPr>
          <p:nvPr/>
        </p:nvPicPr>
        <p:blipFill>
          <a:blip r:embed="rId2"/>
          <a:stretch>
            <a:fillRect/>
          </a:stretch>
        </p:blipFill>
        <p:spPr>
          <a:xfrm>
            <a:off x="186768" y="3102428"/>
            <a:ext cx="4604856" cy="2617237"/>
          </a:xfrm>
          <a:prstGeom prst="rect">
            <a:avLst/>
          </a:prstGeom>
        </p:spPr>
      </p:pic>
      <p:sp>
        <p:nvSpPr>
          <p:cNvPr id="11" name="Metin kutusu 10">
            <a:extLst>
              <a:ext uri="{FF2B5EF4-FFF2-40B4-BE49-F238E27FC236}">
                <a16:creationId xmlns:a16="http://schemas.microsoft.com/office/drawing/2014/main" id="{BBB362AF-2BE3-F779-D822-BDBA284900BA}"/>
              </a:ext>
            </a:extLst>
          </p:cNvPr>
          <p:cNvSpPr txBox="1"/>
          <p:nvPr/>
        </p:nvSpPr>
        <p:spPr>
          <a:xfrm>
            <a:off x="4971661" y="1105644"/>
            <a:ext cx="3629608" cy="1692771"/>
          </a:xfrm>
          <a:prstGeom prst="rect">
            <a:avLst/>
          </a:prstGeom>
          <a:noFill/>
        </p:spPr>
        <p:txBody>
          <a:bodyPr wrap="square">
            <a:spAutoFit/>
          </a:bodyPr>
          <a:lstStyle/>
          <a:p>
            <a:r>
              <a:rPr lang="tr-TR" sz="1300" dirty="0"/>
              <a:t>Ortalama tabanlı ve K-</a:t>
            </a:r>
            <a:r>
              <a:rPr lang="tr-TR" sz="1300" dirty="0" err="1"/>
              <a:t>means</a:t>
            </a:r>
            <a:r>
              <a:rPr lang="tr-TR" sz="1300" dirty="0"/>
              <a:t> algoritmasına göre kümeleme işleminde, piksel cinsinden bulunan alan değerleri kullanılarak küme merkezleri elde edilmektedir. Küme merkezleri elde edilirken çalışma ortamına 150 adet fındık yerleştirilerek bilgi </a:t>
            </a:r>
            <a:r>
              <a:rPr lang="tr-TR" sz="1300" dirty="0" err="1"/>
              <a:t>veritabanı</a:t>
            </a:r>
            <a:r>
              <a:rPr lang="tr-TR" sz="1300" dirty="0"/>
              <a:t> oluşturulmaktadır. Ortalama tabanlı ve K-</a:t>
            </a:r>
            <a:r>
              <a:rPr lang="tr-TR" sz="1300" dirty="0" err="1"/>
              <a:t>means</a:t>
            </a:r>
            <a:r>
              <a:rPr lang="tr-TR" sz="1300" dirty="0"/>
              <a:t> algoritmaları kullanılarak elde edilen küme merkezleri tablo 1’de sunulmaktadır.</a:t>
            </a:r>
          </a:p>
        </p:txBody>
      </p:sp>
      <p:pic>
        <p:nvPicPr>
          <p:cNvPr id="13" name="Resim 12">
            <a:extLst>
              <a:ext uri="{FF2B5EF4-FFF2-40B4-BE49-F238E27FC236}">
                <a16:creationId xmlns:a16="http://schemas.microsoft.com/office/drawing/2014/main" id="{D33D8AF6-2B57-D6DE-53C3-D02AE994E694}"/>
              </a:ext>
            </a:extLst>
          </p:cNvPr>
          <p:cNvPicPr>
            <a:picLocks noChangeAspect="1"/>
          </p:cNvPicPr>
          <p:nvPr/>
        </p:nvPicPr>
        <p:blipFill>
          <a:blip r:embed="rId3"/>
          <a:stretch>
            <a:fillRect/>
          </a:stretch>
        </p:blipFill>
        <p:spPr>
          <a:xfrm>
            <a:off x="5178956" y="2924283"/>
            <a:ext cx="2636520" cy="1219200"/>
          </a:xfrm>
          <a:prstGeom prst="rect">
            <a:avLst/>
          </a:prstGeom>
        </p:spPr>
      </p:pic>
      <p:sp>
        <p:nvSpPr>
          <p:cNvPr id="15" name="Metin kutusu 14">
            <a:extLst>
              <a:ext uri="{FF2B5EF4-FFF2-40B4-BE49-F238E27FC236}">
                <a16:creationId xmlns:a16="http://schemas.microsoft.com/office/drawing/2014/main" id="{CAEDA023-681C-187C-654E-B6FF3DBA94E1}"/>
              </a:ext>
            </a:extLst>
          </p:cNvPr>
          <p:cNvSpPr txBox="1"/>
          <p:nvPr/>
        </p:nvSpPr>
        <p:spPr>
          <a:xfrm>
            <a:off x="5064151" y="4434339"/>
            <a:ext cx="3258716" cy="1292662"/>
          </a:xfrm>
          <a:prstGeom prst="rect">
            <a:avLst/>
          </a:prstGeom>
          <a:noFill/>
        </p:spPr>
        <p:txBody>
          <a:bodyPr wrap="square">
            <a:spAutoFit/>
          </a:bodyPr>
          <a:lstStyle/>
          <a:p>
            <a:r>
              <a:rPr lang="tr-TR" sz="1300" dirty="0"/>
              <a:t>Örnek çalışmada ortamda bulunan 25 adet fındık önerilen yöntem kullanılarak %100 başarım oranı ile tespit edilmektedir. Ayrıca, çalışmanın yöntem kısmında sunulan kümeleme metotlarına göre fındıklar ayrıştırılmaktadır.</a:t>
            </a:r>
          </a:p>
        </p:txBody>
      </p:sp>
      <p:pic>
        <p:nvPicPr>
          <p:cNvPr id="17" name="Resim 16">
            <a:extLst>
              <a:ext uri="{FF2B5EF4-FFF2-40B4-BE49-F238E27FC236}">
                <a16:creationId xmlns:a16="http://schemas.microsoft.com/office/drawing/2014/main" id="{3C0FFDF3-3D11-BA89-666C-957679477798}"/>
              </a:ext>
            </a:extLst>
          </p:cNvPr>
          <p:cNvPicPr>
            <a:picLocks noChangeAspect="1"/>
          </p:cNvPicPr>
          <p:nvPr/>
        </p:nvPicPr>
        <p:blipFill>
          <a:blip r:embed="rId4"/>
          <a:stretch>
            <a:fillRect/>
          </a:stretch>
        </p:blipFill>
        <p:spPr>
          <a:xfrm>
            <a:off x="8873795" y="1231512"/>
            <a:ext cx="2876787" cy="4189574"/>
          </a:xfrm>
          <a:prstGeom prst="rect">
            <a:avLst/>
          </a:prstGeom>
        </p:spPr>
      </p:pic>
    </p:spTree>
    <p:extLst>
      <p:ext uri="{BB962C8B-B14F-4D97-AF65-F5344CB8AC3E}">
        <p14:creationId xmlns:p14="http://schemas.microsoft.com/office/powerpoint/2010/main" val="371019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31332" y="141499"/>
            <a:ext cx="6150807" cy="1496691"/>
          </a:xfrm>
        </p:spPr>
        <p:txBody>
          <a:bodyPr>
            <a:normAutofit fontScale="90000"/>
          </a:bodyPr>
          <a:lstStyle/>
          <a:p>
            <a:pPr marL="685800" indent="-685800" algn="l">
              <a:buFont typeface="Wingdings" panose="05000000000000000000" pitchFamily="2" charset="2"/>
              <a:buChar char="v"/>
            </a:pPr>
            <a:r>
              <a:rPr lang="tr-TR" dirty="0"/>
              <a:t>3-deneysel çalışma</a:t>
            </a:r>
            <a:br>
              <a:rPr lang="tr-TR" dirty="0"/>
            </a:br>
            <a:endParaRPr lang="tr-TR" dirty="0"/>
          </a:p>
        </p:txBody>
      </p:sp>
      <p:sp>
        <p:nvSpPr>
          <p:cNvPr id="4" name="Metin kutusu 3">
            <a:extLst>
              <a:ext uri="{FF2B5EF4-FFF2-40B4-BE49-F238E27FC236}">
                <a16:creationId xmlns:a16="http://schemas.microsoft.com/office/drawing/2014/main" id="{DC057D76-0BBB-FBC5-CA9D-5006015B02F4}"/>
              </a:ext>
            </a:extLst>
          </p:cNvPr>
          <p:cNvSpPr txBox="1"/>
          <p:nvPr/>
        </p:nvSpPr>
        <p:spPr>
          <a:xfrm>
            <a:off x="725854" y="1443840"/>
            <a:ext cx="4993811" cy="4524315"/>
          </a:xfrm>
          <a:prstGeom prst="rect">
            <a:avLst/>
          </a:prstGeom>
          <a:noFill/>
        </p:spPr>
        <p:txBody>
          <a:bodyPr wrap="square">
            <a:spAutoFit/>
          </a:bodyPr>
          <a:lstStyle/>
          <a:p>
            <a:r>
              <a:rPr lang="tr-TR" sz="1600" dirty="0"/>
              <a:t>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K-</a:t>
            </a:r>
            <a:r>
              <a:rPr lang="tr-TR" sz="1600" dirty="0" err="1"/>
              <a:t>means</a:t>
            </a:r>
            <a:r>
              <a:rPr lang="tr-TR" sz="1600" dirty="0"/>
              <a:t> ve ortalama tabanlı kümeleme yöntemleri kullanılarak yapılan sınıflama sonuçlarındaki benzeşen fındık sayısı ve iki yöntemin benzerlik oranları tablo 3’te sunulmaktadır. 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K-</a:t>
            </a:r>
            <a:r>
              <a:rPr lang="tr-TR" sz="1600" dirty="0" err="1"/>
              <a:t>means</a:t>
            </a:r>
            <a:r>
              <a:rPr lang="tr-TR" sz="1600" dirty="0"/>
              <a:t> ve ortalama tabanlı kümeleme yöntemleri ile elde edilen sınıflama sonuçlarının birbirine benzerlik oranı %90 ile %100 arasında bulunmaktadır. </a:t>
            </a:r>
          </a:p>
        </p:txBody>
      </p:sp>
      <p:pic>
        <p:nvPicPr>
          <p:cNvPr id="5" name="Resim 4">
            <a:extLst>
              <a:ext uri="{FF2B5EF4-FFF2-40B4-BE49-F238E27FC236}">
                <a16:creationId xmlns:a16="http://schemas.microsoft.com/office/drawing/2014/main" id="{56A649E2-6FCC-CCA8-D38D-683CE413856C}"/>
              </a:ext>
            </a:extLst>
          </p:cNvPr>
          <p:cNvPicPr>
            <a:picLocks noChangeAspect="1"/>
          </p:cNvPicPr>
          <p:nvPr/>
        </p:nvPicPr>
        <p:blipFill>
          <a:blip r:embed="rId2"/>
          <a:stretch>
            <a:fillRect/>
          </a:stretch>
        </p:blipFill>
        <p:spPr>
          <a:xfrm>
            <a:off x="5801707" y="1443840"/>
            <a:ext cx="5664439" cy="4298613"/>
          </a:xfrm>
          <a:prstGeom prst="rect">
            <a:avLst/>
          </a:prstGeom>
        </p:spPr>
      </p:pic>
    </p:spTree>
    <p:extLst>
      <p:ext uri="{BB962C8B-B14F-4D97-AF65-F5344CB8AC3E}">
        <p14:creationId xmlns:p14="http://schemas.microsoft.com/office/powerpoint/2010/main" val="2535915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175349" y="141500"/>
            <a:ext cx="6150807" cy="1496691"/>
          </a:xfrm>
        </p:spPr>
        <p:txBody>
          <a:bodyPr>
            <a:normAutofit fontScale="90000"/>
          </a:bodyPr>
          <a:lstStyle/>
          <a:p>
            <a:pPr marL="685800" indent="-685800" algn="l">
              <a:buFont typeface="Wingdings" panose="05000000000000000000" pitchFamily="2" charset="2"/>
              <a:buChar char="v"/>
            </a:pPr>
            <a:r>
              <a:rPr lang="tr-TR" dirty="0"/>
              <a:t>4-sonuçlar</a:t>
            </a:r>
            <a:br>
              <a:rPr lang="tr-TR" dirty="0"/>
            </a:br>
            <a:endParaRPr lang="tr-TR" dirty="0"/>
          </a:p>
        </p:txBody>
      </p:sp>
      <p:sp>
        <p:nvSpPr>
          <p:cNvPr id="4" name="Metin kutusu 3">
            <a:extLst>
              <a:ext uri="{FF2B5EF4-FFF2-40B4-BE49-F238E27FC236}">
                <a16:creationId xmlns:a16="http://schemas.microsoft.com/office/drawing/2014/main" id="{DC057D76-0BBB-FBC5-CA9D-5006015B02F4}"/>
              </a:ext>
            </a:extLst>
          </p:cNvPr>
          <p:cNvSpPr txBox="1"/>
          <p:nvPr/>
        </p:nvSpPr>
        <p:spPr>
          <a:xfrm>
            <a:off x="725854" y="1443839"/>
            <a:ext cx="10097656" cy="4524315"/>
          </a:xfrm>
          <a:prstGeom prst="rect">
            <a:avLst/>
          </a:prstGeom>
          <a:noFill/>
        </p:spPr>
        <p:txBody>
          <a:bodyPr wrap="square">
            <a:spAutoFit/>
          </a:bodyPr>
          <a:lstStyle/>
          <a:p>
            <a:r>
              <a:rPr lang="tr-TR"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910146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725854" y="61520"/>
            <a:ext cx="6150807" cy="1496691"/>
          </a:xfrm>
        </p:spPr>
        <p:txBody>
          <a:bodyPr>
            <a:normAutofit fontScale="90000"/>
          </a:bodyPr>
          <a:lstStyle/>
          <a:p>
            <a:pPr algn="l"/>
            <a:br>
              <a:rPr lang="tr-TR" dirty="0"/>
            </a:br>
            <a:endParaRPr lang="tr-TR" dirty="0"/>
          </a:p>
        </p:txBody>
      </p:sp>
      <p:sp>
        <p:nvSpPr>
          <p:cNvPr id="4" name="Metin kutusu 3">
            <a:extLst>
              <a:ext uri="{FF2B5EF4-FFF2-40B4-BE49-F238E27FC236}">
                <a16:creationId xmlns:a16="http://schemas.microsoft.com/office/drawing/2014/main" id="{DC057D76-0BBB-FBC5-CA9D-5006015B02F4}"/>
              </a:ext>
            </a:extLst>
          </p:cNvPr>
          <p:cNvSpPr txBox="1"/>
          <p:nvPr/>
        </p:nvSpPr>
        <p:spPr>
          <a:xfrm>
            <a:off x="725854" y="2600835"/>
            <a:ext cx="10097656" cy="1661993"/>
          </a:xfrm>
          <a:prstGeom prst="rect">
            <a:avLst/>
          </a:prstGeom>
          <a:noFill/>
        </p:spPr>
        <p:txBody>
          <a:bodyPr wrap="square">
            <a:spAutoFit/>
          </a:bodyPr>
          <a:lstStyle/>
          <a:p>
            <a:pPr algn="ctr"/>
            <a:r>
              <a:rPr lang="tr-TR" sz="3400" dirty="0"/>
              <a:t>BENİ DİNLEDİĞİNİZ </a:t>
            </a:r>
          </a:p>
          <a:p>
            <a:pPr algn="ctr"/>
            <a:r>
              <a:rPr lang="tr-TR" sz="3400" dirty="0"/>
              <a:t>İÇİN TEŞEKKÜRLER </a:t>
            </a:r>
          </a:p>
          <a:p>
            <a:pPr algn="ctr"/>
            <a:r>
              <a:rPr lang="tr-TR" sz="3400" dirty="0">
                <a:sym typeface="Wingdings" panose="05000000000000000000" pitchFamily="2" charset="2"/>
              </a:rPr>
              <a:t></a:t>
            </a:r>
            <a:endParaRPr lang="tr-TR" sz="3400" dirty="0"/>
          </a:p>
        </p:txBody>
      </p:sp>
    </p:spTree>
    <p:extLst>
      <p:ext uri="{BB962C8B-B14F-4D97-AF65-F5344CB8AC3E}">
        <p14:creationId xmlns:p14="http://schemas.microsoft.com/office/powerpoint/2010/main" val="190584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417944" y="61520"/>
            <a:ext cx="6150807" cy="1496691"/>
          </a:xfrm>
        </p:spPr>
        <p:txBody>
          <a:bodyPr>
            <a:normAutofit fontScale="90000"/>
          </a:bodyPr>
          <a:lstStyle/>
          <a:p>
            <a:pPr marL="685800" indent="-685800" algn="l">
              <a:buFont typeface="Wingdings" panose="05000000000000000000" pitchFamily="2" charset="2"/>
              <a:buChar char="v"/>
            </a:pPr>
            <a:r>
              <a:rPr lang="tr-TR" dirty="0"/>
              <a:t>ÖZET</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0338319" cy="4777275"/>
          </a:xfrm>
        </p:spPr>
        <p:txBody>
          <a:bodyPr>
            <a:normAutofit fontScale="92500"/>
          </a:bodyPr>
          <a:lstStyle/>
          <a:p>
            <a:pPr algn="l"/>
            <a:r>
              <a:rPr lang="tr-TR" sz="2400" cap="none" dirty="0"/>
              <a:t>Son yıllarda, diyabete bağlı retina hastalığı körlüğün önde gelen nedenlerinden biri haline gelmiştir. Bu hastalığın önüne geçebilmek için retina ağ yapısının doğru bölütlenmesi </a:t>
            </a:r>
            <a:r>
              <a:rPr lang="tr-TR" sz="2400" cap="none" dirty="0" err="1"/>
              <a:t>gerekir.Bu</a:t>
            </a:r>
            <a:r>
              <a:rPr lang="tr-TR" sz="2400" cap="none" dirty="0"/>
              <a:t> makalede, renkli retina </a:t>
            </a:r>
            <a:r>
              <a:rPr lang="tr-TR" sz="2400" cap="none" dirty="0" err="1"/>
              <a:t>fundus</a:t>
            </a:r>
            <a:r>
              <a:rPr lang="tr-TR" sz="2400" cap="none" dirty="0"/>
              <a:t> görüntüsü üzerinde retina damarlarını otomatik olarak </a:t>
            </a:r>
            <a:r>
              <a:rPr lang="tr-TR" sz="2400" cap="none" dirty="0" err="1"/>
              <a:t>bölütleyen</a:t>
            </a:r>
            <a:r>
              <a:rPr lang="tr-TR" sz="2400" cap="none" dirty="0"/>
              <a:t> bir yöntem önerilmiştir. Morfolojik işlemlerin uygulandığı </a:t>
            </a:r>
            <a:r>
              <a:rPr lang="tr-TR" sz="2400" cap="none" dirty="0" err="1"/>
              <a:t>fundus</a:t>
            </a:r>
            <a:r>
              <a:rPr lang="tr-TR" sz="2400" cap="none" dirty="0"/>
              <a:t> görüntüsüne üç farklı eşikleme yöntemi uygulanmıştır. Bu eşikleme yöntemleri; çoklu eşikleme, maksimum entropi tabanlı eşikleme ve bulanık kümeleme tabanlı eşikleme yöntemleridir. Eşikleme sonucunda bölütlenmiş damar görüntüleri elde edilmiştir. Bu makalede amaç farklı eşikleme algoritmalarının aynı görüntüler üzerindeki performans karşılaştırmasını sağlamaktır. Uygulanan yöntem, herkese açık olarak sunulan retina görüntü veri seti üzerinde doğrulanmıştır.</a:t>
            </a:r>
            <a:r>
              <a:rPr lang="tr-TR" sz="2400" dirty="0"/>
              <a:t> </a:t>
            </a:r>
            <a:r>
              <a:rPr lang="tr-TR" sz="2400" cap="none" dirty="0"/>
              <a:t>Eşikleme algoritmalarının 40 görüntüden oluşan veri seti üzerindeki doğruluk oranı bulanık mantık tabanlı eşikleme için 0.952, maksimum </a:t>
            </a:r>
            <a:r>
              <a:rPr lang="tr-TR" sz="2400" cap="none" dirty="0" err="1"/>
              <a:t>entopi</a:t>
            </a:r>
            <a:r>
              <a:rPr lang="tr-TR" sz="2400" cap="none" dirty="0"/>
              <a:t> tabanlı eşikleme için 0.950 ve çoklu eşikleme için 0.925 olarak hesaplanmıştır</a:t>
            </a:r>
            <a:r>
              <a:rPr lang="tr-TR" sz="2400" dirty="0"/>
              <a:t>.</a:t>
            </a:r>
            <a:endParaRPr lang="tr-TR" sz="2400" cap="none" dirty="0"/>
          </a:p>
          <a:p>
            <a:pPr algn="l"/>
            <a:endParaRPr lang="tr-TR" sz="2400" dirty="0"/>
          </a:p>
        </p:txBody>
      </p:sp>
    </p:spTree>
    <p:extLst>
      <p:ext uri="{BB962C8B-B14F-4D97-AF65-F5344CB8AC3E}">
        <p14:creationId xmlns:p14="http://schemas.microsoft.com/office/powerpoint/2010/main" val="45888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352630" y="61520"/>
            <a:ext cx="6150807" cy="1496691"/>
          </a:xfrm>
        </p:spPr>
        <p:txBody>
          <a:bodyPr>
            <a:normAutofit fontScale="90000"/>
          </a:bodyPr>
          <a:lstStyle/>
          <a:p>
            <a:pPr marL="685800" indent="-685800" algn="l">
              <a:buFont typeface="Wingdings" panose="05000000000000000000" pitchFamily="2" charset="2"/>
              <a:buChar char="v"/>
            </a:pPr>
            <a:r>
              <a:rPr lang="tr-TR" dirty="0"/>
              <a:t>1-GİRİŞ</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0338319" cy="4777275"/>
          </a:xfrm>
        </p:spPr>
        <p:txBody>
          <a:bodyPr>
            <a:normAutofit/>
          </a:bodyPr>
          <a:lstStyle/>
          <a:p>
            <a:pPr algn="l"/>
            <a:r>
              <a:rPr lang="tr-TR" sz="2400" cap="none" dirty="0"/>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Derin öğrenme yöntemleri ile retina damar bölütleme sistemlerinin geliştirilmesi daha sağlam sonuçlar verir ancak donanım bağlılığı gerektirir. Ancak geleneksel yöntemler olarak adlandırılan denetimli/denetimsiz öğrenme yöntemleri, morfolojik yöntemler, uyum süzgeci  gibi yöntemler daha hızlı ve daha anlaşılabilir yöntemlerdir. Bu makalede geleneksel bir yöntem olan morfolojik tabanlı bir yöntem kullanılmıştır.</a:t>
            </a:r>
          </a:p>
        </p:txBody>
      </p:sp>
    </p:spTree>
    <p:extLst>
      <p:ext uri="{BB962C8B-B14F-4D97-AF65-F5344CB8AC3E}">
        <p14:creationId xmlns:p14="http://schemas.microsoft.com/office/powerpoint/2010/main" val="317682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333968" y="61520"/>
            <a:ext cx="6150807" cy="1496691"/>
          </a:xfrm>
        </p:spPr>
        <p:txBody>
          <a:bodyPr>
            <a:normAutofit fontScale="90000"/>
          </a:bodyPr>
          <a:lstStyle/>
          <a:p>
            <a:pPr marL="685800" indent="-685800" algn="l">
              <a:buFont typeface="Wingdings" panose="05000000000000000000" pitchFamily="2" charset="2"/>
              <a:buChar char="v"/>
            </a:pPr>
            <a:r>
              <a:rPr lang="tr-TR" dirty="0"/>
              <a:t>1-GİRİŞ</a:t>
            </a:r>
            <a:br>
              <a:rPr lang="tr-TR" dirty="0"/>
            </a:b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0338319" cy="4777275"/>
          </a:xfrm>
        </p:spPr>
        <p:txBody>
          <a:bodyPr>
            <a:normAutofit fontScale="92500" lnSpcReduction="10000"/>
          </a:bodyPr>
          <a:lstStyle/>
          <a:p>
            <a:pPr algn="l"/>
            <a:r>
              <a:rPr lang="tr-TR" sz="2400" cap="none" dirty="0"/>
              <a:t>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2400" cap="none" dirty="0" err="1"/>
              <a:t>bölütleyen</a:t>
            </a:r>
            <a:r>
              <a:rPr lang="tr-TR" sz="2400" cap="none" dirty="0"/>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Belirginleştirilmiş retina görüntülerini </a:t>
            </a:r>
            <a:r>
              <a:rPr lang="tr-TR" sz="2400" cap="none" dirty="0" err="1"/>
              <a:t>bölütlemek</a:t>
            </a:r>
            <a:r>
              <a:rPr lang="tr-TR" sz="2400" cap="none" dirty="0"/>
              <a:t> için üç farklı eşikleme yöntemi kullanılmıştır. Kullanılan eşikleme yöntemleri çoklu eşikleme yöntemi, maksimum entropi tabanlı eşikleme yöntemi ve bulanık kümeleme tabanlı eşikleme yöntemidir. Önerilen yöntem literatürdeki diğer geleneksel yöntemlerle de kıyaslanabilir olması için halka açık olarak sunulan DRIVE veri seti üzerinde test edilmiştir. Bu makalede, literatürdeki mevcut çalışmalardan farklı olarak retina </a:t>
            </a:r>
            <a:r>
              <a:rPr lang="tr-TR" sz="2400" cap="none" dirty="0" err="1"/>
              <a:t>fundus</a:t>
            </a:r>
            <a:r>
              <a:rPr lang="tr-TR" sz="2400" cap="none" dirty="0"/>
              <a:t> görüntüleri üzerinde farklı eşik algoritmalarının kıyaslanması yapılmıştır. </a:t>
            </a:r>
          </a:p>
        </p:txBody>
      </p:sp>
    </p:spTree>
    <p:extLst>
      <p:ext uri="{BB962C8B-B14F-4D97-AF65-F5344CB8AC3E}">
        <p14:creationId xmlns:p14="http://schemas.microsoft.com/office/powerpoint/2010/main" val="29214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87316" y="58956"/>
            <a:ext cx="6943908" cy="1412717"/>
          </a:xfrm>
        </p:spPr>
        <p:txBody>
          <a:bodyPr>
            <a:normAutofit fontScale="90000"/>
          </a:bodyPr>
          <a:lstStyle/>
          <a:p>
            <a:pPr marL="685800" indent="-685800" algn="l">
              <a:buFont typeface="Wingdings" panose="05000000000000000000" pitchFamily="2" charset="2"/>
              <a:buChar char="v"/>
            </a:pPr>
            <a:r>
              <a:rPr lang="tr-TR" dirty="0"/>
              <a:t>2-materyal ve metot</a:t>
            </a:r>
            <a:br>
              <a:rPr lang="tr-TR" dirty="0"/>
            </a:br>
            <a:r>
              <a:rPr lang="tr-TR" dirty="0"/>
              <a:t>  </a:t>
            </a:r>
            <a:r>
              <a:rPr lang="tr-TR" cap="none" dirty="0"/>
              <a:t>2.1-Morfolojik İşlemler</a:t>
            </a: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0338319" cy="4777275"/>
          </a:xfrm>
        </p:spPr>
        <p:txBody>
          <a:bodyPr>
            <a:normAutofit/>
          </a:bodyPr>
          <a:lstStyle/>
          <a:p>
            <a:pPr algn="l"/>
            <a:r>
              <a:rPr lang="tr-TR" sz="1600" cap="none" dirty="0"/>
              <a:t>Morfolojik işlemlerin temel amacı, görüntünün temel özelliklerini korumak ve görüntüyü basitleştirmektir. Bu çalışmada, üst-şapka ve alt-şapka dönüşümleri kan damarlarına belirginlik kazandırmak için kullanılır. Üst şapka dönüşümü, bir giriş görüntüsüne morfolojik açma işlemi uygulandıktan sonra uygulama sonucunun orijinal giriş görüntüsünden çıkarılması işlemidir.</a:t>
            </a:r>
          </a:p>
          <a:p>
            <a:pPr algn="l"/>
            <a:r>
              <a:rPr lang="tr-TR" sz="1600" cap="none" dirty="0"/>
              <a:t>Bu işlemin matematiksel ifadesi  (Denklem 1) :  </a:t>
            </a:r>
          </a:p>
          <a:p>
            <a:pPr algn="l"/>
            <a:endParaRPr lang="tr-TR" sz="1600" cap="none" dirty="0"/>
          </a:p>
          <a:p>
            <a:pPr algn="l"/>
            <a:r>
              <a:rPr lang="tr-TR" sz="1600" cap="none" dirty="0"/>
              <a:t>Alt-şapka dönüşümü, bir giriş görüntüsüne morfolojik bir kapama işlemi uygulandıktan sonra uygulama sonucunun orijinal giriş görüntüsünden çıkarılması işlemidir.</a:t>
            </a:r>
          </a:p>
          <a:p>
            <a:pPr algn="l"/>
            <a:r>
              <a:rPr lang="tr-TR" sz="1600" cap="none" dirty="0"/>
              <a:t>Bu işlemin matematiksel ifadesi   (Denklem 2) : </a:t>
            </a:r>
          </a:p>
          <a:p>
            <a:pPr algn="l"/>
            <a:endParaRPr lang="tr-TR" sz="1600" cap="none" dirty="0"/>
          </a:p>
          <a:p>
            <a:pPr algn="l"/>
            <a:endParaRPr lang="tr-TR" sz="1600" cap="none" dirty="0"/>
          </a:p>
        </p:txBody>
      </p:sp>
      <p:pic>
        <p:nvPicPr>
          <p:cNvPr id="5" name="Resim 4">
            <a:extLst>
              <a:ext uri="{FF2B5EF4-FFF2-40B4-BE49-F238E27FC236}">
                <a16:creationId xmlns:a16="http://schemas.microsoft.com/office/drawing/2014/main" id="{FA466582-39A8-B3FC-5572-44D5435E0B51}"/>
              </a:ext>
            </a:extLst>
          </p:cNvPr>
          <p:cNvPicPr>
            <a:picLocks noChangeAspect="1"/>
          </p:cNvPicPr>
          <p:nvPr/>
        </p:nvPicPr>
        <p:blipFill>
          <a:blip r:embed="rId2"/>
          <a:stretch>
            <a:fillRect/>
          </a:stretch>
        </p:blipFill>
        <p:spPr>
          <a:xfrm>
            <a:off x="4792046" y="2723982"/>
            <a:ext cx="1630525" cy="250850"/>
          </a:xfrm>
          <a:prstGeom prst="rect">
            <a:avLst/>
          </a:prstGeom>
        </p:spPr>
      </p:pic>
      <p:pic>
        <p:nvPicPr>
          <p:cNvPr id="7" name="Resim 6">
            <a:extLst>
              <a:ext uri="{FF2B5EF4-FFF2-40B4-BE49-F238E27FC236}">
                <a16:creationId xmlns:a16="http://schemas.microsoft.com/office/drawing/2014/main" id="{90A743FC-ABEF-38C2-F825-3DBC10C9ED58}"/>
              </a:ext>
            </a:extLst>
          </p:cNvPr>
          <p:cNvPicPr>
            <a:picLocks noChangeAspect="1"/>
          </p:cNvPicPr>
          <p:nvPr/>
        </p:nvPicPr>
        <p:blipFill>
          <a:blip r:embed="rId3"/>
          <a:stretch>
            <a:fillRect/>
          </a:stretch>
        </p:blipFill>
        <p:spPr>
          <a:xfrm>
            <a:off x="4792046" y="4066733"/>
            <a:ext cx="1630525" cy="260336"/>
          </a:xfrm>
          <a:prstGeom prst="rect">
            <a:avLst/>
          </a:prstGeom>
        </p:spPr>
      </p:pic>
      <p:pic>
        <p:nvPicPr>
          <p:cNvPr id="9" name="Resim 8">
            <a:extLst>
              <a:ext uri="{FF2B5EF4-FFF2-40B4-BE49-F238E27FC236}">
                <a16:creationId xmlns:a16="http://schemas.microsoft.com/office/drawing/2014/main" id="{4C2DAB89-70FC-FCD5-64FD-30A3B8319A0B}"/>
              </a:ext>
            </a:extLst>
          </p:cNvPr>
          <p:cNvPicPr>
            <a:picLocks noChangeAspect="1"/>
          </p:cNvPicPr>
          <p:nvPr/>
        </p:nvPicPr>
        <p:blipFill>
          <a:blip r:embed="rId4"/>
          <a:stretch>
            <a:fillRect/>
          </a:stretch>
        </p:blipFill>
        <p:spPr>
          <a:xfrm>
            <a:off x="725855" y="4684166"/>
            <a:ext cx="3555399" cy="1025596"/>
          </a:xfrm>
          <a:prstGeom prst="rect">
            <a:avLst/>
          </a:prstGeom>
        </p:spPr>
      </p:pic>
      <p:pic>
        <p:nvPicPr>
          <p:cNvPr id="11" name="Resim 10">
            <a:extLst>
              <a:ext uri="{FF2B5EF4-FFF2-40B4-BE49-F238E27FC236}">
                <a16:creationId xmlns:a16="http://schemas.microsoft.com/office/drawing/2014/main" id="{8B6114A2-44EE-B760-DA84-DDCE8793D068}"/>
              </a:ext>
            </a:extLst>
          </p:cNvPr>
          <p:cNvPicPr>
            <a:picLocks noChangeAspect="1"/>
          </p:cNvPicPr>
          <p:nvPr/>
        </p:nvPicPr>
        <p:blipFill>
          <a:blip r:embed="rId5"/>
          <a:stretch>
            <a:fillRect/>
          </a:stretch>
        </p:blipFill>
        <p:spPr>
          <a:xfrm>
            <a:off x="6159761" y="4607385"/>
            <a:ext cx="3668863" cy="2053135"/>
          </a:xfrm>
          <a:prstGeom prst="rect">
            <a:avLst/>
          </a:prstGeom>
        </p:spPr>
      </p:pic>
    </p:spTree>
    <p:extLst>
      <p:ext uri="{BB962C8B-B14F-4D97-AF65-F5344CB8AC3E}">
        <p14:creationId xmlns:p14="http://schemas.microsoft.com/office/powerpoint/2010/main" val="322208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40663" y="37321"/>
            <a:ext cx="6943908" cy="1412717"/>
          </a:xfrm>
        </p:spPr>
        <p:txBody>
          <a:bodyPr>
            <a:normAutofit fontScale="90000"/>
          </a:bodyPr>
          <a:lstStyle/>
          <a:p>
            <a:pPr marL="685800" indent="-685800" algn="l">
              <a:buFont typeface="Wingdings" panose="05000000000000000000" pitchFamily="2" charset="2"/>
              <a:buChar char="v"/>
            </a:pPr>
            <a:r>
              <a:rPr lang="tr-TR" dirty="0"/>
              <a:t>2-materyal ve metot</a:t>
            </a:r>
            <a:br>
              <a:rPr lang="tr-TR" dirty="0"/>
            </a:br>
            <a:r>
              <a:rPr lang="tr-TR" dirty="0"/>
              <a:t>  </a:t>
            </a:r>
            <a:r>
              <a:rPr lang="tr-TR" cap="none" dirty="0"/>
              <a:t>2.2-Eşikleme Yöntemleri</a:t>
            </a: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0944809" cy="4777275"/>
          </a:xfrm>
        </p:spPr>
        <p:txBody>
          <a:bodyPr>
            <a:normAutofit/>
          </a:bodyPr>
          <a:lstStyle/>
          <a:p>
            <a:pPr algn="l"/>
            <a:r>
              <a:rPr lang="tr-TR" sz="1700" cap="none" dirty="0"/>
              <a:t>	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p>
          <a:p>
            <a:pPr algn="l"/>
            <a:endParaRPr lang="tr-TR" sz="1700" cap="none" dirty="0"/>
          </a:p>
          <a:p>
            <a:pPr algn="l"/>
            <a:r>
              <a:rPr lang="tr-TR" sz="1600" cap="none" dirty="0"/>
              <a:t>	</a:t>
            </a:r>
            <a:r>
              <a:rPr lang="tr-TR" sz="2000" cap="none" dirty="0"/>
              <a:t>2.2.1- Çok Seviyeli Eşikleme</a:t>
            </a:r>
          </a:p>
          <a:p>
            <a:pPr algn="l"/>
            <a:r>
              <a:rPr lang="tr-TR" sz="2000" cap="none" dirty="0"/>
              <a:t>	</a:t>
            </a:r>
            <a:r>
              <a:rPr lang="tr-TR" cap="none" dirty="0"/>
              <a:t>Gri ölçekli görüntüyü birkaç farklı bölgeye ayırabilen bir işlemdir. Bu işleme ait uyulması gereken kural denklem 	3’de 	matematiksel olarak ifade edilmiştir.</a:t>
            </a:r>
          </a:p>
          <a:p>
            <a:pPr algn="l"/>
            <a:r>
              <a:rPr lang="tr-TR" sz="1600" cap="none" dirty="0"/>
              <a:t>	</a:t>
            </a:r>
          </a:p>
          <a:p>
            <a:pPr algn="l"/>
            <a:r>
              <a:rPr lang="tr-TR" sz="1600" cap="none" dirty="0"/>
              <a:t>	Denklem 3 : </a:t>
            </a:r>
          </a:p>
          <a:p>
            <a:pPr algn="l"/>
            <a:endParaRPr lang="tr-TR" sz="1600" cap="none" dirty="0"/>
          </a:p>
          <a:p>
            <a:pPr algn="l"/>
            <a:r>
              <a:rPr lang="tr-TR" sz="1600" cap="none" dirty="0"/>
              <a:t>	</a:t>
            </a:r>
            <a:r>
              <a:rPr lang="tr-TR" cap="none" dirty="0"/>
              <a:t>Burada, p parametresi L gri tonlama seviyeleri L = {0, 1, 2,…, L - 1} ile temsil edilebilen gri tonlama 	görüntüsünün 	piksellerinden biridir. C1 ve C2 parametreleri, p pikselinin atanacağı sınıflardır, </a:t>
            </a:r>
            <a:r>
              <a:rPr lang="tr-TR" cap="none" dirty="0" err="1"/>
              <a:t>th</a:t>
            </a:r>
            <a:r>
              <a:rPr lang="tr-TR" cap="none" dirty="0"/>
              <a:t> parametresi 	ise eşik değeridir.</a:t>
            </a:r>
          </a:p>
        </p:txBody>
      </p:sp>
      <p:pic>
        <p:nvPicPr>
          <p:cNvPr id="6" name="Resim 5">
            <a:extLst>
              <a:ext uri="{FF2B5EF4-FFF2-40B4-BE49-F238E27FC236}">
                <a16:creationId xmlns:a16="http://schemas.microsoft.com/office/drawing/2014/main" id="{F9955937-3543-B1D7-3F0F-601E8643F31F}"/>
              </a:ext>
            </a:extLst>
          </p:cNvPr>
          <p:cNvPicPr>
            <a:picLocks noChangeAspect="1"/>
          </p:cNvPicPr>
          <p:nvPr/>
        </p:nvPicPr>
        <p:blipFill>
          <a:blip r:embed="rId2"/>
          <a:stretch>
            <a:fillRect/>
          </a:stretch>
        </p:blipFill>
        <p:spPr>
          <a:xfrm>
            <a:off x="2393768" y="4269066"/>
            <a:ext cx="2058136" cy="545530"/>
          </a:xfrm>
          <a:prstGeom prst="rect">
            <a:avLst/>
          </a:prstGeom>
        </p:spPr>
      </p:pic>
    </p:spTree>
    <p:extLst>
      <p:ext uri="{BB962C8B-B14F-4D97-AF65-F5344CB8AC3E}">
        <p14:creationId xmlns:p14="http://schemas.microsoft.com/office/powerpoint/2010/main" val="224775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249994" y="130627"/>
            <a:ext cx="6943908" cy="1412717"/>
          </a:xfrm>
        </p:spPr>
        <p:txBody>
          <a:bodyPr>
            <a:normAutofit fontScale="90000"/>
          </a:bodyPr>
          <a:lstStyle/>
          <a:p>
            <a:pPr marL="685800" indent="-685800" algn="l">
              <a:buFont typeface="Wingdings" panose="05000000000000000000" pitchFamily="2" charset="2"/>
              <a:buChar char="v"/>
            </a:pPr>
            <a:r>
              <a:rPr lang="tr-TR" dirty="0"/>
              <a:t>2-materyal ve metot</a:t>
            </a:r>
            <a:br>
              <a:rPr lang="tr-TR" dirty="0"/>
            </a:br>
            <a:r>
              <a:rPr lang="tr-TR" dirty="0"/>
              <a:t>  </a:t>
            </a:r>
            <a:r>
              <a:rPr lang="tr-TR" cap="none" dirty="0"/>
              <a:t>2.2-Eşikleme Yöntemleri</a:t>
            </a: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0944809" cy="4777275"/>
          </a:xfrm>
        </p:spPr>
        <p:txBody>
          <a:bodyPr>
            <a:normAutofit/>
          </a:bodyPr>
          <a:lstStyle/>
          <a:p>
            <a:pPr algn="l"/>
            <a:r>
              <a:rPr lang="tr-TR" sz="1700" cap="none" dirty="0"/>
              <a:t>	</a:t>
            </a:r>
            <a:r>
              <a:rPr lang="tr-TR" sz="2000" cap="none" dirty="0"/>
              <a:t>2.2.2- Maksimum Entropi Tabanlı Eşikleme </a:t>
            </a:r>
          </a:p>
          <a:p>
            <a:pPr algn="l"/>
            <a:r>
              <a:rPr lang="tr-TR" sz="1600" cap="none" dirty="0"/>
              <a:t>	</a:t>
            </a:r>
            <a:r>
              <a:rPr lang="tr-TR" cap="none" dirty="0" err="1"/>
              <a:t>Entopi</a:t>
            </a:r>
            <a:r>
              <a:rPr lang="tr-TR" cap="none" dirty="0"/>
              <a:t> yöntemlerine bağlı eşikleme işlemi araştırmacılar tarafından tercih edilen bir yöntemdir. </a:t>
            </a:r>
            <a:r>
              <a:rPr lang="tr-TR" cap="none" dirty="0" err="1"/>
              <a:t>Otsu’nun</a:t>
            </a:r>
            <a:r>
              <a:rPr lang="tr-TR" cap="none" dirty="0"/>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Arka ve ön plan görüntüsüne ait entropi değeri Denklem (4) ve Denklem (5)’de verilmiştir. 	Denklem (6) arka ve ön plan görüntüsüne ait entropi değerlerinin maksimize edilmiş halidir.</a:t>
            </a:r>
          </a:p>
          <a:p>
            <a:pPr algn="l"/>
            <a:r>
              <a:rPr lang="tr-TR" cap="none" dirty="0"/>
              <a:t>	</a:t>
            </a:r>
          </a:p>
          <a:p>
            <a:pPr algn="l"/>
            <a:r>
              <a:rPr lang="tr-TR" cap="none" dirty="0"/>
              <a:t>	Denklem 4 :                                 v  ,   Denklem 5 :                                        ,   Denklem 6 : </a:t>
            </a:r>
          </a:p>
        </p:txBody>
      </p:sp>
      <p:pic>
        <p:nvPicPr>
          <p:cNvPr id="5" name="Resim 4">
            <a:extLst>
              <a:ext uri="{FF2B5EF4-FFF2-40B4-BE49-F238E27FC236}">
                <a16:creationId xmlns:a16="http://schemas.microsoft.com/office/drawing/2014/main" id="{BD3C773C-85A1-24CC-818E-2C1D81D456D4}"/>
              </a:ext>
            </a:extLst>
          </p:cNvPr>
          <p:cNvPicPr>
            <a:picLocks noChangeAspect="1"/>
          </p:cNvPicPr>
          <p:nvPr/>
        </p:nvPicPr>
        <p:blipFill>
          <a:blip r:embed="rId2"/>
          <a:stretch>
            <a:fillRect/>
          </a:stretch>
        </p:blipFill>
        <p:spPr>
          <a:xfrm>
            <a:off x="2354739" y="4422710"/>
            <a:ext cx="1775361" cy="485192"/>
          </a:xfrm>
          <a:prstGeom prst="rect">
            <a:avLst/>
          </a:prstGeom>
        </p:spPr>
      </p:pic>
      <p:pic>
        <p:nvPicPr>
          <p:cNvPr id="8" name="Resim 7">
            <a:extLst>
              <a:ext uri="{FF2B5EF4-FFF2-40B4-BE49-F238E27FC236}">
                <a16:creationId xmlns:a16="http://schemas.microsoft.com/office/drawing/2014/main" id="{539768B8-C8D1-F06D-74FD-4CBD637AF0B2}"/>
              </a:ext>
            </a:extLst>
          </p:cNvPr>
          <p:cNvPicPr>
            <a:picLocks noChangeAspect="1"/>
          </p:cNvPicPr>
          <p:nvPr/>
        </p:nvPicPr>
        <p:blipFill>
          <a:blip r:embed="rId3"/>
          <a:stretch>
            <a:fillRect/>
          </a:stretch>
        </p:blipFill>
        <p:spPr>
          <a:xfrm>
            <a:off x="5631258" y="4422710"/>
            <a:ext cx="1950876" cy="485192"/>
          </a:xfrm>
          <a:prstGeom prst="rect">
            <a:avLst/>
          </a:prstGeom>
        </p:spPr>
      </p:pic>
      <p:pic>
        <p:nvPicPr>
          <p:cNvPr id="10" name="Resim 9">
            <a:extLst>
              <a:ext uri="{FF2B5EF4-FFF2-40B4-BE49-F238E27FC236}">
                <a16:creationId xmlns:a16="http://schemas.microsoft.com/office/drawing/2014/main" id="{9F31BFCA-C452-3530-CFE8-070EC485F4E7}"/>
              </a:ext>
            </a:extLst>
          </p:cNvPr>
          <p:cNvPicPr>
            <a:picLocks noChangeAspect="1"/>
          </p:cNvPicPr>
          <p:nvPr/>
        </p:nvPicPr>
        <p:blipFill>
          <a:blip r:embed="rId4"/>
          <a:stretch>
            <a:fillRect/>
          </a:stretch>
        </p:blipFill>
        <p:spPr>
          <a:xfrm>
            <a:off x="9083292" y="4422710"/>
            <a:ext cx="2290724" cy="485192"/>
          </a:xfrm>
          <a:prstGeom prst="rect">
            <a:avLst/>
          </a:prstGeom>
        </p:spPr>
      </p:pic>
      <p:pic>
        <p:nvPicPr>
          <p:cNvPr id="12" name="Resim 11">
            <a:extLst>
              <a:ext uri="{FF2B5EF4-FFF2-40B4-BE49-F238E27FC236}">
                <a16:creationId xmlns:a16="http://schemas.microsoft.com/office/drawing/2014/main" id="{A3D9F9F5-AEBB-DD46-E612-5238E58170F4}"/>
              </a:ext>
            </a:extLst>
          </p:cNvPr>
          <p:cNvPicPr>
            <a:picLocks noChangeAspect="1"/>
          </p:cNvPicPr>
          <p:nvPr/>
        </p:nvPicPr>
        <p:blipFill>
          <a:blip r:embed="rId5"/>
          <a:stretch>
            <a:fillRect/>
          </a:stretch>
        </p:blipFill>
        <p:spPr>
          <a:xfrm>
            <a:off x="1213524" y="5299789"/>
            <a:ext cx="4658790" cy="849084"/>
          </a:xfrm>
          <a:prstGeom prst="rect">
            <a:avLst/>
          </a:prstGeom>
        </p:spPr>
      </p:pic>
    </p:spTree>
    <p:extLst>
      <p:ext uri="{BB962C8B-B14F-4D97-AF65-F5344CB8AC3E}">
        <p14:creationId xmlns:p14="http://schemas.microsoft.com/office/powerpoint/2010/main" val="329824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07F64-B718-B4AD-FC43-A9ADB220BABB}"/>
              </a:ext>
            </a:extLst>
          </p:cNvPr>
          <p:cNvSpPr>
            <a:spLocks noGrp="1"/>
          </p:cNvSpPr>
          <p:nvPr>
            <p:ph type="ctrTitle"/>
          </p:nvPr>
        </p:nvSpPr>
        <p:spPr>
          <a:xfrm>
            <a:off x="333969" y="51392"/>
            <a:ext cx="6943908" cy="1412717"/>
          </a:xfrm>
        </p:spPr>
        <p:txBody>
          <a:bodyPr>
            <a:normAutofit fontScale="90000"/>
          </a:bodyPr>
          <a:lstStyle/>
          <a:p>
            <a:pPr marL="685800" indent="-685800" algn="l">
              <a:buFont typeface="Wingdings" panose="05000000000000000000" pitchFamily="2" charset="2"/>
              <a:buChar char="v"/>
            </a:pPr>
            <a:r>
              <a:rPr lang="tr-TR" dirty="0"/>
              <a:t>2-materyal ve metot</a:t>
            </a:r>
            <a:br>
              <a:rPr lang="tr-TR" dirty="0"/>
            </a:br>
            <a:r>
              <a:rPr lang="tr-TR" dirty="0"/>
              <a:t>  </a:t>
            </a:r>
            <a:r>
              <a:rPr lang="tr-TR" cap="none" dirty="0"/>
              <a:t>2.2-Eşikleme Yöntemleri</a:t>
            </a:r>
            <a:endParaRPr lang="tr-TR" dirty="0"/>
          </a:p>
        </p:txBody>
      </p:sp>
      <p:sp>
        <p:nvSpPr>
          <p:cNvPr id="3" name="Alt Başlık 2">
            <a:extLst>
              <a:ext uri="{FF2B5EF4-FFF2-40B4-BE49-F238E27FC236}">
                <a16:creationId xmlns:a16="http://schemas.microsoft.com/office/drawing/2014/main" id="{2A07015F-D450-A13D-269D-6D988D491F9E}"/>
              </a:ext>
            </a:extLst>
          </p:cNvPr>
          <p:cNvSpPr>
            <a:spLocks noGrp="1"/>
          </p:cNvSpPr>
          <p:nvPr>
            <p:ph type="subTitle" idx="1"/>
          </p:nvPr>
        </p:nvSpPr>
        <p:spPr>
          <a:xfrm>
            <a:off x="587828" y="1558211"/>
            <a:ext cx="10944809" cy="4777275"/>
          </a:xfrm>
        </p:spPr>
        <p:txBody>
          <a:bodyPr>
            <a:normAutofit/>
          </a:bodyPr>
          <a:lstStyle/>
          <a:p>
            <a:pPr algn="l"/>
            <a:r>
              <a:rPr lang="tr-TR" sz="1700" cap="none" dirty="0"/>
              <a:t>	</a:t>
            </a:r>
            <a:r>
              <a:rPr lang="tr-TR" sz="2000" cap="none" dirty="0"/>
              <a:t>2.2.3- Bulanık Mantık Tabanlı Eşikleme </a:t>
            </a:r>
          </a:p>
          <a:p>
            <a:pPr algn="l"/>
            <a:r>
              <a:rPr lang="tr-TR" sz="1600" cap="none" dirty="0"/>
              <a:t>	</a:t>
            </a:r>
            <a:r>
              <a:rPr lang="tr-TR" dirty="0"/>
              <a:t>B</a:t>
            </a:r>
            <a:r>
              <a:rPr lang="tr-TR" cap="none" dirty="0"/>
              <a:t>ulanık kümeleme bir yumuşak kümeleme tekniğidir. Bu kümeleme yöntemi, nesnelerin kümelere olan aitliğini 	ifade etmek için bir derece kavramı kullanır. Her nesne için, toplam derece 1’dir. Denklem (7) her pikselin 	üyelik değerini hesaplamak için kullanılır.	</a:t>
            </a:r>
          </a:p>
          <a:p>
            <a:pPr algn="l"/>
            <a:endParaRPr lang="tr-TR" cap="none" dirty="0"/>
          </a:p>
          <a:p>
            <a:pPr algn="l"/>
            <a:r>
              <a:rPr lang="tr-TR" cap="none" dirty="0"/>
              <a:t>	Denklem 7 : </a:t>
            </a:r>
          </a:p>
          <a:p>
            <a:pPr algn="l"/>
            <a:r>
              <a:rPr lang="tr-TR" cap="none" dirty="0"/>
              <a:t>	</a:t>
            </a:r>
          </a:p>
          <a:p>
            <a:pPr algn="l"/>
            <a:r>
              <a:rPr lang="tr-TR" cap="none" dirty="0"/>
              <a:t>	Bölütleme görüntülerini ikili görüntülere dönüştürmek için kullanılacak eşik hesaplaması 	denklem (8) ve 	Denklem (9) da verildiği gibidir.</a:t>
            </a:r>
          </a:p>
          <a:p>
            <a:pPr algn="l"/>
            <a:r>
              <a:rPr lang="tr-TR" cap="none" dirty="0"/>
              <a:t>									Burada, c parametresi sınıfı, I parametresi görüntüyü ve seviye 											parametresi denklemden gelen eşik değeridir.</a:t>
            </a:r>
          </a:p>
          <a:p>
            <a:pPr algn="l"/>
            <a:r>
              <a:rPr lang="tr-TR" cap="none" dirty="0"/>
              <a:t>					</a:t>
            </a:r>
          </a:p>
        </p:txBody>
      </p:sp>
      <p:pic>
        <p:nvPicPr>
          <p:cNvPr id="6" name="Resim 5">
            <a:extLst>
              <a:ext uri="{FF2B5EF4-FFF2-40B4-BE49-F238E27FC236}">
                <a16:creationId xmlns:a16="http://schemas.microsoft.com/office/drawing/2014/main" id="{A6E4D8A0-FABA-C25D-229B-E22DB436D17B}"/>
              </a:ext>
            </a:extLst>
          </p:cNvPr>
          <p:cNvPicPr>
            <a:picLocks noChangeAspect="1"/>
          </p:cNvPicPr>
          <p:nvPr/>
        </p:nvPicPr>
        <p:blipFill>
          <a:blip r:embed="rId2"/>
          <a:stretch>
            <a:fillRect/>
          </a:stretch>
        </p:blipFill>
        <p:spPr>
          <a:xfrm>
            <a:off x="2498549" y="3154602"/>
            <a:ext cx="1699260" cy="922020"/>
          </a:xfrm>
          <a:prstGeom prst="rect">
            <a:avLst/>
          </a:prstGeom>
        </p:spPr>
      </p:pic>
      <p:pic>
        <p:nvPicPr>
          <p:cNvPr id="9" name="Resim 8">
            <a:extLst>
              <a:ext uri="{FF2B5EF4-FFF2-40B4-BE49-F238E27FC236}">
                <a16:creationId xmlns:a16="http://schemas.microsoft.com/office/drawing/2014/main" id="{0709814F-5CED-E1AA-A236-B275AEAF2DFF}"/>
              </a:ext>
            </a:extLst>
          </p:cNvPr>
          <p:cNvPicPr>
            <a:picLocks noChangeAspect="1"/>
          </p:cNvPicPr>
          <p:nvPr/>
        </p:nvPicPr>
        <p:blipFill>
          <a:blip r:embed="rId3"/>
          <a:stretch>
            <a:fillRect/>
          </a:stretch>
        </p:blipFill>
        <p:spPr>
          <a:xfrm>
            <a:off x="4494322" y="3120390"/>
            <a:ext cx="4678398" cy="922020"/>
          </a:xfrm>
          <a:prstGeom prst="rect">
            <a:avLst/>
          </a:prstGeom>
        </p:spPr>
      </p:pic>
      <p:pic>
        <p:nvPicPr>
          <p:cNvPr id="13" name="Resim 12">
            <a:extLst>
              <a:ext uri="{FF2B5EF4-FFF2-40B4-BE49-F238E27FC236}">
                <a16:creationId xmlns:a16="http://schemas.microsoft.com/office/drawing/2014/main" id="{AD63717D-915A-76D6-E93E-84748142A8E1}"/>
              </a:ext>
            </a:extLst>
          </p:cNvPr>
          <p:cNvPicPr>
            <a:picLocks noChangeAspect="1"/>
          </p:cNvPicPr>
          <p:nvPr/>
        </p:nvPicPr>
        <p:blipFill>
          <a:blip r:embed="rId4"/>
          <a:stretch>
            <a:fillRect/>
          </a:stretch>
        </p:blipFill>
        <p:spPr>
          <a:xfrm>
            <a:off x="1172668" y="4870773"/>
            <a:ext cx="3464849" cy="768027"/>
          </a:xfrm>
          <a:prstGeom prst="rect">
            <a:avLst/>
          </a:prstGeom>
        </p:spPr>
      </p:pic>
    </p:spTree>
    <p:extLst>
      <p:ext uri="{BB962C8B-B14F-4D97-AF65-F5344CB8AC3E}">
        <p14:creationId xmlns:p14="http://schemas.microsoft.com/office/powerpoint/2010/main" val="2718140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TM03457452[[fn=Gökyüzü]]</Template>
  <TotalTime>234</TotalTime>
  <Words>3718</Words>
  <Application>Microsoft Office PowerPoint</Application>
  <PresentationFormat>Geniş ekran</PresentationFormat>
  <Paragraphs>131</Paragraphs>
  <Slides>25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Arial</vt:lpstr>
      <vt:lpstr>Calibri</vt:lpstr>
      <vt:lpstr>Calibri Light</vt:lpstr>
      <vt:lpstr>Wingdings</vt:lpstr>
      <vt:lpstr>Gökyüzü</vt:lpstr>
      <vt:lpstr>Görüntü isleme dersi ödevi </vt:lpstr>
      <vt:lpstr>KONU BAŞLIKLARI </vt:lpstr>
      <vt:lpstr>ÖZET </vt:lpstr>
      <vt:lpstr>1-GİRİŞ </vt:lpstr>
      <vt:lpstr>1-GİRİŞ </vt:lpstr>
      <vt:lpstr>2-materyal ve metot   2.1-Morfolojik İşlemler</vt:lpstr>
      <vt:lpstr>2-materyal ve metot   2.2-Eşikleme Yöntemleri</vt:lpstr>
      <vt:lpstr>2-materyal ve metot   2.2-Eşikleme Yöntemleri</vt:lpstr>
      <vt:lpstr>2-materyal ve metot   2.2-Eşikleme Yöntemleri</vt:lpstr>
      <vt:lpstr>3-Kullanılan yöntem   </vt:lpstr>
      <vt:lpstr>3-Kullanılan yöntem   </vt:lpstr>
      <vt:lpstr>3-Kullanılan yöntem   </vt:lpstr>
      <vt:lpstr>5-sonuçlar   </vt:lpstr>
      <vt:lpstr>KONU BAŞLIKLARI </vt:lpstr>
      <vt:lpstr>özet </vt:lpstr>
      <vt:lpstr>1-Giriş </vt:lpstr>
      <vt:lpstr>2-önerilen yöntem </vt:lpstr>
      <vt:lpstr>2-önerilen yöntem </vt:lpstr>
      <vt:lpstr>2-önerilen yöntem </vt:lpstr>
      <vt:lpstr>2-önerilen yöntem </vt:lpstr>
      <vt:lpstr>2-önerilen yöntem </vt:lpstr>
      <vt:lpstr>3-deneysel çalışma </vt:lpstr>
      <vt:lpstr>3-deneysel çalışma </vt:lpstr>
      <vt:lpstr>4-sonuçlar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isleme dersi ödevi </dc:title>
  <dc:creator>mustafa kanber</dc:creator>
  <cp:lastModifiedBy>mustafa kanber</cp:lastModifiedBy>
  <cp:revision>2</cp:revision>
  <dcterms:created xsi:type="dcterms:W3CDTF">2022-12-14T11:18:09Z</dcterms:created>
  <dcterms:modified xsi:type="dcterms:W3CDTF">2022-12-14T18:29:36Z</dcterms:modified>
</cp:coreProperties>
</file>