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tr-TR"/>
              <a:t>Asıl başlık stilini düzenlemek için tıklayın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796027F-7875-4030-9381-8BD8C4F21935}"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7" name="Date Placeholder 4"/>
          <p:cNvSpPr>
            <a:spLocks noGrp="1"/>
          </p:cNvSpPr>
          <p:nvPr>
            <p:ph type="dt" sz="half" idx="10"/>
          </p:nvPr>
        </p:nvSpPr>
        <p:spPr/>
        <p:txBody>
          <a:bodyPr/>
          <a:lstStyle/>
          <a:p>
            <a:fld id="{4509A250-FF31-4206-8172-F9D3106AACB1}" type="datetimeFigureOut">
              <a:rPr lang="en-US" dirty="0"/>
              <a:t>11/9/2022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BA6C30-F8B0-446E-83D1-42CFF4EBB091}"/>
              </a:ext>
            </a:extLst>
          </p:cNvPr>
          <p:cNvSpPr>
            <a:spLocks noGrp="1"/>
          </p:cNvSpPr>
          <p:nvPr>
            <p:ph type="ctrTitle"/>
          </p:nvPr>
        </p:nvSpPr>
        <p:spPr>
          <a:xfrm>
            <a:off x="977402" y="415829"/>
            <a:ext cx="8825658" cy="3329581"/>
          </a:xfrm>
        </p:spPr>
        <p:txBody>
          <a:bodyPr/>
          <a:lstStyle/>
          <a:p>
            <a:r>
              <a:rPr lang="tr-TR" sz="4400" dirty="0"/>
              <a:t>Görüntü İşleme Teknikleri Kullanılarak Ekmek Doku Analizi ve Ara yüz Programının Geliştirilmesi</a:t>
            </a:r>
          </a:p>
        </p:txBody>
      </p:sp>
      <p:sp>
        <p:nvSpPr>
          <p:cNvPr id="3" name="Alt Başlık 2">
            <a:extLst>
              <a:ext uri="{FF2B5EF4-FFF2-40B4-BE49-F238E27FC236}">
                <a16:creationId xmlns:a16="http://schemas.microsoft.com/office/drawing/2014/main" id="{4A1C5719-EF2D-4FDD-A146-502507F2B6D1}"/>
              </a:ext>
            </a:extLst>
          </p:cNvPr>
          <p:cNvSpPr>
            <a:spLocks noGrp="1"/>
          </p:cNvSpPr>
          <p:nvPr>
            <p:ph type="subTitle" idx="1"/>
          </p:nvPr>
        </p:nvSpPr>
        <p:spPr/>
        <p:txBody>
          <a:bodyPr/>
          <a:lstStyle/>
          <a:p>
            <a:r>
              <a:rPr lang="tr-TR" dirty="0"/>
              <a:t>02205076062</a:t>
            </a:r>
          </a:p>
          <a:p>
            <a:r>
              <a:rPr lang="tr-TR" dirty="0"/>
              <a:t>MUSTAFA KAMBER</a:t>
            </a:r>
          </a:p>
        </p:txBody>
      </p:sp>
    </p:spTree>
    <p:extLst>
      <p:ext uri="{BB962C8B-B14F-4D97-AF65-F5344CB8AC3E}">
        <p14:creationId xmlns:p14="http://schemas.microsoft.com/office/powerpoint/2010/main" val="174746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id="{4117C5DE-CC8A-4CF0-B0F7-D4F2B898E8B2}"/>
              </a:ext>
            </a:extLst>
          </p:cNvPr>
          <p:cNvSpPr>
            <a:spLocks noGrp="1"/>
          </p:cNvSpPr>
          <p:nvPr>
            <p:ph type="title"/>
          </p:nvPr>
        </p:nvSpPr>
        <p:spPr/>
        <p:txBody>
          <a:bodyPr/>
          <a:lstStyle/>
          <a:p>
            <a:r>
              <a:rPr lang="tr-TR" dirty="0"/>
              <a:t>3.SONUÇLAR</a:t>
            </a:r>
          </a:p>
        </p:txBody>
      </p:sp>
      <p:sp>
        <p:nvSpPr>
          <p:cNvPr id="7" name="İçerik Yer Tutucusu 6">
            <a:extLst>
              <a:ext uri="{FF2B5EF4-FFF2-40B4-BE49-F238E27FC236}">
                <a16:creationId xmlns:a16="http://schemas.microsoft.com/office/drawing/2014/main" id="{D71386DE-BD0F-4761-9F04-B3006FFB9A6B}"/>
              </a:ext>
            </a:extLst>
          </p:cNvPr>
          <p:cNvSpPr>
            <a:spLocks noGrp="1"/>
          </p:cNvSpPr>
          <p:nvPr>
            <p:ph idx="1"/>
          </p:nvPr>
        </p:nvSpPr>
        <p:spPr/>
        <p:txBody>
          <a:bodyPr>
            <a:normAutofit fontScale="47500" lnSpcReduction="20000"/>
          </a:bodyPr>
          <a:lstStyle/>
          <a:p>
            <a:pPr marL="0" indent="0">
              <a:buNone/>
            </a:pPr>
            <a:r>
              <a:rPr lang="tr-TR" sz="3600" dirty="0"/>
              <a:t>Yapılan çalışmada görüntü işleme teknikleri kullanılarak ekmek gözenekleri </a:t>
            </a:r>
            <a:r>
              <a:rPr lang="tr-TR" sz="3600" dirty="0" err="1"/>
              <a:t>bölütlenmiştir</a:t>
            </a:r>
            <a:r>
              <a:rPr lang="tr-TR" sz="3600" dirty="0"/>
              <a:t>.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sz="3600" dirty="0" err="1"/>
              <a:t>DATEM’le</a:t>
            </a:r>
            <a:r>
              <a:rPr lang="tr-TR" sz="3600" dirty="0"/>
              <a:t> kıyaslandığında bu değerlerin daha küçük kaldığı görülmüştür. GL </a:t>
            </a:r>
            <a:r>
              <a:rPr lang="tr-TR" sz="3600" dirty="0" err="1"/>
              <a:t>enzimli</a:t>
            </a:r>
            <a:r>
              <a:rPr lang="tr-TR" sz="3600" dirty="0"/>
              <a:t> ekmeklerin 60 ve 90’lı konsantrasyonunda gözenek sayısı ve gözenek alanını arttırdığı, 120’li konsantrasyonunda ise gözenek sayısını azalttığı görülmektedir. Elde edilen sonuçlar FL ve GL </a:t>
            </a:r>
            <a:r>
              <a:rPr lang="tr-TR" sz="3600" dirty="0" err="1"/>
              <a:t>lipaz</a:t>
            </a:r>
            <a:r>
              <a:rPr lang="tr-TR" sz="3600" dirty="0"/>
              <a:t> enzimlerinin DATEM kadar olmasa da ekmek hacmine olumlu etki yaptığını göstermiştir</a:t>
            </a:r>
          </a:p>
        </p:txBody>
      </p:sp>
    </p:spTree>
    <p:extLst>
      <p:ext uri="{BB962C8B-B14F-4D97-AF65-F5344CB8AC3E}">
        <p14:creationId xmlns:p14="http://schemas.microsoft.com/office/powerpoint/2010/main" val="188258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6FABF6B-1988-4023-A2C5-8C6374D73BD4}"/>
              </a:ext>
            </a:extLst>
          </p:cNvPr>
          <p:cNvSpPr>
            <a:spLocks noGrp="1"/>
          </p:cNvSpPr>
          <p:nvPr>
            <p:ph type="ctrTitle"/>
          </p:nvPr>
        </p:nvSpPr>
        <p:spPr>
          <a:xfrm>
            <a:off x="1394652" y="906262"/>
            <a:ext cx="8825658" cy="3329581"/>
          </a:xfrm>
        </p:spPr>
        <p:txBody>
          <a:bodyPr/>
          <a:lstStyle/>
          <a:p>
            <a:r>
              <a:rPr lang="tr-TR" dirty="0"/>
              <a:t>BENİ DİNLEDİĞİNİZ İÇİN TEŞEKKÜRLER </a:t>
            </a:r>
            <a:r>
              <a:rPr lang="tr-TR" dirty="0">
                <a:sym typeface="Wingdings" panose="05000000000000000000" pitchFamily="2" charset="2"/>
              </a:rPr>
              <a:t></a:t>
            </a:r>
            <a:endParaRPr lang="tr-TR" dirty="0"/>
          </a:p>
        </p:txBody>
      </p:sp>
      <p:sp>
        <p:nvSpPr>
          <p:cNvPr id="3" name="Alt Başlık 2">
            <a:extLst>
              <a:ext uri="{FF2B5EF4-FFF2-40B4-BE49-F238E27FC236}">
                <a16:creationId xmlns:a16="http://schemas.microsoft.com/office/drawing/2014/main" id="{43EDC9B0-DA14-475D-A3DF-459E1AF856DD}"/>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8994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id="{4117C5DE-CC8A-4CF0-B0F7-D4F2B898E8B2}"/>
              </a:ext>
            </a:extLst>
          </p:cNvPr>
          <p:cNvSpPr>
            <a:spLocks noGrp="1"/>
          </p:cNvSpPr>
          <p:nvPr>
            <p:ph type="title"/>
          </p:nvPr>
        </p:nvSpPr>
        <p:spPr/>
        <p:txBody>
          <a:bodyPr/>
          <a:lstStyle/>
          <a:p>
            <a:r>
              <a:rPr lang="tr-TR" dirty="0"/>
              <a:t>ÖNE ÇIKANLAR</a:t>
            </a:r>
          </a:p>
        </p:txBody>
      </p:sp>
      <p:sp>
        <p:nvSpPr>
          <p:cNvPr id="7" name="İçerik Yer Tutucusu 6">
            <a:extLst>
              <a:ext uri="{FF2B5EF4-FFF2-40B4-BE49-F238E27FC236}">
                <a16:creationId xmlns:a16="http://schemas.microsoft.com/office/drawing/2014/main" id="{D71386DE-BD0F-4761-9F04-B3006FFB9A6B}"/>
              </a:ext>
            </a:extLst>
          </p:cNvPr>
          <p:cNvSpPr>
            <a:spLocks noGrp="1"/>
          </p:cNvSpPr>
          <p:nvPr>
            <p:ph idx="1"/>
          </p:nvPr>
        </p:nvSpPr>
        <p:spPr/>
        <p:txBody>
          <a:bodyPr>
            <a:normAutofit/>
          </a:bodyPr>
          <a:lstStyle/>
          <a:p>
            <a:r>
              <a:rPr lang="tr-TR" sz="3600" dirty="0"/>
              <a:t> Görüntü işleme teknikleriyle ekmek kalite analizi </a:t>
            </a:r>
          </a:p>
          <a:p>
            <a:r>
              <a:rPr lang="tr-TR" sz="3600" dirty="0"/>
              <a:t> Katkı maddesi ve enzimlerin ekmek kalitesine etkisi </a:t>
            </a:r>
          </a:p>
          <a:p>
            <a:r>
              <a:rPr lang="tr-TR" sz="3600" dirty="0"/>
              <a:t> Ekmek gözeneklerinin otomatik </a:t>
            </a:r>
            <a:r>
              <a:rPr lang="tr-TR" sz="3600" dirty="0" err="1"/>
              <a:t>bölütlenmesi</a:t>
            </a:r>
            <a:r>
              <a:rPr lang="tr-TR" sz="3600" dirty="0"/>
              <a:t> </a:t>
            </a:r>
          </a:p>
        </p:txBody>
      </p:sp>
    </p:spTree>
    <p:extLst>
      <p:ext uri="{BB962C8B-B14F-4D97-AF65-F5344CB8AC3E}">
        <p14:creationId xmlns:p14="http://schemas.microsoft.com/office/powerpoint/2010/main" val="28634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id="{4117C5DE-CC8A-4CF0-B0F7-D4F2B898E8B2}"/>
              </a:ext>
            </a:extLst>
          </p:cNvPr>
          <p:cNvSpPr>
            <a:spLocks noGrp="1"/>
          </p:cNvSpPr>
          <p:nvPr>
            <p:ph type="title"/>
          </p:nvPr>
        </p:nvSpPr>
        <p:spPr/>
        <p:txBody>
          <a:bodyPr/>
          <a:lstStyle/>
          <a:p>
            <a:r>
              <a:rPr lang="tr-TR" dirty="0"/>
              <a:t>ÖZET</a:t>
            </a:r>
          </a:p>
        </p:txBody>
      </p:sp>
      <p:sp>
        <p:nvSpPr>
          <p:cNvPr id="7" name="İçerik Yer Tutucusu 6">
            <a:extLst>
              <a:ext uri="{FF2B5EF4-FFF2-40B4-BE49-F238E27FC236}">
                <a16:creationId xmlns:a16="http://schemas.microsoft.com/office/drawing/2014/main" id="{D71386DE-BD0F-4761-9F04-B3006FFB9A6B}"/>
              </a:ext>
            </a:extLst>
          </p:cNvPr>
          <p:cNvSpPr>
            <a:spLocks noGrp="1"/>
          </p:cNvSpPr>
          <p:nvPr>
            <p:ph idx="1"/>
          </p:nvPr>
        </p:nvSpPr>
        <p:spPr/>
        <p:txBody>
          <a:bodyPr>
            <a:normAutofit fontScale="47500" lnSpcReduction="20000"/>
          </a:bodyPr>
          <a:lstStyle/>
          <a:p>
            <a:pPr marL="0" indent="0">
              <a:buNone/>
            </a:pPr>
            <a:r>
              <a:rPr lang="tr-TR" sz="3600" dirty="0"/>
              <a:t>Ekmek, içerisine konulan maddelerin miktarı ve cinsine bağlı olarak farklı kalitede üretilebilmektedir. Ekmek dokusundaki gözeneklerin, sayısı, yoğunluğu, alanı gibi yapısal özellikler ekmeğin kalitesi açısından önemli bilgiler içermektedir. Bu çalışmada DATEM (</a:t>
            </a:r>
            <a:r>
              <a:rPr lang="tr-TR" sz="3600" dirty="0" err="1"/>
              <a:t>Diacetil</a:t>
            </a:r>
            <a:r>
              <a:rPr lang="tr-TR" sz="3600" dirty="0"/>
              <a:t> </a:t>
            </a:r>
            <a:r>
              <a:rPr lang="tr-TR" sz="3600" dirty="0" err="1"/>
              <a:t>tartaric</a:t>
            </a:r>
            <a:r>
              <a:rPr lang="tr-TR" sz="3600" dirty="0"/>
              <a:t> </a:t>
            </a:r>
            <a:r>
              <a:rPr lang="tr-TR" sz="3600" dirty="0" err="1"/>
              <a:t>esters</a:t>
            </a:r>
            <a:r>
              <a:rPr lang="tr-TR" sz="3600" dirty="0"/>
              <a:t> of </a:t>
            </a:r>
            <a:r>
              <a:rPr lang="tr-TR" sz="3600" dirty="0" err="1"/>
              <a:t>monogliserid</a:t>
            </a:r>
            <a:r>
              <a:rPr lang="tr-TR" sz="3600" dirty="0"/>
              <a:t>) katkı maddesinin, </a:t>
            </a:r>
            <a:r>
              <a:rPr lang="tr-TR" sz="3600" dirty="0" err="1"/>
              <a:t>fosfolipaz</a:t>
            </a:r>
            <a:r>
              <a:rPr lang="tr-TR" sz="3600" dirty="0"/>
              <a:t> (FL) enziminin ve </a:t>
            </a:r>
            <a:r>
              <a:rPr lang="tr-TR" sz="3600" dirty="0" err="1"/>
              <a:t>glikolipaz</a:t>
            </a:r>
            <a:r>
              <a:rPr lang="tr-TR" sz="3600" dirty="0"/>
              <a:t> (GL) enziminin doğrudan ekmek yapım yöntemiyle üretilmiş ekmeklerdeki kaliteye olan etkisi belirlenmiştir. Bu amaçla, </a:t>
            </a:r>
            <a:r>
              <a:rPr lang="tr-TR" sz="3600" dirty="0" err="1"/>
              <a:t>Matlab’te</a:t>
            </a:r>
            <a:r>
              <a:rPr lang="tr-TR" sz="3600" dirty="0"/>
              <a:t> görüntü işleme teknikleri kullanılmış ve ekmek gözeneklerinin </a:t>
            </a:r>
            <a:r>
              <a:rPr lang="tr-TR" sz="3600" dirty="0" err="1"/>
              <a:t>bölütlenmesi</a:t>
            </a:r>
            <a:r>
              <a:rPr lang="tr-TR" sz="3600" dirty="0"/>
              <a:t> temelli bir yazılım oluşturulmuştur. Çalışmada, 104 farklı ekmek imgesi kullanılmıştır. Elde edilen sonuçlar </a:t>
            </a:r>
            <a:r>
              <a:rPr lang="tr-TR" sz="3600" dirty="0" err="1"/>
              <a:t>DATEM’in</a:t>
            </a:r>
            <a:r>
              <a:rPr lang="tr-TR" sz="3600" dirty="0"/>
              <a:t> ekmeğin gözenek yapısını iyileştirerek, konsantrasyonuyla doğru orantılı olarak ekmek hacmini arttırdığını göstermiştir. </a:t>
            </a:r>
            <a:r>
              <a:rPr lang="tr-TR" sz="3600" dirty="0" err="1"/>
              <a:t>FL’nin</a:t>
            </a:r>
            <a:r>
              <a:rPr lang="tr-TR" sz="3600" dirty="0"/>
              <a:t> 20 mg.kg-1 ve </a:t>
            </a:r>
            <a:r>
              <a:rPr lang="tr-TR" sz="3600" dirty="0" err="1"/>
              <a:t>GL’nin</a:t>
            </a:r>
            <a:r>
              <a:rPr lang="tr-TR" sz="3600" dirty="0"/>
              <a:t> 60 mg.kg-1 konsantrasyonlarında ise gözenek sayısı ve gözenek alanında artış olduğu da gözlemlenmiştir. Çalışmanın başarımının belirlenmesinde ZSI (</a:t>
            </a:r>
            <a:r>
              <a:rPr lang="tr-TR" sz="3600" dirty="0" err="1"/>
              <a:t>Zijdenbos</a:t>
            </a:r>
            <a:r>
              <a:rPr lang="tr-TR" sz="3600" dirty="0"/>
              <a:t> </a:t>
            </a:r>
            <a:r>
              <a:rPr lang="tr-TR" sz="3600" dirty="0" err="1"/>
              <a:t>Similarity</a:t>
            </a:r>
            <a:r>
              <a:rPr lang="tr-TR" sz="3600" dirty="0"/>
              <a:t> Index) indeksi kullanılmıştır. Elde edilen başarım indeks değerleri 0,87 ile 0,93 arasında değişmekte olup literatürde 0,7’den büyük değerler başarılı olarak kabul edilmektedir. Elde edilen sonuçlar, önerilen metodolojinin ekmek gözeneklerinin </a:t>
            </a:r>
            <a:r>
              <a:rPr lang="tr-TR" sz="3600" dirty="0" err="1"/>
              <a:t>bölütlenmesine</a:t>
            </a:r>
            <a:r>
              <a:rPr lang="tr-TR" sz="3600" dirty="0"/>
              <a:t> dayanan ekmek kalitesi analizinde kullanılabileceğini göstermiştir.</a:t>
            </a:r>
          </a:p>
        </p:txBody>
      </p:sp>
    </p:spTree>
    <p:extLst>
      <p:ext uri="{BB962C8B-B14F-4D97-AF65-F5344CB8AC3E}">
        <p14:creationId xmlns:p14="http://schemas.microsoft.com/office/powerpoint/2010/main" val="396108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id="{4117C5DE-CC8A-4CF0-B0F7-D4F2B898E8B2}"/>
              </a:ext>
            </a:extLst>
          </p:cNvPr>
          <p:cNvSpPr>
            <a:spLocks noGrp="1"/>
          </p:cNvSpPr>
          <p:nvPr>
            <p:ph type="title"/>
          </p:nvPr>
        </p:nvSpPr>
        <p:spPr/>
        <p:txBody>
          <a:bodyPr/>
          <a:lstStyle/>
          <a:p>
            <a:r>
              <a:rPr lang="tr-TR" dirty="0"/>
              <a:t>1-GİRİŞ</a:t>
            </a:r>
          </a:p>
        </p:txBody>
      </p:sp>
      <p:sp>
        <p:nvSpPr>
          <p:cNvPr id="7" name="İçerik Yer Tutucusu 6">
            <a:extLst>
              <a:ext uri="{FF2B5EF4-FFF2-40B4-BE49-F238E27FC236}">
                <a16:creationId xmlns:a16="http://schemas.microsoft.com/office/drawing/2014/main" id="{D71386DE-BD0F-4761-9F04-B3006FFB9A6B}"/>
              </a:ext>
            </a:extLst>
          </p:cNvPr>
          <p:cNvSpPr>
            <a:spLocks noGrp="1"/>
          </p:cNvSpPr>
          <p:nvPr>
            <p:ph idx="1"/>
          </p:nvPr>
        </p:nvSpPr>
        <p:spPr/>
        <p:txBody>
          <a:bodyPr>
            <a:normAutofit fontScale="92500" lnSpcReduction="20000"/>
          </a:bodyPr>
          <a:lstStyle/>
          <a:p>
            <a:pPr marL="0" indent="0">
              <a:buNone/>
            </a:pPr>
            <a:r>
              <a:rPr lang="tr-TR" sz="3600"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a:t>
            </a:r>
          </a:p>
        </p:txBody>
      </p:sp>
    </p:spTree>
    <p:extLst>
      <p:ext uri="{BB962C8B-B14F-4D97-AF65-F5344CB8AC3E}">
        <p14:creationId xmlns:p14="http://schemas.microsoft.com/office/powerpoint/2010/main" val="359370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D2C31CC6-ED5F-49C6-9840-C12659EC5A13}"/>
              </a:ext>
            </a:extLst>
          </p:cNvPr>
          <p:cNvSpPr/>
          <p:nvPr/>
        </p:nvSpPr>
        <p:spPr>
          <a:xfrm>
            <a:off x="1358283" y="1534368"/>
            <a:ext cx="9570128" cy="1477328"/>
          </a:xfrm>
          <a:prstGeom prst="rect">
            <a:avLst/>
          </a:prstGeom>
        </p:spPr>
        <p:txBody>
          <a:bodyPr wrap="square">
            <a:spAutoFit/>
          </a:bodyPr>
          <a:lstStyle/>
          <a:p>
            <a:r>
              <a:rPr lang="tr-TR" dirty="0"/>
              <a:t>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a:t>
            </a:r>
          </a:p>
        </p:txBody>
      </p:sp>
      <p:sp>
        <p:nvSpPr>
          <p:cNvPr id="3" name="Dikdörtgen 2">
            <a:extLst>
              <a:ext uri="{FF2B5EF4-FFF2-40B4-BE49-F238E27FC236}">
                <a16:creationId xmlns:a16="http://schemas.microsoft.com/office/drawing/2014/main" id="{FFA534AD-C19C-4253-B512-3EF4003E235B}"/>
              </a:ext>
            </a:extLst>
          </p:cNvPr>
          <p:cNvSpPr/>
          <p:nvPr/>
        </p:nvSpPr>
        <p:spPr>
          <a:xfrm>
            <a:off x="1310936" y="3073893"/>
            <a:ext cx="9570128" cy="914452"/>
          </a:xfrm>
          <a:prstGeom prst="rect">
            <a:avLst/>
          </a:prstGeom>
        </p:spPr>
        <p:txBody>
          <a:bodyPr wrap="square">
            <a:spAutoFit/>
          </a:bodyPr>
          <a:lstStyle/>
          <a:p>
            <a:r>
              <a:rPr lang="tr-TR" dirty="0"/>
              <a:t>Ancak öz miktarı yetersiz olan unlara uygun miktarda katkı maddesi ilavesi yapılarak üretilen ekmeklerin raf ömrü uzar, hacmi artar, ekmek içlerinin gözenek yapıları iyileşir, dokuları ve yumuşaklıkları daha iyi olur</a:t>
            </a:r>
          </a:p>
        </p:txBody>
      </p:sp>
      <p:sp>
        <p:nvSpPr>
          <p:cNvPr id="4" name="Dikdörtgen 3">
            <a:extLst>
              <a:ext uri="{FF2B5EF4-FFF2-40B4-BE49-F238E27FC236}">
                <a16:creationId xmlns:a16="http://schemas.microsoft.com/office/drawing/2014/main" id="{469055AC-20DC-4A9F-A832-C862849B299E}"/>
              </a:ext>
            </a:extLst>
          </p:cNvPr>
          <p:cNvSpPr/>
          <p:nvPr/>
        </p:nvSpPr>
        <p:spPr>
          <a:xfrm rot="10800000" flipV="1">
            <a:off x="1296139" y="4050542"/>
            <a:ext cx="9694415" cy="646331"/>
          </a:xfrm>
          <a:prstGeom prst="rect">
            <a:avLst/>
          </a:prstGeom>
        </p:spPr>
        <p:txBody>
          <a:bodyPr wrap="square">
            <a:spAutoFit/>
          </a:bodyPr>
          <a:lstStyle/>
          <a:p>
            <a:r>
              <a:rPr lang="tr-TR" dirty="0"/>
              <a:t>Gelişen görüntü işleme teknikleriyle birlikte ekmek kalite analizlerinin daha ucuz, hızlı ve güvenilir şekilde yapılabilmesi sağlanmaya çalışılmaktadır</a:t>
            </a:r>
          </a:p>
        </p:txBody>
      </p:sp>
      <p:sp>
        <p:nvSpPr>
          <p:cNvPr id="5" name="Dikdörtgen 4">
            <a:extLst>
              <a:ext uri="{FF2B5EF4-FFF2-40B4-BE49-F238E27FC236}">
                <a16:creationId xmlns:a16="http://schemas.microsoft.com/office/drawing/2014/main" id="{F3563597-4A25-4E61-99D3-C67CD31573C9}"/>
              </a:ext>
            </a:extLst>
          </p:cNvPr>
          <p:cNvSpPr/>
          <p:nvPr/>
        </p:nvSpPr>
        <p:spPr>
          <a:xfrm>
            <a:off x="1296138" y="4805239"/>
            <a:ext cx="9694415" cy="1200329"/>
          </a:xfrm>
          <a:prstGeom prst="rect">
            <a:avLst/>
          </a:prstGeom>
        </p:spPr>
        <p:txBody>
          <a:bodyPr wrap="square">
            <a:spAutoFit/>
          </a:bodyPr>
          <a:lstStyle/>
          <a:p>
            <a:r>
              <a:rPr lang="tr-TR" dirty="0"/>
              <a:t>Francis </a:t>
            </a:r>
            <a:r>
              <a:rPr lang="tr-TR" dirty="0" err="1"/>
              <a:t>Butler</a:t>
            </a:r>
            <a:r>
              <a:rPr lang="tr-TR" dirty="0"/>
              <a:t> ve arkadaşlarının yapmış oldukları bir çalışmada ise 135 ekmek dilimi görüntüsüne farklı </a:t>
            </a:r>
            <a:r>
              <a:rPr lang="tr-TR" dirty="0" err="1"/>
              <a:t>eşikleme</a:t>
            </a:r>
            <a:r>
              <a:rPr lang="tr-TR" dirty="0"/>
              <a:t> yöntemleri kullanılarak, ekmek kalite analizi yapılmıştır. Analizde ekmek gözeneklerine ait gözenek alanı, gözenek yoğunluğu, boşluk oranı gibi öznitelikler hesaplanmıştır</a:t>
            </a:r>
          </a:p>
        </p:txBody>
      </p:sp>
    </p:spTree>
    <p:extLst>
      <p:ext uri="{BB962C8B-B14F-4D97-AF65-F5344CB8AC3E}">
        <p14:creationId xmlns:p14="http://schemas.microsoft.com/office/powerpoint/2010/main" val="426634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id="{4117C5DE-CC8A-4CF0-B0F7-D4F2B898E8B2}"/>
              </a:ext>
            </a:extLst>
          </p:cNvPr>
          <p:cNvSpPr>
            <a:spLocks noGrp="1"/>
          </p:cNvSpPr>
          <p:nvPr>
            <p:ph type="title"/>
          </p:nvPr>
        </p:nvSpPr>
        <p:spPr/>
        <p:txBody>
          <a:bodyPr/>
          <a:lstStyle/>
          <a:p>
            <a:r>
              <a:rPr lang="tr-TR" dirty="0"/>
              <a:t>2. DENEYSEL METOT</a:t>
            </a:r>
          </a:p>
        </p:txBody>
      </p:sp>
      <p:sp>
        <p:nvSpPr>
          <p:cNvPr id="7" name="İçerik Yer Tutucusu 6">
            <a:extLst>
              <a:ext uri="{FF2B5EF4-FFF2-40B4-BE49-F238E27FC236}">
                <a16:creationId xmlns:a16="http://schemas.microsoft.com/office/drawing/2014/main" id="{D71386DE-BD0F-4761-9F04-B3006FFB9A6B}"/>
              </a:ext>
            </a:extLst>
          </p:cNvPr>
          <p:cNvSpPr>
            <a:spLocks noGrp="1"/>
          </p:cNvSpPr>
          <p:nvPr>
            <p:ph idx="1"/>
          </p:nvPr>
        </p:nvSpPr>
        <p:spPr/>
        <p:txBody>
          <a:bodyPr>
            <a:normAutofit fontScale="40000" lnSpcReduction="20000"/>
          </a:bodyPr>
          <a:lstStyle/>
          <a:p>
            <a:pPr marL="0" indent="0">
              <a:buNone/>
            </a:pPr>
            <a:r>
              <a:rPr lang="tr-TR" sz="4500" dirty="0"/>
              <a:t>Veri Kümesi(</a:t>
            </a:r>
            <a:r>
              <a:rPr lang="tr-TR" sz="4500" dirty="0" err="1"/>
              <a:t>Dataset</a:t>
            </a:r>
            <a:r>
              <a:rPr lang="tr-TR" sz="4500" dirty="0"/>
              <a:t>)</a:t>
            </a:r>
          </a:p>
          <a:p>
            <a:pPr marL="0" indent="0">
              <a:buNone/>
            </a:pPr>
            <a:endParaRPr lang="tr-TR" sz="3600" dirty="0"/>
          </a:p>
          <a:p>
            <a:pPr marL="0" indent="0">
              <a:buNone/>
            </a:pPr>
            <a:r>
              <a:rPr lang="tr-TR" sz="3600" dirty="0"/>
              <a:t>Çalışmada kullanılan ekmek kesit alan görüntüleri doğrudan ekmek yapım yöntemiyle (AACC 10-10B, AACC, 2000) elde edilmiştir [10]. Ekmek hazırlama içeriğine 1 kg un (%14 rutubetli) üzerinden, %3 maya, %1,5 tuz, 10 mg/kg </a:t>
            </a:r>
            <a:r>
              <a:rPr lang="tr-TR" sz="3600" dirty="0" err="1"/>
              <a:t>alfaamilaz</a:t>
            </a:r>
            <a:r>
              <a:rPr lang="tr-TR" sz="3600" dirty="0"/>
              <a:t> ve 75 mg/kg </a:t>
            </a:r>
            <a:r>
              <a:rPr lang="tr-TR" sz="3600" dirty="0" err="1"/>
              <a:t>askorbik</a:t>
            </a:r>
            <a:r>
              <a:rPr lang="tr-TR" sz="3600" dirty="0"/>
              <a:t> asit eklenerek başlanmıştır. Karışıma ilave edilecek su miktarı </a:t>
            </a:r>
            <a:r>
              <a:rPr lang="tr-TR" sz="3600" dirty="0" err="1"/>
              <a:t>farinogafta</a:t>
            </a:r>
            <a:r>
              <a:rPr lang="tr-TR" sz="3600" dirty="0"/>
              <a:t> belirlenmiş ve %62,6 oranında </a:t>
            </a:r>
            <a:r>
              <a:rPr lang="tr-TR" sz="3600" dirty="0" err="1"/>
              <a:t>formülasyona</a:t>
            </a:r>
            <a:r>
              <a:rPr lang="tr-TR" sz="3600" dirty="0"/>
              <a:t> su eklenmiştir. Tüm bileşenler bir yoğurucuda uygun kıvamda hamur oluşturuncaya kadar yoğrulmuş ve daha sonra 30°C’de %85 nispi nemde 30 dakika fermantasyona bırakılmıştır. Fermantasyon sonrasında, hamur 10 eşit parçaya bölünerek (100 g un üzerinden), parçalar yuvarlandıktan sonra tekrar aynı koşullarda 30 dakika daha fermantasyona bırakılmıştır. Fermantasyon sonunda, silindir şekline getirilmiş hamur parçaları teflon pişirme kaplarında 60 dakika gelişmeye bırakılmış ve 220 °C’de 25 dakika döner tipte bir fırında pişirilmiştir. Fırından çıkartılan ekmekler oda sıcaklığında iki saat soğumaya bırakıldıktan sonra sonar analize tabi tutulmuştur. Analiz edilecek ekmekler önce, dilimleme makinesinde 25 mm kalınlıkta kesilmiş ve her bir ekmeğin ortasındaki/merkezindeki iki dilim analizlerde kullanılmak üzere ayrılmıştır. Görüntü işleme için belirlenen bu iki dilimin bir tarayıcı (</a:t>
            </a:r>
            <a:r>
              <a:rPr lang="tr-TR" sz="3600" dirty="0" err="1"/>
              <a:t>CanoScan</a:t>
            </a:r>
            <a:r>
              <a:rPr lang="tr-TR" sz="3600" dirty="0"/>
              <a:t> 4400F, </a:t>
            </a:r>
            <a:r>
              <a:rPr lang="tr-TR" sz="3600" dirty="0" err="1"/>
              <a:t>Canon</a:t>
            </a:r>
            <a:r>
              <a:rPr lang="tr-TR" sz="3600" dirty="0"/>
              <a:t>, Japan) aracılığı ile görüntüsü bilgisayara aktarılmıştır. Tarayıcının parlaklık ve kontrast parametreleri, tüm görüntüler için sıfıra ayarlanmıştır. Görüntüler, 300 </a:t>
            </a:r>
            <a:r>
              <a:rPr lang="tr-TR" sz="3600" dirty="0" err="1"/>
              <a:t>DPI’da</a:t>
            </a:r>
            <a:r>
              <a:rPr lang="tr-TR" sz="3600" dirty="0"/>
              <a:t> ve RGB renkli olarak BMP formatında 3508*2552 piksel olarak bilgisayara kaydedilmiştir. </a:t>
            </a:r>
          </a:p>
        </p:txBody>
      </p:sp>
    </p:spTree>
    <p:extLst>
      <p:ext uri="{BB962C8B-B14F-4D97-AF65-F5344CB8AC3E}">
        <p14:creationId xmlns:p14="http://schemas.microsoft.com/office/powerpoint/2010/main" val="187759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D71386DE-BD0F-4761-9F04-B3006FFB9A6B}"/>
              </a:ext>
            </a:extLst>
          </p:cNvPr>
          <p:cNvSpPr>
            <a:spLocks noGrp="1"/>
          </p:cNvSpPr>
          <p:nvPr>
            <p:ph idx="4294967295"/>
          </p:nvPr>
        </p:nvSpPr>
        <p:spPr>
          <a:xfrm>
            <a:off x="0" y="2052638"/>
            <a:ext cx="8947150" cy="4195762"/>
          </a:xfrm>
        </p:spPr>
        <p:txBody>
          <a:bodyPr>
            <a:normAutofit/>
          </a:bodyPr>
          <a:lstStyle/>
          <a:p>
            <a:pPr marL="0" indent="0">
              <a:buNone/>
            </a:pPr>
            <a:endParaRPr lang="tr-TR" sz="3600" dirty="0"/>
          </a:p>
          <a:p>
            <a:pPr marL="0" indent="0">
              <a:buNone/>
            </a:pPr>
            <a:endParaRPr lang="tr-TR" sz="3600" dirty="0"/>
          </a:p>
        </p:txBody>
      </p:sp>
      <p:sp>
        <p:nvSpPr>
          <p:cNvPr id="4" name="Dikdörtgen 3">
            <a:extLst>
              <a:ext uri="{FF2B5EF4-FFF2-40B4-BE49-F238E27FC236}">
                <a16:creationId xmlns:a16="http://schemas.microsoft.com/office/drawing/2014/main" id="{ECE22146-8160-4DA0-B363-5600AFB6F476}"/>
              </a:ext>
            </a:extLst>
          </p:cNvPr>
          <p:cNvSpPr/>
          <p:nvPr/>
        </p:nvSpPr>
        <p:spPr>
          <a:xfrm>
            <a:off x="1269507" y="834502"/>
            <a:ext cx="7677643" cy="2031325"/>
          </a:xfrm>
          <a:prstGeom prst="rect">
            <a:avLst/>
          </a:prstGeom>
        </p:spPr>
        <p:txBody>
          <a:bodyPr wrap="square">
            <a:spAutoFit/>
          </a:bodyPr>
          <a:lstStyle/>
          <a:p>
            <a:r>
              <a:rPr lang="tr-TR" dirty="0"/>
              <a:t>Yöntemler (</a:t>
            </a:r>
            <a:r>
              <a:rPr lang="tr-TR" dirty="0" err="1"/>
              <a:t>Methods</a:t>
            </a:r>
            <a:r>
              <a:rPr lang="tr-TR" dirty="0"/>
              <a:t>) </a:t>
            </a:r>
          </a:p>
          <a:p>
            <a:endParaRPr lang="tr-TR" dirty="0"/>
          </a:p>
          <a:p>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p>
        </p:txBody>
      </p:sp>
      <p:sp>
        <p:nvSpPr>
          <p:cNvPr id="5" name="Dikdörtgen 4">
            <a:extLst>
              <a:ext uri="{FF2B5EF4-FFF2-40B4-BE49-F238E27FC236}">
                <a16:creationId xmlns:a16="http://schemas.microsoft.com/office/drawing/2014/main" id="{EE244DD4-BA42-484B-83A6-3D51BC9BB153}"/>
              </a:ext>
            </a:extLst>
          </p:cNvPr>
          <p:cNvSpPr/>
          <p:nvPr/>
        </p:nvSpPr>
        <p:spPr>
          <a:xfrm>
            <a:off x="1269507" y="3122814"/>
            <a:ext cx="8114190" cy="2031325"/>
          </a:xfrm>
          <a:prstGeom prst="rect">
            <a:avLst/>
          </a:prstGeom>
        </p:spPr>
        <p:txBody>
          <a:bodyPr wrap="square">
            <a:spAutoFit/>
          </a:bodyPr>
          <a:lstStyle/>
          <a:p>
            <a:r>
              <a:rPr lang="tr-TR" dirty="0" err="1"/>
              <a:t>Histogram</a:t>
            </a:r>
            <a:r>
              <a:rPr lang="tr-TR" dirty="0"/>
              <a:t> Germe</a:t>
            </a:r>
          </a:p>
          <a:p>
            <a:endParaRPr lang="tr-TR" dirty="0"/>
          </a:p>
          <a:p>
            <a:r>
              <a:rPr lang="tr-TR" dirty="0" err="1"/>
              <a:t>Adaptif</a:t>
            </a:r>
            <a:r>
              <a:rPr lang="tr-TR" dirty="0"/>
              <a:t> </a:t>
            </a:r>
            <a:r>
              <a:rPr lang="tr-TR" dirty="0" err="1"/>
              <a:t>histogram</a:t>
            </a:r>
            <a:r>
              <a:rPr lang="tr-TR" dirty="0"/>
              <a:t> eşitleme olarak da bilinen </a:t>
            </a:r>
            <a:r>
              <a:rPr lang="tr-TR" dirty="0" err="1"/>
              <a:t>histogram</a:t>
            </a:r>
            <a:r>
              <a:rPr lang="tr-TR" dirty="0"/>
              <a:t> germe işlemi düşük kontrastlı resimlere uygulanan bir yöntem olup </a:t>
            </a:r>
            <a:r>
              <a:rPr lang="tr-TR" dirty="0" err="1"/>
              <a:t>histogramı</a:t>
            </a:r>
            <a:r>
              <a:rPr lang="tr-TR" dirty="0"/>
              <a:t> geniş bir bölgeye yayma mantığına dayanmaktadır. Ön işlemenin ilk basamağını oluşturan bu yöntem sayesinde gri seviye görüntülerinin kontrastı iyileştirilmiştir</a:t>
            </a:r>
          </a:p>
        </p:txBody>
      </p:sp>
    </p:spTree>
    <p:extLst>
      <p:ext uri="{BB962C8B-B14F-4D97-AF65-F5344CB8AC3E}">
        <p14:creationId xmlns:p14="http://schemas.microsoft.com/office/powerpoint/2010/main" val="205482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D71386DE-BD0F-4761-9F04-B3006FFB9A6B}"/>
              </a:ext>
            </a:extLst>
          </p:cNvPr>
          <p:cNvSpPr>
            <a:spLocks noGrp="1"/>
          </p:cNvSpPr>
          <p:nvPr>
            <p:ph idx="4294967295"/>
          </p:nvPr>
        </p:nvSpPr>
        <p:spPr>
          <a:xfrm>
            <a:off x="0" y="2052638"/>
            <a:ext cx="8947150" cy="4195762"/>
          </a:xfrm>
        </p:spPr>
        <p:txBody>
          <a:bodyPr>
            <a:normAutofit/>
          </a:bodyPr>
          <a:lstStyle/>
          <a:p>
            <a:pPr marL="0" indent="0">
              <a:buNone/>
            </a:pPr>
            <a:endParaRPr lang="tr-TR" sz="3600" dirty="0"/>
          </a:p>
          <a:p>
            <a:pPr marL="0" indent="0">
              <a:buNone/>
            </a:pPr>
            <a:endParaRPr lang="tr-TR" sz="3600" dirty="0"/>
          </a:p>
        </p:txBody>
      </p:sp>
      <p:sp>
        <p:nvSpPr>
          <p:cNvPr id="4" name="Dikdörtgen 3">
            <a:extLst>
              <a:ext uri="{FF2B5EF4-FFF2-40B4-BE49-F238E27FC236}">
                <a16:creationId xmlns:a16="http://schemas.microsoft.com/office/drawing/2014/main" id="{ECE22146-8160-4DA0-B363-5600AFB6F476}"/>
              </a:ext>
            </a:extLst>
          </p:cNvPr>
          <p:cNvSpPr/>
          <p:nvPr/>
        </p:nvSpPr>
        <p:spPr>
          <a:xfrm>
            <a:off x="1269507" y="834502"/>
            <a:ext cx="7677643" cy="1200329"/>
          </a:xfrm>
          <a:prstGeom prst="rect">
            <a:avLst/>
          </a:prstGeom>
        </p:spPr>
        <p:txBody>
          <a:bodyPr wrap="square">
            <a:spAutoFit/>
          </a:bodyPr>
          <a:lstStyle/>
          <a:p>
            <a:r>
              <a:rPr lang="tr-TR" dirty="0" err="1"/>
              <a:t>Histogram</a:t>
            </a:r>
            <a:r>
              <a:rPr lang="tr-TR" dirty="0"/>
              <a:t> Eşitleme</a:t>
            </a:r>
          </a:p>
          <a:p>
            <a:endParaRPr lang="tr-TR" dirty="0"/>
          </a:p>
          <a:p>
            <a:r>
              <a:rPr lang="tr-TR" dirty="0" err="1"/>
              <a:t>Histogram</a:t>
            </a:r>
            <a:r>
              <a:rPr lang="tr-TR" dirty="0"/>
              <a:t> eşitleme renk değerleri düzgün dağılımlı olmayan görüntüler için uygun bir görüntü iyileştirme metodudur. </a:t>
            </a:r>
          </a:p>
        </p:txBody>
      </p:sp>
      <p:pic>
        <p:nvPicPr>
          <p:cNvPr id="3" name="Resim 2">
            <a:extLst>
              <a:ext uri="{FF2B5EF4-FFF2-40B4-BE49-F238E27FC236}">
                <a16:creationId xmlns:a16="http://schemas.microsoft.com/office/drawing/2014/main" id="{5710022F-AFB5-48BC-B11E-DB64519DB8AD}"/>
              </a:ext>
            </a:extLst>
          </p:cNvPr>
          <p:cNvPicPr>
            <a:picLocks noChangeAspect="1"/>
          </p:cNvPicPr>
          <p:nvPr/>
        </p:nvPicPr>
        <p:blipFill>
          <a:blip r:embed="rId2"/>
          <a:stretch>
            <a:fillRect/>
          </a:stretch>
        </p:blipFill>
        <p:spPr>
          <a:xfrm>
            <a:off x="1154098" y="2358834"/>
            <a:ext cx="2339895" cy="2562742"/>
          </a:xfrm>
          <a:prstGeom prst="rect">
            <a:avLst/>
          </a:prstGeom>
        </p:spPr>
      </p:pic>
      <p:sp>
        <p:nvSpPr>
          <p:cNvPr id="6" name="Dikdörtgen 5">
            <a:extLst>
              <a:ext uri="{FF2B5EF4-FFF2-40B4-BE49-F238E27FC236}">
                <a16:creationId xmlns:a16="http://schemas.microsoft.com/office/drawing/2014/main" id="{6CC583F8-9EE3-4C63-B7F7-EFD0EFF92CB0}"/>
              </a:ext>
            </a:extLst>
          </p:cNvPr>
          <p:cNvSpPr/>
          <p:nvPr/>
        </p:nvSpPr>
        <p:spPr>
          <a:xfrm>
            <a:off x="3926889" y="2292632"/>
            <a:ext cx="6096000" cy="923330"/>
          </a:xfrm>
          <a:prstGeom prst="rect">
            <a:avLst/>
          </a:prstGeom>
        </p:spPr>
        <p:txBody>
          <a:bodyPr>
            <a:spAutoFit/>
          </a:bodyPr>
          <a:lstStyle/>
          <a:p>
            <a:r>
              <a:rPr lang="tr-TR" dirty="0" err="1"/>
              <a:t>Histogram</a:t>
            </a:r>
            <a:r>
              <a:rPr lang="tr-TR" dirty="0"/>
              <a:t> eşitleme işleminden sonra ön işleme aşaması bitmiş olup, gözeneklerin </a:t>
            </a:r>
            <a:r>
              <a:rPr lang="tr-TR" dirty="0" err="1"/>
              <a:t>bölütlenmesiyle</a:t>
            </a:r>
            <a:r>
              <a:rPr lang="tr-TR" dirty="0"/>
              <a:t> görüntü işleme aşamasına geçilecektir.</a:t>
            </a:r>
          </a:p>
        </p:txBody>
      </p:sp>
      <p:sp>
        <p:nvSpPr>
          <p:cNvPr id="8" name="Dikdörtgen 7">
            <a:extLst>
              <a:ext uri="{FF2B5EF4-FFF2-40B4-BE49-F238E27FC236}">
                <a16:creationId xmlns:a16="http://schemas.microsoft.com/office/drawing/2014/main" id="{F76196EA-DE80-45B1-BB94-C1A391A03AEF}"/>
              </a:ext>
            </a:extLst>
          </p:cNvPr>
          <p:cNvSpPr/>
          <p:nvPr/>
        </p:nvSpPr>
        <p:spPr>
          <a:xfrm>
            <a:off x="3926889" y="3640205"/>
            <a:ext cx="6096000" cy="1477328"/>
          </a:xfrm>
          <a:prstGeom prst="rect">
            <a:avLst/>
          </a:prstGeom>
        </p:spPr>
        <p:txBody>
          <a:bodyPr>
            <a:spAutoFit/>
          </a:bodyPr>
          <a:lstStyle/>
          <a:p>
            <a:r>
              <a:rPr lang="tr-TR" dirty="0"/>
              <a:t>Gözeneklerin Otomatik Olarak </a:t>
            </a:r>
            <a:r>
              <a:rPr lang="tr-TR" dirty="0" err="1"/>
              <a:t>Bölütlenmesi</a:t>
            </a:r>
            <a:r>
              <a:rPr lang="tr-TR" dirty="0"/>
              <a:t> </a:t>
            </a:r>
          </a:p>
          <a:p>
            <a:endParaRPr lang="tr-TR" dirty="0"/>
          </a:p>
          <a:p>
            <a:r>
              <a:rPr lang="tr-TR" dirty="0"/>
              <a:t> Bu kısımda ön işlemeden geçip, işlemeye hazır hale gelen görüntüler öncelikle otsu yöntemiyle </a:t>
            </a:r>
            <a:r>
              <a:rPr lang="tr-TR" dirty="0" err="1"/>
              <a:t>eşiklenerek</a:t>
            </a:r>
            <a:r>
              <a:rPr lang="tr-TR" dirty="0"/>
              <a:t> ikili görüntü haline dönüştürülmüştür.</a:t>
            </a:r>
          </a:p>
        </p:txBody>
      </p:sp>
    </p:spTree>
    <p:extLst>
      <p:ext uri="{BB962C8B-B14F-4D97-AF65-F5344CB8AC3E}">
        <p14:creationId xmlns:p14="http://schemas.microsoft.com/office/powerpoint/2010/main" val="180738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D71386DE-BD0F-4761-9F04-B3006FFB9A6B}"/>
              </a:ext>
            </a:extLst>
          </p:cNvPr>
          <p:cNvSpPr>
            <a:spLocks noGrp="1"/>
          </p:cNvSpPr>
          <p:nvPr>
            <p:ph idx="4294967295"/>
          </p:nvPr>
        </p:nvSpPr>
        <p:spPr>
          <a:xfrm>
            <a:off x="0" y="2052638"/>
            <a:ext cx="8947150" cy="4195762"/>
          </a:xfrm>
        </p:spPr>
        <p:txBody>
          <a:bodyPr>
            <a:normAutofit/>
          </a:bodyPr>
          <a:lstStyle/>
          <a:p>
            <a:pPr marL="0" indent="0">
              <a:buNone/>
            </a:pPr>
            <a:endParaRPr lang="tr-TR" sz="3600" dirty="0"/>
          </a:p>
          <a:p>
            <a:pPr marL="0" indent="0">
              <a:buNone/>
            </a:pPr>
            <a:endParaRPr lang="tr-TR" sz="3600" dirty="0"/>
          </a:p>
        </p:txBody>
      </p:sp>
      <p:pic>
        <p:nvPicPr>
          <p:cNvPr id="5" name="Resim 4">
            <a:extLst>
              <a:ext uri="{FF2B5EF4-FFF2-40B4-BE49-F238E27FC236}">
                <a16:creationId xmlns:a16="http://schemas.microsoft.com/office/drawing/2014/main" id="{3A9D324F-D73A-4FE9-AAA2-B8CE730BCF0E}"/>
              </a:ext>
            </a:extLst>
          </p:cNvPr>
          <p:cNvPicPr>
            <a:picLocks noChangeAspect="1"/>
          </p:cNvPicPr>
          <p:nvPr/>
        </p:nvPicPr>
        <p:blipFill>
          <a:blip r:embed="rId2"/>
          <a:stretch>
            <a:fillRect/>
          </a:stretch>
        </p:blipFill>
        <p:spPr>
          <a:xfrm>
            <a:off x="530269" y="308618"/>
            <a:ext cx="2310586" cy="3041486"/>
          </a:xfrm>
          <a:prstGeom prst="rect">
            <a:avLst/>
          </a:prstGeom>
        </p:spPr>
      </p:pic>
      <p:pic>
        <p:nvPicPr>
          <p:cNvPr id="10" name="Resim 9">
            <a:extLst>
              <a:ext uri="{FF2B5EF4-FFF2-40B4-BE49-F238E27FC236}">
                <a16:creationId xmlns:a16="http://schemas.microsoft.com/office/drawing/2014/main" id="{4311ADD8-828F-443E-ADF7-C3FA571B6583}"/>
              </a:ext>
            </a:extLst>
          </p:cNvPr>
          <p:cNvPicPr>
            <a:picLocks noChangeAspect="1"/>
          </p:cNvPicPr>
          <p:nvPr/>
        </p:nvPicPr>
        <p:blipFill>
          <a:blip r:embed="rId3"/>
          <a:stretch>
            <a:fillRect/>
          </a:stretch>
        </p:blipFill>
        <p:spPr>
          <a:xfrm>
            <a:off x="3336191" y="3653607"/>
            <a:ext cx="2508533" cy="2998632"/>
          </a:xfrm>
          <a:prstGeom prst="rect">
            <a:avLst/>
          </a:prstGeom>
        </p:spPr>
      </p:pic>
      <p:pic>
        <p:nvPicPr>
          <p:cNvPr id="12" name="Resim 11">
            <a:extLst>
              <a:ext uri="{FF2B5EF4-FFF2-40B4-BE49-F238E27FC236}">
                <a16:creationId xmlns:a16="http://schemas.microsoft.com/office/drawing/2014/main" id="{E0AC2C15-D9F6-4B39-A117-1105D1ECB38F}"/>
              </a:ext>
            </a:extLst>
          </p:cNvPr>
          <p:cNvPicPr>
            <a:picLocks noChangeAspect="1"/>
          </p:cNvPicPr>
          <p:nvPr/>
        </p:nvPicPr>
        <p:blipFill>
          <a:blip r:embed="rId4"/>
          <a:stretch>
            <a:fillRect/>
          </a:stretch>
        </p:blipFill>
        <p:spPr>
          <a:xfrm>
            <a:off x="6401736" y="212406"/>
            <a:ext cx="2653487" cy="3252879"/>
          </a:xfrm>
          <a:prstGeom prst="rect">
            <a:avLst/>
          </a:prstGeom>
        </p:spPr>
      </p:pic>
      <p:pic>
        <p:nvPicPr>
          <p:cNvPr id="14" name="Resim 13">
            <a:extLst>
              <a:ext uri="{FF2B5EF4-FFF2-40B4-BE49-F238E27FC236}">
                <a16:creationId xmlns:a16="http://schemas.microsoft.com/office/drawing/2014/main" id="{65AC0BA3-04DC-4318-A200-C9581D716E33}"/>
              </a:ext>
            </a:extLst>
          </p:cNvPr>
          <p:cNvPicPr>
            <a:picLocks noChangeAspect="1"/>
          </p:cNvPicPr>
          <p:nvPr/>
        </p:nvPicPr>
        <p:blipFill>
          <a:blip r:embed="rId5"/>
          <a:stretch>
            <a:fillRect/>
          </a:stretch>
        </p:blipFill>
        <p:spPr>
          <a:xfrm>
            <a:off x="9504162" y="3653607"/>
            <a:ext cx="2417586" cy="2789992"/>
          </a:xfrm>
          <a:prstGeom prst="rect">
            <a:avLst/>
          </a:prstGeom>
        </p:spPr>
      </p:pic>
    </p:spTree>
    <p:extLst>
      <p:ext uri="{BB962C8B-B14F-4D97-AF65-F5344CB8AC3E}">
        <p14:creationId xmlns:p14="http://schemas.microsoft.com/office/powerpoint/2010/main" val="1532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49</TotalTime>
  <Words>995</Words>
  <Application>Microsoft Office PowerPoint</Application>
  <PresentationFormat>Geniş ekran</PresentationFormat>
  <Paragraphs>35</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Century Gothic</vt:lpstr>
      <vt:lpstr>Wingdings</vt:lpstr>
      <vt:lpstr>Wingdings 3</vt:lpstr>
      <vt:lpstr>İyon</vt:lpstr>
      <vt:lpstr>Görüntü İşleme Teknikleri Kullanılarak Ekmek Doku Analizi ve Ara yüz Programının Geliştirilmesi</vt:lpstr>
      <vt:lpstr>ÖNE ÇIKANLAR</vt:lpstr>
      <vt:lpstr>ÖZET</vt:lpstr>
      <vt:lpstr>1-GİRİŞ</vt:lpstr>
      <vt:lpstr>PowerPoint Sunusu</vt:lpstr>
      <vt:lpstr>2. DENEYSEL METOT</vt:lpstr>
      <vt:lpstr>PowerPoint Sunusu</vt:lpstr>
      <vt:lpstr>PowerPoint Sunusu</vt:lpstr>
      <vt:lpstr>PowerPoint Sunusu</vt:lpstr>
      <vt:lpstr>3.SONUÇLAR</vt:lpstr>
      <vt:lpstr>BENİ DİNLEDİĞİNİZ İÇİN TEŞEKKÜRLER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 yüz Programının Geliştirilmesi</dc:title>
  <dc:creator>mustafa kanber</dc:creator>
  <cp:lastModifiedBy>mustafa kanber</cp:lastModifiedBy>
  <cp:revision>8</cp:revision>
  <dcterms:created xsi:type="dcterms:W3CDTF">2022-11-09T09:58:47Z</dcterms:created>
  <dcterms:modified xsi:type="dcterms:W3CDTF">2022-11-09T11:02:23Z</dcterms:modified>
</cp:coreProperties>
</file>