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6"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5" autoAdjust="0"/>
    <p:restoredTop sz="94660"/>
  </p:normalViewPr>
  <p:slideViewPr>
    <p:cSldViewPr snapToGrid="0">
      <p:cViewPr varScale="1">
        <p:scale>
          <a:sx n="106" d="100"/>
          <a:sy n="106" d="100"/>
        </p:scale>
        <p:origin x="2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E807-FD8F-4587-B70D-A7969D872FDE}" type="datetimeFigureOut">
              <a:rPr lang="tr-TR" smtClean="0"/>
              <a:t>19.08.2022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43112-151D-4012-A3FD-EE07185FBD4C}" type="slidenum">
              <a:rPr lang="tr-TR" smtClean="0"/>
              <a:t>‹#›</a:t>
            </a:fld>
            <a:endParaRPr lang="tr-TR"/>
          </a:p>
        </p:txBody>
      </p:sp>
    </p:spTree>
    <p:extLst>
      <p:ext uri="{BB962C8B-B14F-4D97-AF65-F5344CB8AC3E}">
        <p14:creationId xmlns:p14="http://schemas.microsoft.com/office/powerpoint/2010/main" val="3623674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86943112-151D-4012-A3FD-EE07185FBD4C}" type="slidenum">
              <a:rPr lang="tr-TR" smtClean="0"/>
              <a:t>1</a:t>
            </a:fld>
            <a:endParaRPr lang="tr-TR"/>
          </a:p>
        </p:txBody>
      </p:sp>
    </p:spTree>
    <p:extLst>
      <p:ext uri="{BB962C8B-B14F-4D97-AF65-F5344CB8AC3E}">
        <p14:creationId xmlns:p14="http://schemas.microsoft.com/office/powerpoint/2010/main" val="155252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CA933511-7946-4B0E-862A-A101196901CF}" type="datetime1">
              <a:rPr lang="tr-TR" smtClean="0"/>
              <a:t>19.08.2022</a:t>
            </a:fld>
            <a:endParaRPr lang="tr-TR"/>
          </a:p>
        </p:txBody>
      </p:sp>
      <p:sp>
        <p:nvSpPr>
          <p:cNvPr id="5" name="Altbilgi Yer Tutucusu 4"/>
          <p:cNvSpPr>
            <a:spLocks noGrp="1"/>
          </p:cNvSpPr>
          <p:nvPr>
            <p:ph type="ftr" sz="quarter" idx="11"/>
          </p:nvPr>
        </p:nvSpPr>
        <p:spPr/>
        <p:txBody>
          <a:bodyPr/>
          <a:lstStyle/>
          <a:p>
            <a:r>
              <a:rPr lang="tr-TR" smtClean="0"/>
              <a:t>Mustafa Karakaş</a:t>
            </a:r>
            <a:endParaRPr lang="tr-TR"/>
          </a:p>
        </p:txBody>
      </p:sp>
      <p:sp>
        <p:nvSpPr>
          <p:cNvPr id="6" name="Slayt Numarası Yer Tutucusu 5"/>
          <p:cNvSpPr>
            <a:spLocks noGrp="1"/>
          </p:cNvSpPr>
          <p:nvPr>
            <p:ph type="sldNum" sz="quarter" idx="12"/>
          </p:nvPr>
        </p:nvSpPr>
        <p:spPr/>
        <p:txBody>
          <a:bodyPr/>
          <a:lstStyle/>
          <a:p>
            <a:fld id="{B5F2D9BB-83A6-4746-84F9-4B71B8B80803}" type="slidenum">
              <a:rPr lang="tr-TR" smtClean="0"/>
              <a:t>‹#›</a:t>
            </a:fld>
            <a:endParaRPr lang="tr-TR"/>
          </a:p>
        </p:txBody>
      </p:sp>
    </p:spTree>
    <p:extLst>
      <p:ext uri="{BB962C8B-B14F-4D97-AF65-F5344CB8AC3E}">
        <p14:creationId xmlns:p14="http://schemas.microsoft.com/office/powerpoint/2010/main" val="358952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3D7D5EF-1BDD-46BE-8AC5-68BE2BAB895B}" type="datetime1">
              <a:rPr lang="tr-TR" smtClean="0"/>
              <a:t>19.08.2022</a:t>
            </a:fld>
            <a:endParaRPr lang="tr-TR"/>
          </a:p>
        </p:txBody>
      </p:sp>
      <p:sp>
        <p:nvSpPr>
          <p:cNvPr id="5" name="Altbilgi Yer Tutucusu 4"/>
          <p:cNvSpPr>
            <a:spLocks noGrp="1"/>
          </p:cNvSpPr>
          <p:nvPr>
            <p:ph type="ftr" sz="quarter" idx="11"/>
          </p:nvPr>
        </p:nvSpPr>
        <p:spPr/>
        <p:txBody>
          <a:bodyPr/>
          <a:lstStyle/>
          <a:p>
            <a:r>
              <a:rPr lang="tr-TR" smtClean="0"/>
              <a:t>Mustafa Karakaş</a:t>
            </a:r>
            <a:endParaRPr lang="tr-TR"/>
          </a:p>
        </p:txBody>
      </p:sp>
      <p:sp>
        <p:nvSpPr>
          <p:cNvPr id="6" name="Slayt Numarası Yer Tutucusu 5"/>
          <p:cNvSpPr>
            <a:spLocks noGrp="1"/>
          </p:cNvSpPr>
          <p:nvPr>
            <p:ph type="sldNum" sz="quarter" idx="12"/>
          </p:nvPr>
        </p:nvSpPr>
        <p:spPr/>
        <p:txBody>
          <a:bodyPr/>
          <a:lstStyle/>
          <a:p>
            <a:fld id="{B5F2D9BB-83A6-4746-84F9-4B71B8B80803}" type="slidenum">
              <a:rPr lang="tr-TR" smtClean="0"/>
              <a:t>‹#›</a:t>
            </a:fld>
            <a:endParaRPr lang="tr-TR"/>
          </a:p>
        </p:txBody>
      </p:sp>
    </p:spTree>
    <p:extLst>
      <p:ext uri="{BB962C8B-B14F-4D97-AF65-F5344CB8AC3E}">
        <p14:creationId xmlns:p14="http://schemas.microsoft.com/office/powerpoint/2010/main" val="156676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4FE94F2-3613-4DB3-8D40-C2375B454981}" type="datetime1">
              <a:rPr lang="tr-TR" smtClean="0"/>
              <a:t>19.08.2022</a:t>
            </a:fld>
            <a:endParaRPr lang="tr-TR"/>
          </a:p>
        </p:txBody>
      </p:sp>
      <p:sp>
        <p:nvSpPr>
          <p:cNvPr id="5" name="Altbilgi Yer Tutucusu 4"/>
          <p:cNvSpPr>
            <a:spLocks noGrp="1"/>
          </p:cNvSpPr>
          <p:nvPr>
            <p:ph type="ftr" sz="quarter" idx="11"/>
          </p:nvPr>
        </p:nvSpPr>
        <p:spPr/>
        <p:txBody>
          <a:bodyPr/>
          <a:lstStyle/>
          <a:p>
            <a:r>
              <a:rPr lang="tr-TR" smtClean="0"/>
              <a:t>Mustafa Karakaş</a:t>
            </a:r>
            <a:endParaRPr lang="tr-TR"/>
          </a:p>
        </p:txBody>
      </p:sp>
      <p:sp>
        <p:nvSpPr>
          <p:cNvPr id="6" name="Slayt Numarası Yer Tutucusu 5"/>
          <p:cNvSpPr>
            <a:spLocks noGrp="1"/>
          </p:cNvSpPr>
          <p:nvPr>
            <p:ph type="sldNum" sz="quarter" idx="12"/>
          </p:nvPr>
        </p:nvSpPr>
        <p:spPr/>
        <p:txBody>
          <a:bodyPr/>
          <a:lstStyle/>
          <a:p>
            <a:fld id="{B5F2D9BB-83A6-4746-84F9-4B71B8B80803}" type="slidenum">
              <a:rPr lang="tr-TR" smtClean="0"/>
              <a:t>‹#›</a:t>
            </a:fld>
            <a:endParaRPr lang="tr-TR"/>
          </a:p>
        </p:txBody>
      </p:sp>
    </p:spTree>
    <p:extLst>
      <p:ext uri="{BB962C8B-B14F-4D97-AF65-F5344CB8AC3E}">
        <p14:creationId xmlns:p14="http://schemas.microsoft.com/office/powerpoint/2010/main" val="90033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5223338-72D3-4999-B2A9-A4C4D725D5E0}" type="datetime1">
              <a:rPr lang="tr-TR" smtClean="0"/>
              <a:t>19.08.2022</a:t>
            </a:fld>
            <a:endParaRPr lang="tr-TR"/>
          </a:p>
        </p:txBody>
      </p:sp>
      <p:sp>
        <p:nvSpPr>
          <p:cNvPr id="5" name="Altbilgi Yer Tutucusu 4"/>
          <p:cNvSpPr>
            <a:spLocks noGrp="1"/>
          </p:cNvSpPr>
          <p:nvPr>
            <p:ph type="ftr" sz="quarter" idx="11"/>
          </p:nvPr>
        </p:nvSpPr>
        <p:spPr/>
        <p:txBody>
          <a:bodyPr/>
          <a:lstStyle/>
          <a:p>
            <a:r>
              <a:rPr lang="tr-TR" smtClean="0"/>
              <a:t>Mustafa Karakaş</a:t>
            </a:r>
            <a:endParaRPr lang="tr-TR"/>
          </a:p>
        </p:txBody>
      </p:sp>
      <p:sp>
        <p:nvSpPr>
          <p:cNvPr id="6" name="Slayt Numarası Yer Tutucusu 5"/>
          <p:cNvSpPr>
            <a:spLocks noGrp="1"/>
          </p:cNvSpPr>
          <p:nvPr>
            <p:ph type="sldNum" sz="quarter" idx="12"/>
          </p:nvPr>
        </p:nvSpPr>
        <p:spPr/>
        <p:txBody>
          <a:bodyPr/>
          <a:lstStyle/>
          <a:p>
            <a:fld id="{B5F2D9BB-83A6-4746-84F9-4B71B8B80803}" type="slidenum">
              <a:rPr lang="tr-TR" smtClean="0"/>
              <a:t>‹#›</a:t>
            </a:fld>
            <a:endParaRPr lang="tr-TR"/>
          </a:p>
        </p:txBody>
      </p:sp>
    </p:spTree>
    <p:extLst>
      <p:ext uri="{BB962C8B-B14F-4D97-AF65-F5344CB8AC3E}">
        <p14:creationId xmlns:p14="http://schemas.microsoft.com/office/powerpoint/2010/main" val="29851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09A8825E-0CEC-41F2-9938-789EAC76B42C}" type="datetime1">
              <a:rPr lang="tr-TR" smtClean="0"/>
              <a:t>19.08.2022</a:t>
            </a:fld>
            <a:endParaRPr lang="tr-TR"/>
          </a:p>
        </p:txBody>
      </p:sp>
      <p:sp>
        <p:nvSpPr>
          <p:cNvPr id="5" name="Altbilgi Yer Tutucusu 4"/>
          <p:cNvSpPr>
            <a:spLocks noGrp="1"/>
          </p:cNvSpPr>
          <p:nvPr>
            <p:ph type="ftr" sz="quarter" idx="11"/>
          </p:nvPr>
        </p:nvSpPr>
        <p:spPr/>
        <p:txBody>
          <a:bodyPr/>
          <a:lstStyle/>
          <a:p>
            <a:r>
              <a:rPr lang="tr-TR" smtClean="0"/>
              <a:t>Mustafa Karakaş</a:t>
            </a:r>
            <a:endParaRPr lang="tr-TR"/>
          </a:p>
        </p:txBody>
      </p:sp>
      <p:sp>
        <p:nvSpPr>
          <p:cNvPr id="6" name="Slayt Numarası Yer Tutucusu 5"/>
          <p:cNvSpPr>
            <a:spLocks noGrp="1"/>
          </p:cNvSpPr>
          <p:nvPr>
            <p:ph type="sldNum" sz="quarter" idx="12"/>
          </p:nvPr>
        </p:nvSpPr>
        <p:spPr/>
        <p:txBody>
          <a:bodyPr/>
          <a:lstStyle/>
          <a:p>
            <a:fld id="{B5F2D9BB-83A6-4746-84F9-4B71B8B80803}" type="slidenum">
              <a:rPr lang="tr-TR" smtClean="0"/>
              <a:t>‹#›</a:t>
            </a:fld>
            <a:endParaRPr lang="tr-TR"/>
          </a:p>
        </p:txBody>
      </p:sp>
    </p:spTree>
    <p:extLst>
      <p:ext uri="{BB962C8B-B14F-4D97-AF65-F5344CB8AC3E}">
        <p14:creationId xmlns:p14="http://schemas.microsoft.com/office/powerpoint/2010/main" val="398907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B942654-0C74-4279-9B8C-B0B4F75FBF5A}" type="datetime1">
              <a:rPr lang="tr-TR" smtClean="0"/>
              <a:t>19.08.2022</a:t>
            </a:fld>
            <a:endParaRPr lang="tr-TR"/>
          </a:p>
        </p:txBody>
      </p:sp>
      <p:sp>
        <p:nvSpPr>
          <p:cNvPr id="6" name="Altbilgi Yer Tutucusu 5"/>
          <p:cNvSpPr>
            <a:spLocks noGrp="1"/>
          </p:cNvSpPr>
          <p:nvPr>
            <p:ph type="ftr" sz="quarter" idx="11"/>
          </p:nvPr>
        </p:nvSpPr>
        <p:spPr/>
        <p:txBody>
          <a:bodyPr/>
          <a:lstStyle/>
          <a:p>
            <a:r>
              <a:rPr lang="tr-TR" smtClean="0"/>
              <a:t>Mustafa Karakaş</a:t>
            </a:r>
            <a:endParaRPr lang="tr-TR"/>
          </a:p>
        </p:txBody>
      </p:sp>
      <p:sp>
        <p:nvSpPr>
          <p:cNvPr id="7" name="Slayt Numarası Yer Tutucusu 6"/>
          <p:cNvSpPr>
            <a:spLocks noGrp="1"/>
          </p:cNvSpPr>
          <p:nvPr>
            <p:ph type="sldNum" sz="quarter" idx="12"/>
          </p:nvPr>
        </p:nvSpPr>
        <p:spPr/>
        <p:txBody>
          <a:bodyPr/>
          <a:lstStyle/>
          <a:p>
            <a:fld id="{B5F2D9BB-83A6-4746-84F9-4B71B8B80803}" type="slidenum">
              <a:rPr lang="tr-TR" smtClean="0"/>
              <a:t>‹#›</a:t>
            </a:fld>
            <a:endParaRPr lang="tr-TR"/>
          </a:p>
        </p:txBody>
      </p:sp>
    </p:spTree>
    <p:extLst>
      <p:ext uri="{BB962C8B-B14F-4D97-AF65-F5344CB8AC3E}">
        <p14:creationId xmlns:p14="http://schemas.microsoft.com/office/powerpoint/2010/main" val="236200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35ACEE70-C1A3-41DB-957D-AAFD0A84B40C}" type="datetime1">
              <a:rPr lang="tr-TR" smtClean="0"/>
              <a:t>19.08.2022</a:t>
            </a:fld>
            <a:endParaRPr lang="tr-TR"/>
          </a:p>
        </p:txBody>
      </p:sp>
      <p:sp>
        <p:nvSpPr>
          <p:cNvPr id="8" name="Altbilgi Yer Tutucusu 7"/>
          <p:cNvSpPr>
            <a:spLocks noGrp="1"/>
          </p:cNvSpPr>
          <p:nvPr>
            <p:ph type="ftr" sz="quarter" idx="11"/>
          </p:nvPr>
        </p:nvSpPr>
        <p:spPr/>
        <p:txBody>
          <a:bodyPr/>
          <a:lstStyle/>
          <a:p>
            <a:r>
              <a:rPr lang="tr-TR" smtClean="0"/>
              <a:t>Mustafa Karakaş</a:t>
            </a:r>
            <a:endParaRPr lang="tr-TR"/>
          </a:p>
        </p:txBody>
      </p:sp>
      <p:sp>
        <p:nvSpPr>
          <p:cNvPr id="9" name="Slayt Numarası Yer Tutucusu 8"/>
          <p:cNvSpPr>
            <a:spLocks noGrp="1"/>
          </p:cNvSpPr>
          <p:nvPr>
            <p:ph type="sldNum" sz="quarter" idx="12"/>
          </p:nvPr>
        </p:nvSpPr>
        <p:spPr/>
        <p:txBody>
          <a:bodyPr/>
          <a:lstStyle/>
          <a:p>
            <a:fld id="{B5F2D9BB-83A6-4746-84F9-4B71B8B80803}" type="slidenum">
              <a:rPr lang="tr-TR" smtClean="0"/>
              <a:t>‹#›</a:t>
            </a:fld>
            <a:endParaRPr lang="tr-TR"/>
          </a:p>
        </p:txBody>
      </p:sp>
    </p:spTree>
    <p:extLst>
      <p:ext uri="{BB962C8B-B14F-4D97-AF65-F5344CB8AC3E}">
        <p14:creationId xmlns:p14="http://schemas.microsoft.com/office/powerpoint/2010/main" val="424572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3D789E17-F6EE-4577-B300-17DCF1F0F844}" type="datetime1">
              <a:rPr lang="tr-TR" smtClean="0"/>
              <a:t>19.08.2022</a:t>
            </a:fld>
            <a:endParaRPr lang="tr-TR"/>
          </a:p>
        </p:txBody>
      </p:sp>
      <p:sp>
        <p:nvSpPr>
          <p:cNvPr id="4" name="Altbilgi Yer Tutucusu 3"/>
          <p:cNvSpPr>
            <a:spLocks noGrp="1"/>
          </p:cNvSpPr>
          <p:nvPr>
            <p:ph type="ftr" sz="quarter" idx="11"/>
          </p:nvPr>
        </p:nvSpPr>
        <p:spPr/>
        <p:txBody>
          <a:bodyPr/>
          <a:lstStyle/>
          <a:p>
            <a:r>
              <a:rPr lang="tr-TR" smtClean="0"/>
              <a:t>Mustafa Karakaş</a:t>
            </a:r>
            <a:endParaRPr lang="tr-TR"/>
          </a:p>
        </p:txBody>
      </p:sp>
      <p:sp>
        <p:nvSpPr>
          <p:cNvPr id="5" name="Slayt Numarası Yer Tutucusu 4"/>
          <p:cNvSpPr>
            <a:spLocks noGrp="1"/>
          </p:cNvSpPr>
          <p:nvPr>
            <p:ph type="sldNum" sz="quarter" idx="12"/>
          </p:nvPr>
        </p:nvSpPr>
        <p:spPr/>
        <p:txBody>
          <a:bodyPr/>
          <a:lstStyle/>
          <a:p>
            <a:fld id="{B5F2D9BB-83A6-4746-84F9-4B71B8B80803}" type="slidenum">
              <a:rPr lang="tr-TR" smtClean="0"/>
              <a:t>‹#›</a:t>
            </a:fld>
            <a:endParaRPr lang="tr-TR"/>
          </a:p>
        </p:txBody>
      </p:sp>
    </p:spTree>
    <p:extLst>
      <p:ext uri="{BB962C8B-B14F-4D97-AF65-F5344CB8AC3E}">
        <p14:creationId xmlns:p14="http://schemas.microsoft.com/office/powerpoint/2010/main" val="186050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C80BC46-2784-4A04-BCDB-F728C135516D}" type="datetime1">
              <a:rPr lang="tr-TR" smtClean="0"/>
              <a:t>19.08.2022</a:t>
            </a:fld>
            <a:endParaRPr lang="tr-TR"/>
          </a:p>
        </p:txBody>
      </p:sp>
      <p:sp>
        <p:nvSpPr>
          <p:cNvPr id="3" name="Altbilgi Yer Tutucusu 2"/>
          <p:cNvSpPr>
            <a:spLocks noGrp="1"/>
          </p:cNvSpPr>
          <p:nvPr>
            <p:ph type="ftr" sz="quarter" idx="11"/>
          </p:nvPr>
        </p:nvSpPr>
        <p:spPr/>
        <p:txBody>
          <a:bodyPr/>
          <a:lstStyle/>
          <a:p>
            <a:r>
              <a:rPr lang="tr-TR" smtClean="0"/>
              <a:t>Mustafa Karakaş</a:t>
            </a:r>
            <a:endParaRPr lang="tr-TR"/>
          </a:p>
        </p:txBody>
      </p:sp>
      <p:sp>
        <p:nvSpPr>
          <p:cNvPr id="4" name="Slayt Numarası Yer Tutucusu 3"/>
          <p:cNvSpPr>
            <a:spLocks noGrp="1"/>
          </p:cNvSpPr>
          <p:nvPr>
            <p:ph type="sldNum" sz="quarter" idx="12"/>
          </p:nvPr>
        </p:nvSpPr>
        <p:spPr/>
        <p:txBody>
          <a:bodyPr/>
          <a:lstStyle/>
          <a:p>
            <a:fld id="{B5F2D9BB-83A6-4746-84F9-4B71B8B80803}" type="slidenum">
              <a:rPr lang="tr-TR" smtClean="0"/>
              <a:t>‹#›</a:t>
            </a:fld>
            <a:endParaRPr lang="tr-TR"/>
          </a:p>
        </p:txBody>
      </p:sp>
    </p:spTree>
    <p:extLst>
      <p:ext uri="{BB962C8B-B14F-4D97-AF65-F5344CB8AC3E}">
        <p14:creationId xmlns:p14="http://schemas.microsoft.com/office/powerpoint/2010/main" val="345213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EA25B124-C3F6-46D3-B01D-58667973DC3F}" type="datetime1">
              <a:rPr lang="tr-TR" smtClean="0"/>
              <a:t>19.08.2022</a:t>
            </a:fld>
            <a:endParaRPr lang="tr-TR"/>
          </a:p>
        </p:txBody>
      </p:sp>
      <p:sp>
        <p:nvSpPr>
          <p:cNvPr id="6" name="Altbilgi Yer Tutucusu 5"/>
          <p:cNvSpPr>
            <a:spLocks noGrp="1"/>
          </p:cNvSpPr>
          <p:nvPr>
            <p:ph type="ftr" sz="quarter" idx="11"/>
          </p:nvPr>
        </p:nvSpPr>
        <p:spPr/>
        <p:txBody>
          <a:bodyPr/>
          <a:lstStyle/>
          <a:p>
            <a:r>
              <a:rPr lang="tr-TR" smtClean="0"/>
              <a:t>Mustafa Karakaş</a:t>
            </a:r>
            <a:endParaRPr lang="tr-TR"/>
          </a:p>
        </p:txBody>
      </p:sp>
      <p:sp>
        <p:nvSpPr>
          <p:cNvPr id="7" name="Slayt Numarası Yer Tutucusu 6"/>
          <p:cNvSpPr>
            <a:spLocks noGrp="1"/>
          </p:cNvSpPr>
          <p:nvPr>
            <p:ph type="sldNum" sz="quarter" idx="12"/>
          </p:nvPr>
        </p:nvSpPr>
        <p:spPr/>
        <p:txBody>
          <a:bodyPr/>
          <a:lstStyle/>
          <a:p>
            <a:fld id="{B5F2D9BB-83A6-4746-84F9-4B71B8B80803}" type="slidenum">
              <a:rPr lang="tr-TR" smtClean="0"/>
              <a:t>‹#›</a:t>
            </a:fld>
            <a:endParaRPr lang="tr-TR"/>
          </a:p>
        </p:txBody>
      </p:sp>
    </p:spTree>
    <p:extLst>
      <p:ext uri="{BB962C8B-B14F-4D97-AF65-F5344CB8AC3E}">
        <p14:creationId xmlns:p14="http://schemas.microsoft.com/office/powerpoint/2010/main" val="30797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C6E2F9C-5E06-43D2-A66E-9549E4479755}" type="datetime1">
              <a:rPr lang="tr-TR" smtClean="0"/>
              <a:t>19.08.2022</a:t>
            </a:fld>
            <a:endParaRPr lang="tr-TR"/>
          </a:p>
        </p:txBody>
      </p:sp>
      <p:sp>
        <p:nvSpPr>
          <p:cNvPr id="6" name="Altbilgi Yer Tutucusu 5"/>
          <p:cNvSpPr>
            <a:spLocks noGrp="1"/>
          </p:cNvSpPr>
          <p:nvPr>
            <p:ph type="ftr" sz="quarter" idx="11"/>
          </p:nvPr>
        </p:nvSpPr>
        <p:spPr/>
        <p:txBody>
          <a:bodyPr/>
          <a:lstStyle/>
          <a:p>
            <a:r>
              <a:rPr lang="tr-TR" smtClean="0"/>
              <a:t>Mustafa Karakaş</a:t>
            </a:r>
            <a:endParaRPr lang="tr-TR"/>
          </a:p>
        </p:txBody>
      </p:sp>
      <p:sp>
        <p:nvSpPr>
          <p:cNvPr id="7" name="Slayt Numarası Yer Tutucusu 6"/>
          <p:cNvSpPr>
            <a:spLocks noGrp="1"/>
          </p:cNvSpPr>
          <p:nvPr>
            <p:ph type="sldNum" sz="quarter" idx="12"/>
          </p:nvPr>
        </p:nvSpPr>
        <p:spPr/>
        <p:txBody>
          <a:bodyPr/>
          <a:lstStyle/>
          <a:p>
            <a:fld id="{B5F2D9BB-83A6-4746-84F9-4B71B8B80803}" type="slidenum">
              <a:rPr lang="tr-TR" smtClean="0"/>
              <a:t>‹#›</a:t>
            </a:fld>
            <a:endParaRPr lang="tr-TR"/>
          </a:p>
        </p:txBody>
      </p:sp>
    </p:spTree>
    <p:extLst>
      <p:ext uri="{BB962C8B-B14F-4D97-AF65-F5344CB8AC3E}">
        <p14:creationId xmlns:p14="http://schemas.microsoft.com/office/powerpoint/2010/main" val="72091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EFB4F-A5D2-4339-91F4-41D073ED650F}" type="datetime1">
              <a:rPr lang="tr-TR" smtClean="0"/>
              <a:t>19.08.2022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Mustafa Karakaş</a:t>
            </a: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2D9BB-83A6-4746-84F9-4B71B8B80803}" type="slidenum">
              <a:rPr lang="tr-TR" smtClean="0"/>
              <a:t>‹#›</a:t>
            </a:fld>
            <a:endParaRPr lang="tr-TR"/>
          </a:p>
        </p:txBody>
      </p:sp>
    </p:spTree>
    <p:extLst>
      <p:ext uri="{BB962C8B-B14F-4D97-AF65-F5344CB8AC3E}">
        <p14:creationId xmlns:p14="http://schemas.microsoft.com/office/powerpoint/2010/main" val="42152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596932" y="1214021"/>
            <a:ext cx="11416877" cy="738664"/>
          </a:xfrm>
          <a:prstGeom prst="rect">
            <a:avLst/>
          </a:prstGeom>
          <a:noFill/>
        </p:spPr>
        <p:txBody>
          <a:bodyPr wrap="square" rtlCol="0">
            <a:spAutoFit/>
          </a:bodyPr>
          <a:lstStyle/>
          <a:p>
            <a:r>
              <a:rPr lang="tr-TR" sz="1400" b="1" i="1" dirty="0" smtClean="0"/>
              <a:t>Bugüne kadar yazılımcıların çalışarak tecrübe ettiği karşılaştığı sorunlara karşı ürettikleri çözümleri toplayarak hepsini bir araya getirip belli bir prensiplerimizin olduğuna dair bir fikir ürettiler ve bu prensipler üzerinden projelerimizi üretelim diye </a:t>
            </a:r>
            <a:r>
              <a:rPr lang="tr-TR" sz="1400" b="1" i="1" dirty="0" err="1" smtClean="0"/>
              <a:t>fikiri</a:t>
            </a:r>
            <a:r>
              <a:rPr lang="tr-TR" sz="1400" b="1" i="1" dirty="0" smtClean="0"/>
              <a:t> benimsediler. Bu kriterleri 5 başlık altında toplamışlar. Bu prensiplerin baş harfleriyle SOLID kısaltımı ortaya çıktı. </a:t>
            </a:r>
            <a:endParaRPr lang="tr-TR" sz="1400" b="1" i="1" dirty="0"/>
          </a:p>
        </p:txBody>
      </p:sp>
      <p:sp>
        <p:nvSpPr>
          <p:cNvPr id="6" name="Sağ Ok 5"/>
          <p:cNvSpPr/>
          <p:nvPr/>
        </p:nvSpPr>
        <p:spPr>
          <a:xfrm>
            <a:off x="5814646" y="2913487"/>
            <a:ext cx="562708" cy="506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Sağ Ok 6"/>
          <p:cNvSpPr/>
          <p:nvPr/>
        </p:nvSpPr>
        <p:spPr>
          <a:xfrm>
            <a:off x="5814646" y="3742299"/>
            <a:ext cx="562708" cy="506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Sağ Ok 7"/>
          <p:cNvSpPr/>
          <p:nvPr/>
        </p:nvSpPr>
        <p:spPr>
          <a:xfrm>
            <a:off x="5814646" y="4518673"/>
            <a:ext cx="562708" cy="506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Sağ Ok 8"/>
          <p:cNvSpPr/>
          <p:nvPr/>
        </p:nvSpPr>
        <p:spPr>
          <a:xfrm>
            <a:off x="5814646" y="5278512"/>
            <a:ext cx="562708" cy="506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Sağ Ok 9"/>
          <p:cNvSpPr/>
          <p:nvPr/>
        </p:nvSpPr>
        <p:spPr>
          <a:xfrm>
            <a:off x="5814646" y="6038351"/>
            <a:ext cx="562708" cy="506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Metin kutusu 11"/>
          <p:cNvSpPr txBox="1"/>
          <p:nvPr/>
        </p:nvSpPr>
        <p:spPr>
          <a:xfrm>
            <a:off x="6780157" y="2874446"/>
            <a:ext cx="2732223" cy="584775"/>
          </a:xfrm>
          <a:prstGeom prst="rect">
            <a:avLst/>
          </a:prstGeom>
          <a:noFill/>
        </p:spPr>
        <p:txBody>
          <a:bodyPr wrap="none" rtlCol="0">
            <a:spAutoFit/>
          </a:bodyPr>
          <a:lstStyle/>
          <a:p>
            <a:r>
              <a:rPr lang="tr-TR" sz="3200" dirty="0" smtClean="0"/>
              <a:t>Tek Sorumluluk</a:t>
            </a:r>
            <a:endParaRPr lang="tr-TR" sz="3200" dirty="0"/>
          </a:p>
        </p:txBody>
      </p:sp>
      <p:sp>
        <p:nvSpPr>
          <p:cNvPr id="13" name="Metin kutusu 12"/>
          <p:cNvSpPr txBox="1"/>
          <p:nvPr/>
        </p:nvSpPr>
        <p:spPr>
          <a:xfrm>
            <a:off x="6777809" y="3688024"/>
            <a:ext cx="2226507" cy="584775"/>
          </a:xfrm>
          <a:prstGeom prst="rect">
            <a:avLst/>
          </a:prstGeom>
          <a:noFill/>
        </p:spPr>
        <p:txBody>
          <a:bodyPr wrap="none" rtlCol="0">
            <a:spAutoFit/>
          </a:bodyPr>
          <a:lstStyle/>
          <a:p>
            <a:r>
              <a:rPr lang="tr-TR" sz="3200" dirty="0" smtClean="0"/>
              <a:t>Açık / Kapalı</a:t>
            </a:r>
            <a:endParaRPr lang="tr-TR" sz="3200" dirty="0"/>
          </a:p>
        </p:txBody>
      </p:sp>
      <p:sp>
        <p:nvSpPr>
          <p:cNvPr id="14" name="Metin kutusu 13"/>
          <p:cNvSpPr txBox="1"/>
          <p:nvPr/>
        </p:nvSpPr>
        <p:spPr>
          <a:xfrm>
            <a:off x="6777808" y="4446265"/>
            <a:ext cx="2477986" cy="584775"/>
          </a:xfrm>
          <a:prstGeom prst="rect">
            <a:avLst/>
          </a:prstGeom>
          <a:noFill/>
        </p:spPr>
        <p:txBody>
          <a:bodyPr wrap="none" rtlCol="0">
            <a:spAutoFit/>
          </a:bodyPr>
          <a:lstStyle/>
          <a:p>
            <a:r>
              <a:rPr lang="tr-TR" sz="3200" dirty="0" smtClean="0"/>
              <a:t>Yerine Geçme</a:t>
            </a:r>
            <a:endParaRPr lang="tr-TR" sz="3200" dirty="0"/>
          </a:p>
        </p:txBody>
      </p:sp>
      <p:sp>
        <p:nvSpPr>
          <p:cNvPr id="15" name="Metin kutusu 14"/>
          <p:cNvSpPr txBox="1"/>
          <p:nvPr/>
        </p:nvSpPr>
        <p:spPr>
          <a:xfrm>
            <a:off x="6777808" y="5239342"/>
            <a:ext cx="2478371" cy="584775"/>
          </a:xfrm>
          <a:prstGeom prst="rect">
            <a:avLst/>
          </a:prstGeom>
          <a:noFill/>
        </p:spPr>
        <p:txBody>
          <a:bodyPr wrap="none" rtlCol="0">
            <a:spAutoFit/>
          </a:bodyPr>
          <a:lstStyle/>
          <a:p>
            <a:r>
              <a:rPr lang="tr-TR" sz="3200" dirty="0" err="1" smtClean="0"/>
              <a:t>Arayüz</a:t>
            </a:r>
            <a:r>
              <a:rPr lang="tr-TR" sz="3200" dirty="0" smtClean="0"/>
              <a:t> Ayrımı</a:t>
            </a:r>
            <a:endParaRPr lang="tr-TR" sz="3200" dirty="0"/>
          </a:p>
        </p:txBody>
      </p:sp>
      <p:sp>
        <p:nvSpPr>
          <p:cNvPr id="16" name="Metin kutusu 15"/>
          <p:cNvSpPr txBox="1"/>
          <p:nvPr/>
        </p:nvSpPr>
        <p:spPr>
          <a:xfrm>
            <a:off x="6777808" y="5998586"/>
            <a:ext cx="5055615" cy="584775"/>
          </a:xfrm>
          <a:prstGeom prst="rect">
            <a:avLst/>
          </a:prstGeom>
          <a:noFill/>
        </p:spPr>
        <p:txBody>
          <a:bodyPr wrap="none" rtlCol="0">
            <a:spAutoFit/>
          </a:bodyPr>
          <a:lstStyle/>
          <a:p>
            <a:r>
              <a:rPr lang="tr-TR" sz="3200" dirty="0" smtClean="0"/>
              <a:t>Bağımlılıkları Tersine Çevirme</a:t>
            </a:r>
            <a:endParaRPr lang="tr-TR" sz="3200" dirty="0"/>
          </a:p>
        </p:txBody>
      </p:sp>
      <p:sp>
        <p:nvSpPr>
          <p:cNvPr id="17" name="Metin kutusu 16"/>
          <p:cNvSpPr txBox="1"/>
          <p:nvPr/>
        </p:nvSpPr>
        <p:spPr>
          <a:xfrm>
            <a:off x="545910" y="2913487"/>
            <a:ext cx="4043864" cy="584775"/>
          </a:xfrm>
          <a:prstGeom prst="rect">
            <a:avLst/>
          </a:prstGeom>
          <a:noFill/>
        </p:spPr>
        <p:txBody>
          <a:bodyPr wrap="none" rtlCol="0">
            <a:spAutoFit/>
          </a:bodyPr>
          <a:lstStyle/>
          <a:p>
            <a:pPr marL="457200" indent="-457200">
              <a:buFont typeface="Wingdings" panose="05000000000000000000" pitchFamily="2" charset="2"/>
              <a:buChar char="ü"/>
            </a:pPr>
            <a:r>
              <a:rPr lang="tr-TR" sz="3200" b="1" dirty="0" err="1" smtClean="0"/>
              <a:t>S</a:t>
            </a:r>
            <a:r>
              <a:rPr lang="tr-TR" sz="3200" dirty="0" err="1" smtClean="0"/>
              <a:t>ingle</a:t>
            </a:r>
            <a:r>
              <a:rPr lang="tr-TR" sz="3200" dirty="0" smtClean="0"/>
              <a:t> </a:t>
            </a:r>
            <a:r>
              <a:rPr lang="tr-TR" sz="3200" dirty="0" err="1" smtClean="0"/>
              <a:t>Responsibility</a:t>
            </a:r>
            <a:endParaRPr lang="tr-TR" sz="3200" dirty="0"/>
          </a:p>
        </p:txBody>
      </p:sp>
      <p:sp>
        <p:nvSpPr>
          <p:cNvPr id="18" name="Metin kutusu 17"/>
          <p:cNvSpPr txBox="1"/>
          <p:nvPr/>
        </p:nvSpPr>
        <p:spPr>
          <a:xfrm>
            <a:off x="543562" y="3727065"/>
            <a:ext cx="2763898" cy="584775"/>
          </a:xfrm>
          <a:prstGeom prst="rect">
            <a:avLst/>
          </a:prstGeom>
          <a:noFill/>
        </p:spPr>
        <p:txBody>
          <a:bodyPr wrap="none" rtlCol="0">
            <a:spAutoFit/>
          </a:bodyPr>
          <a:lstStyle/>
          <a:p>
            <a:pPr marL="457200" indent="-457200">
              <a:buFont typeface="Wingdings" panose="05000000000000000000" pitchFamily="2" charset="2"/>
              <a:buChar char="ü"/>
            </a:pPr>
            <a:r>
              <a:rPr lang="tr-TR" sz="3200" b="1" dirty="0" smtClean="0"/>
              <a:t>O</a:t>
            </a:r>
            <a:r>
              <a:rPr lang="tr-TR" sz="3200" dirty="0" smtClean="0"/>
              <a:t>pen </a:t>
            </a:r>
            <a:r>
              <a:rPr lang="tr-TR" sz="3200" dirty="0" err="1" smtClean="0"/>
              <a:t>Closed</a:t>
            </a:r>
            <a:endParaRPr lang="tr-TR" sz="3200" dirty="0"/>
          </a:p>
        </p:txBody>
      </p:sp>
      <p:sp>
        <p:nvSpPr>
          <p:cNvPr id="19" name="Metin kutusu 18"/>
          <p:cNvSpPr txBox="1"/>
          <p:nvPr/>
        </p:nvSpPr>
        <p:spPr>
          <a:xfrm>
            <a:off x="543561" y="4485306"/>
            <a:ext cx="3767570" cy="584775"/>
          </a:xfrm>
          <a:prstGeom prst="rect">
            <a:avLst/>
          </a:prstGeom>
          <a:noFill/>
        </p:spPr>
        <p:txBody>
          <a:bodyPr wrap="none" rtlCol="0">
            <a:spAutoFit/>
          </a:bodyPr>
          <a:lstStyle/>
          <a:p>
            <a:pPr marL="457200" indent="-457200">
              <a:buFont typeface="Wingdings" panose="05000000000000000000" pitchFamily="2" charset="2"/>
              <a:buChar char="ü"/>
            </a:pPr>
            <a:r>
              <a:rPr lang="tr-TR" sz="3200" b="1" dirty="0" err="1" smtClean="0"/>
              <a:t>L</a:t>
            </a:r>
            <a:r>
              <a:rPr lang="tr-TR" sz="3200" dirty="0" err="1" smtClean="0"/>
              <a:t>iskov</a:t>
            </a:r>
            <a:r>
              <a:rPr lang="tr-TR" sz="3200" dirty="0" smtClean="0"/>
              <a:t> </a:t>
            </a:r>
            <a:r>
              <a:rPr lang="tr-TR" sz="3200" dirty="0" err="1" smtClean="0"/>
              <a:t>Substitution</a:t>
            </a:r>
            <a:endParaRPr lang="tr-TR" sz="3200" dirty="0"/>
          </a:p>
        </p:txBody>
      </p:sp>
      <p:sp>
        <p:nvSpPr>
          <p:cNvPr id="20" name="Metin kutusu 19"/>
          <p:cNvSpPr txBox="1"/>
          <p:nvPr/>
        </p:nvSpPr>
        <p:spPr>
          <a:xfrm>
            <a:off x="543561" y="5278383"/>
            <a:ext cx="4204036" cy="584775"/>
          </a:xfrm>
          <a:prstGeom prst="rect">
            <a:avLst/>
          </a:prstGeom>
          <a:noFill/>
        </p:spPr>
        <p:txBody>
          <a:bodyPr wrap="none" rtlCol="0">
            <a:spAutoFit/>
          </a:bodyPr>
          <a:lstStyle/>
          <a:p>
            <a:pPr marL="457200" indent="-457200">
              <a:buFont typeface="Wingdings" panose="05000000000000000000" pitchFamily="2" charset="2"/>
              <a:buChar char="ü"/>
            </a:pPr>
            <a:r>
              <a:rPr lang="tr-TR" sz="3200" b="1" dirty="0" err="1" smtClean="0"/>
              <a:t>I</a:t>
            </a:r>
            <a:r>
              <a:rPr lang="tr-TR" sz="3200" dirty="0" err="1" smtClean="0"/>
              <a:t>nterface</a:t>
            </a:r>
            <a:r>
              <a:rPr lang="tr-TR" sz="3200" dirty="0" smtClean="0"/>
              <a:t> </a:t>
            </a:r>
            <a:r>
              <a:rPr lang="tr-TR" sz="3200" dirty="0" err="1" smtClean="0"/>
              <a:t>Segregation</a:t>
            </a:r>
            <a:endParaRPr lang="tr-TR" sz="3200" dirty="0"/>
          </a:p>
        </p:txBody>
      </p:sp>
      <p:sp>
        <p:nvSpPr>
          <p:cNvPr id="21" name="Metin kutusu 20"/>
          <p:cNvSpPr txBox="1"/>
          <p:nvPr/>
        </p:nvSpPr>
        <p:spPr>
          <a:xfrm>
            <a:off x="543561" y="6037627"/>
            <a:ext cx="4355488" cy="584775"/>
          </a:xfrm>
          <a:prstGeom prst="rect">
            <a:avLst/>
          </a:prstGeom>
          <a:noFill/>
        </p:spPr>
        <p:txBody>
          <a:bodyPr wrap="none" rtlCol="0">
            <a:spAutoFit/>
          </a:bodyPr>
          <a:lstStyle/>
          <a:p>
            <a:pPr marL="457200" indent="-457200">
              <a:buFont typeface="Wingdings" panose="05000000000000000000" pitchFamily="2" charset="2"/>
              <a:buChar char="ü"/>
            </a:pPr>
            <a:r>
              <a:rPr lang="tr-TR" sz="3200" b="1" dirty="0" err="1" smtClean="0"/>
              <a:t>D</a:t>
            </a:r>
            <a:r>
              <a:rPr lang="tr-TR" sz="3200" dirty="0" err="1" smtClean="0"/>
              <a:t>ependency</a:t>
            </a:r>
            <a:r>
              <a:rPr lang="tr-TR" sz="3200" dirty="0" smtClean="0"/>
              <a:t> </a:t>
            </a:r>
            <a:r>
              <a:rPr lang="tr-TR" sz="3200" dirty="0" err="1" smtClean="0"/>
              <a:t>Inversion</a:t>
            </a:r>
            <a:endParaRPr lang="tr-TR" sz="3200" dirty="0"/>
          </a:p>
        </p:txBody>
      </p:sp>
      <p:sp>
        <p:nvSpPr>
          <p:cNvPr id="22" name="Metin kutusu 21"/>
          <p:cNvSpPr txBox="1"/>
          <p:nvPr/>
        </p:nvSpPr>
        <p:spPr>
          <a:xfrm>
            <a:off x="422030" y="239151"/>
            <a:ext cx="4579587" cy="830997"/>
          </a:xfrm>
          <a:prstGeom prst="rect">
            <a:avLst/>
          </a:prstGeom>
          <a:noFill/>
        </p:spPr>
        <p:txBody>
          <a:bodyPr wrap="none" rtlCol="0">
            <a:spAutoFit/>
          </a:bodyPr>
          <a:lstStyle/>
          <a:p>
            <a:r>
              <a:rPr lang="tr-TR" sz="4800" b="1" dirty="0" smtClean="0"/>
              <a:t>SOLID </a:t>
            </a:r>
            <a:r>
              <a:rPr lang="tr-TR" sz="4800" b="1" dirty="0" err="1" smtClean="0"/>
              <a:t>Prensibleri</a:t>
            </a:r>
            <a:endParaRPr lang="tr-TR" sz="4800" b="1" dirty="0"/>
          </a:p>
        </p:txBody>
      </p:sp>
      <p:sp>
        <p:nvSpPr>
          <p:cNvPr id="2" name="Altbilgi Yer Tutucusu 1"/>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140753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22030" y="239151"/>
            <a:ext cx="6570197" cy="584775"/>
          </a:xfrm>
          <a:prstGeom prst="rect">
            <a:avLst/>
          </a:prstGeom>
          <a:noFill/>
        </p:spPr>
        <p:txBody>
          <a:bodyPr wrap="none" rtlCol="0">
            <a:spAutoFit/>
          </a:bodyPr>
          <a:lstStyle/>
          <a:p>
            <a:r>
              <a:rPr lang="tr-TR" sz="3200" b="1" dirty="0" err="1" smtClean="0"/>
              <a:t>Single</a:t>
            </a:r>
            <a:r>
              <a:rPr lang="tr-TR" sz="3200" b="1" dirty="0" smtClean="0"/>
              <a:t> </a:t>
            </a:r>
            <a:r>
              <a:rPr lang="tr-TR" sz="3200" b="1" dirty="0" err="1" smtClean="0"/>
              <a:t>Responsibility</a:t>
            </a:r>
            <a:r>
              <a:rPr lang="tr-TR" sz="3200" b="1" dirty="0" smtClean="0"/>
              <a:t> (</a:t>
            </a:r>
            <a:r>
              <a:rPr lang="tr-TR" sz="3200" dirty="0" smtClean="0"/>
              <a:t>Tek Sorumluluk</a:t>
            </a:r>
            <a:r>
              <a:rPr lang="tr-TR" sz="3200" b="1" dirty="0" smtClean="0"/>
              <a:t>)</a:t>
            </a:r>
            <a:endParaRPr lang="tr-TR" sz="3200" b="1" dirty="0"/>
          </a:p>
        </p:txBody>
      </p:sp>
      <p:sp>
        <p:nvSpPr>
          <p:cNvPr id="5" name="Metin kutusu 4"/>
          <p:cNvSpPr txBox="1"/>
          <p:nvPr/>
        </p:nvSpPr>
        <p:spPr>
          <a:xfrm>
            <a:off x="309489" y="673798"/>
            <a:ext cx="11882511" cy="1477328"/>
          </a:xfrm>
          <a:prstGeom prst="rect">
            <a:avLst/>
          </a:prstGeom>
          <a:noFill/>
        </p:spPr>
        <p:txBody>
          <a:bodyPr wrap="square" rtlCol="0">
            <a:spAutoFit/>
          </a:bodyPr>
          <a:lstStyle/>
          <a:p>
            <a:r>
              <a:rPr lang="tr-TR" dirty="0" smtClean="0"/>
              <a:t>Bir sınıfın veya bir </a:t>
            </a:r>
            <a:r>
              <a:rPr lang="tr-TR" dirty="0" err="1" smtClean="0"/>
              <a:t>metotun</a:t>
            </a:r>
            <a:r>
              <a:rPr lang="tr-TR" dirty="0" smtClean="0"/>
              <a:t> sadece tek bir görevi olması gerektiğini söyler. Yani bir örnek vermek gerekirse diyelim ki bizim</a:t>
            </a:r>
          </a:p>
          <a:p>
            <a:r>
              <a:rPr lang="tr-TR" dirty="0" smtClean="0"/>
              <a:t>eposta diye bir sınıfımız var. Bu eposta sınıfının içinde gönder diye bir </a:t>
            </a:r>
            <a:r>
              <a:rPr lang="tr-TR" dirty="0" err="1" smtClean="0"/>
              <a:t>metotumuz</a:t>
            </a:r>
            <a:r>
              <a:rPr lang="tr-TR" dirty="0" smtClean="0"/>
              <a:t> var. Bizim bu eposta sınıfı </a:t>
            </a:r>
            <a:r>
              <a:rPr lang="tr-TR" b="1" dirty="0" smtClean="0"/>
              <a:t>sadece gönderme</a:t>
            </a:r>
            <a:r>
              <a:rPr lang="tr-TR" b="1" dirty="0"/>
              <a:t> </a:t>
            </a:r>
            <a:r>
              <a:rPr lang="tr-TR" b="1" dirty="0" smtClean="0"/>
              <a:t>işini yapmalı! </a:t>
            </a:r>
            <a:r>
              <a:rPr lang="tr-TR" dirty="0" smtClean="0"/>
              <a:t>Yani eposta gönder </a:t>
            </a:r>
            <a:r>
              <a:rPr lang="tr-TR" dirty="0" err="1" smtClean="0"/>
              <a:t>metotu</a:t>
            </a:r>
            <a:r>
              <a:rPr lang="tr-TR" dirty="0" smtClean="0"/>
              <a:t> sadece epostayı gönderiyor olmalı. Yani eposta gönder sınıfı içinde başka bir işlem mesela epostaları oku işlemi olmamalıdır. Yani 1 sınıf sadece tek bir şeyden sorumlu olmalıdır. Yani yarın-öbür gün o mevcut işlemde bir sorun olduğunda onu bulmak çok daha kolay ve onu tamir etmek çok daha basit olur. </a:t>
            </a:r>
            <a:endParaRPr lang="tr-TR" dirty="0"/>
          </a:p>
        </p:txBody>
      </p:sp>
      <p:pic>
        <p:nvPicPr>
          <p:cNvPr id="2" name="Resim 1"/>
          <p:cNvPicPr>
            <a:picLocks noChangeAspect="1"/>
          </p:cNvPicPr>
          <p:nvPr/>
        </p:nvPicPr>
        <p:blipFill>
          <a:blip r:embed="rId2"/>
          <a:stretch>
            <a:fillRect/>
          </a:stretch>
        </p:blipFill>
        <p:spPr>
          <a:xfrm>
            <a:off x="422030" y="2797457"/>
            <a:ext cx="5023577" cy="1561065"/>
          </a:xfrm>
          <a:prstGeom prst="rect">
            <a:avLst/>
          </a:prstGeom>
        </p:spPr>
      </p:pic>
      <p:sp>
        <p:nvSpPr>
          <p:cNvPr id="3" name="Dikdörtgen 2"/>
          <p:cNvSpPr/>
          <p:nvPr/>
        </p:nvSpPr>
        <p:spPr>
          <a:xfrm>
            <a:off x="309488" y="2151126"/>
            <a:ext cx="11359347" cy="646331"/>
          </a:xfrm>
          <a:prstGeom prst="rect">
            <a:avLst/>
          </a:prstGeom>
        </p:spPr>
        <p:txBody>
          <a:bodyPr wrap="square">
            <a:spAutoFit/>
          </a:bodyPr>
          <a:lstStyle/>
          <a:p>
            <a:r>
              <a:rPr lang="tr-TR" b="1" dirty="0">
                <a:latin typeface="Droid Serif"/>
              </a:rPr>
              <a:t>Java'daki her sınıfın yapacak tek bir işi olmalıdır</a:t>
            </a:r>
            <a:r>
              <a:rPr lang="tr-TR" dirty="0">
                <a:latin typeface="Droid Serif"/>
              </a:rPr>
              <a:t>. Kesin olmak gerekirse, bir sınıfı değiştirmek için yalnızca bir neden olmalıdır. Aşağıda, tek sorumluluk ilkesine (SRP) uymayan bir Java sınıfı örneği verilmiştir:</a:t>
            </a:r>
            <a:endParaRPr lang="tr-TR" dirty="0"/>
          </a:p>
        </p:txBody>
      </p:sp>
      <p:sp>
        <p:nvSpPr>
          <p:cNvPr id="6" name="Dikdörtgen 5"/>
          <p:cNvSpPr/>
          <p:nvPr/>
        </p:nvSpPr>
        <p:spPr>
          <a:xfrm>
            <a:off x="398244" y="4358522"/>
            <a:ext cx="11625433" cy="646331"/>
          </a:xfrm>
          <a:prstGeom prst="rect">
            <a:avLst/>
          </a:prstGeom>
        </p:spPr>
        <p:txBody>
          <a:bodyPr wrap="square">
            <a:spAutoFit/>
          </a:bodyPr>
          <a:lstStyle/>
          <a:p>
            <a:r>
              <a:rPr lang="tr-TR" dirty="0">
                <a:latin typeface="Droid Serif"/>
              </a:rPr>
              <a:t>Sınıfın üç ayrı sorumluluğu vardır: raporlama, hesaplama ve </a:t>
            </a:r>
            <a:r>
              <a:rPr lang="tr-TR" dirty="0" err="1">
                <a:latin typeface="Droid Serif"/>
              </a:rPr>
              <a:t>veritabanı</a:t>
            </a:r>
            <a:r>
              <a:rPr lang="tr-TR" dirty="0">
                <a:latin typeface="Droid Serif"/>
              </a:rPr>
              <a:t>. </a:t>
            </a:r>
            <a:r>
              <a:rPr lang="tr-TR" dirty="0" err="1">
                <a:latin typeface="Droid Serif"/>
              </a:rPr>
              <a:t>SRP'yi</a:t>
            </a:r>
            <a:r>
              <a:rPr lang="tr-TR" dirty="0">
                <a:latin typeface="Droid Serif"/>
              </a:rPr>
              <a:t> uygulayarak, yukarıdaki sınıfı ayrı sorumlulukları olan üç sınıfa ayırabiliriz.</a:t>
            </a:r>
            <a:endParaRPr lang="tr-TR" dirty="0"/>
          </a:p>
        </p:txBody>
      </p:sp>
      <p:sp>
        <p:nvSpPr>
          <p:cNvPr id="7" name="Altbilgi Yer Tutucusu 6"/>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19643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22030" y="252797"/>
            <a:ext cx="4722383" cy="584775"/>
          </a:xfrm>
          <a:prstGeom prst="rect">
            <a:avLst/>
          </a:prstGeom>
          <a:noFill/>
        </p:spPr>
        <p:txBody>
          <a:bodyPr wrap="none" rtlCol="0">
            <a:spAutoFit/>
          </a:bodyPr>
          <a:lstStyle/>
          <a:p>
            <a:r>
              <a:rPr lang="tr-TR" sz="3200" b="1" dirty="0" smtClean="0"/>
              <a:t>Open </a:t>
            </a:r>
            <a:r>
              <a:rPr lang="tr-TR" sz="3200" b="1" dirty="0" err="1" smtClean="0"/>
              <a:t>Closed</a:t>
            </a:r>
            <a:r>
              <a:rPr lang="tr-TR" sz="3200" b="1" dirty="0" smtClean="0"/>
              <a:t> (</a:t>
            </a:r>
            <a:r>
              <a:rPr lang="tr-TR" sz="3200" dirty="0" smtClean="0"/>
              <a:t>Açık / Kapalı</a:t>
            </a:r>
            <a:r>
              <a:rPr lang="tr-TR" sz="3200" b="1" dirty="0" smtClean="0"/>
              <a:t>)</a:t>
            </a:r>
            <a:endParaRPr lang="tr-TR" sz="3200" b="1" dirty="0"/>
          </a:p>
        </p:txBody>
      </p:sp>
      <p:sp>
        <p:nvSpPr>
          <p:cNvPr id="5" name="Metin kutusu 4"/>
          <p:cNvSpPr txBox="1"/>
          <p:nvPr/>
        </p:nvSpPr>
        <p:spPr>
          <a:xfrm>
            <a:off x="309489" y="687444"/>
            <a:ext cx="11229805" cy="369332"/>
          </a:xfrm>
          <a:prstGeom prst="rect">
            <a:avLst/>
          </a:prstGeom>
          <a:noFill/>
        </p:spPr>
        <p:txBody>
          <a:bodyPr wrap="none" rtlCol="0">
            <a:spAutoFit/>
          </a:bodyPr>
          <a:lstStyle/>
          <a:p>
            <a:r>
              <a:rPr lang="tr-TR" dirty="0" smtClean="0"/>
              <a:t>Bir proje büyümeye-genişlemeye yani geliştirilmeye açık olmalı ama mevcuttaki kodların değiştirilmesine kapalı olmalı.</a:t>
            </a:r>
            <a:endParaRPr lang="tr-TR" dirty="0"/>
          </a:p>
        </p:txBody>
      </p:sp>
      <p:sp>
        <p:nvSpPr>
          <p:cNvPr id="2" name="Dikdörtgen 1"/>
          <p:cNvSpPr/>
          <p:nvPr/>
        </p:nvSpPr>
        <p:spPr>
          <a:xfrm>
            <a:off x="422030" y="3528061"/>
            <a:ext cx="11588000" cy="646331"/>
          </a:xfrm>
          <a:prstGeom prst="rect">
            <a:avLst/>
          </a:prstGeom>
        </p:spPr>
        <p:txBody>
          <a:bodyPr wrap="square">
            <a:spAutoFit/>
          </a:bodyPr>
          <a:lstStyle/>
          <a:p>
            <a:r>
              <a:rPr lang="tr-TR" dirty="0"/>
              <a:t>Şimdi başka bir alt sınıf eklemek istediğimizi </a:t>
            </a:r>
            <a:r>
              <a:rPr lang="tr-TR" dirty="0" smtClean="0"/>
              <a:t>varsayalım. </a:t>
            </a:r>
            <a:r>
              <a:rPr lang="tr-TR" dirty="0"/>
              <a:t>Yukarıdaki sınıfı, Açık-Kapalı İlkesine aykırı olan başka bir </a:t>
            </a:r>
            <a:r>
              <a:rPr lang="tr-TR" dirty="0" err="1"/>
              <a:t>if</a:t>
            </a:r>
            <a:r>
              <a:rPr lang="tr-TR" dirty="0"/>
              <a:t> ifadesi ekleyerek değiştirmemiz gerekir. Alt sınıflar için ve yöntemi geçersiz kılmak için daha iyi bir yaklaşım olacaktır</a:t>
            </a:r>
          </a:p>
        </p:txBody>
      </p:sp>
      <p:sp>
        <p:nvSpPr>
          <p:cNvPr id="3" name="Dikdörtgen 2"/>
          <p:cNvSpPr/>
          <p:nvPr/>
        </p:nvSpPr>
        <p:spPr>
          <a:xfrm>
            <a:off x="309488" y="1056776"/>
            <a:ext cx="11882511" cy="369332"/>
          </a:xfrm>
          <a:prstGeom prst="rect">
            <a:avLst/>
          </a:prstGeom>
        </p:spPr>
        <p:txBody>
          <a:bodyPr wrap="square">
            <a:spAutoFit/>
          </a:bodyPr>
          <a:lstStyle/>
          <a:p>
            <a:r>
              <a:rPr lang="tr-TR" dirty="0">
                <a:latin typeface="Droid Serif"/>
              </a:rPr>
              <a:t>Yazılım varlıkları (örneğin, sınıflar, modüller, işlevler) bir uzantı için </a:t>
            </a:r>
            <a:r>
              <a:rPr lang="tr-TR" i="1" dirty="0">
                <a:latin typeface="Droid Serif"/>
              </a:rPr>
              <a:t>açık</a:t>
            </a:r>
            <a:r>
              <a:rPr lang="tr-TR" dirty="0">
                <a:latin typeface="Droid Serif"/>
              </a:rPr>
              <a:t> olmalı, ancak değişiklik için </a:t>
            </a:r>
            <a:r>
              <a:rPr lang="tr-TR" i="1" dirty="0">
                <a:latin typeface="Droid Serif"/>
              </a:rPr>
              <a:t>kapalı</a:t>
            </a:r>
            <a:r>
              <a:rPr lang="tr-TR" dirty="0">
                <a:latin typeface="Droid Serif"/>
              </a:rPr>
              <a:t> olmalıdır.</a:t>
            </a:r>
            <a:endParaRPr lang="tr-TR" dirty="0"/>
          </a:p>
        </p:txBody>
      </p:sp>
      <p:pic>
        <p:nvPicPr>
          <p:cNvPr id="6" name="Resim 5"/>
          <p:cNvPicPr>
            <a:picLocks noChangeAspect="1"/>
          </p:cNvPicPr>
          <p:nvPr/>
        </p:nvPicPr>
        <p:blipFill>
          <a:blip r:embed="rId2"/>
          <a:stretch>
            <a:fillRect/>
          </a:stretch>
        </p:blipFill>
        <p:spPr>
          <a:xfrm>
            <a:off x="422030" y="1413216"/>
            <a:ext cx="5037074" cy="2114845"/>
          </a:xfrm>
          <a:prstGeom prst="rect">
            <a:avLst/>
          </a:prstGeom>
        </p:spPr>
      </p:pic>
      <p:pic>
        <p:nvPicPr>
          <p:cNvPr id="7" name="Resim 6"/>
          <p:cNvPicPr>
            <a:picLocks noChangeAspect="1"/>
          </p:cNvPicPr>
          <p:nvPr/>
        </p:nvPicPr>
        <p:blipFill>
          <a:blip r:embed="rId3"/>
          <a:stretch>
            <a:fillRect/>
          </a:stretch>
        </p:blipFill>
        <p:spPr>
          <a:xfrm>
            <a:off x="475828" y="4174392"/>
            <a:ext cx="4983276" cy="1939805"/>
          </a:xfrm>
          <a:prstGeom prst="rect">
            <a:avLst/>
          </a:prstGeom>
        </p:spPr>
      </p:pic>
      <p:sp>
        <p:nvSpPr>
          <p:cNvPr id="8" name="Dikdörtgen 7"/>
          <p:cNvSpPr/>
          <p:nvPr/>
        </p:nvSpPr>
        <p:spPr>
          <a:xfrm>
            <a:off x="422029" y="6174884"/>
            <a:ext cx="10400645" cy="369332"/>
          </a:xfrm>
          <a:prstGeom prst="rect">
            <a:avLst/>
          </a:prstGeom>
        </p:spPr>
        <p:txBody>
          <a:bodyPr wrap="square">
            <a:spAutoFit/>
          </a:bodyPr>
          <a:lstStyle/>
          <a:p>
            <a:r>
              <a:rPr lang="tr-TR" dirty="0"/>
              <a:t>Başka bir tür eklemek, başka bir alt sınıf oluşturmak ve sınıftan genişletmek kadar basittir.</a:t>
            </a:r>
          </a:p>
        </p:txBody>
      </p:sp>
      <p:sp>
        <p:nvSpPr>
          <p:cNvPr id="9" name="Altbilgi Yer Tutucusu 8"/>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74204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p:cNvSpPr txBox="1"/>
          <p:nvPr/>
        </p:nvSpPr>
        <p:spPr>
          <a:xfrm>
            <a:off x="422030" y="239149"/>
            <a:ext cx="6038063" cy="584775"/>
          </a:xfrm>
          <a:prstGeom prst="rect">
            <a:avLst/>
          </a:prstGeom>
          <a:noFill/>
        </p:spPr>
        <p:txBody>
          <a:bodyPr wrap="none" rtlCol="0">
            <a:spAutoFit/>
          </a:bodyPr>
          <a:lstStyle/>
          <a:p>
            <a:r>
              <a:rPr lang="tr-TR" sz="3200" b="1" dirty="0" err="1" smtClean="0"/>
              <a:t>Liskov</a:t>
            </a:r>
            <a:r>
              <a:rPr lang="tr-TR" sz="3200" b="1" dirty="0" smtClean="0"/>
              <a:t> </a:t>
            </a:r>
            <a:r>
              <a:rPr lang="tr-TR" sz="3200" b="1" dirty="0" err="1" smtClean="0"/>
              <a:t>Substitution</a:t>
            </a:r>
            <a:r>
              <a:rPr lang="tr-TR" sz="3200" b="1" dirty="0" smtClean="0"/>
              <a:t> (</a:t>
            </a:r>
            <a:r>
              <a:rPr lang="tr-TR" sz="3200" dirty="0" smtClean="0"/>
              <a:t>Yerine Geçme</a:t>
            </a:r>
            <a:r>
              <a:rPr lang="tr-TR" sz="3200" b="1" dirty="0" smtClean="0"/>
              <a:t>)</a:t>
            </a:r>
            <a:endParaRPr lang="tr-TR" sz="3200" b="1" dirty="0"/>
          </a:p>
        </p:txBody>
      </p:sp>
      <p:sp>
        <p:nvSpPr>
          <p:cNvPr id="7" name="Metin kutusu 6"/>
          <p:cNvSpPr txBox="1"/>
          <p:nvPr/>
        </p:nvSpPr>
        <p:spPr>
          <a:xfrm>
            <a:off x="309489" y="687444"/>
            <a:ext cx="11591779" cy="646331"/>
          </a:xfrm>
          <a:prstGeom prst="rect">
            <a:avLst/>
          </a:prstGeom>
          <a:noFill/>
        </p:spPr>
        <p:txBody>
          <a:bodyPr wrap="square" rtlCol="0">
            <a:spAutoFit/>
          </a:bodyPr>
          <a:lstStyle/>
          <a:p>
            <a:r>
              <a:rPr lang="tr-TR" dirty="0" smtClean="0"/>
              <a:t>Bir türden başka bir tür türetiyorsak bu türettiğimiz türler arasında işlem bazında farklılıklar olmalı. Yani biri birinin yerine geçtiğinde hata oluşmamalı. </a:t>
            </a:r>
            <a:endParaRPr lang="tr-TR" dirty="0"/>
          </a:p>
        </p:txBody>
      </p:sp>
      <p:sp>
        <p:nvSpPr>
          <p:cNvPr id="2" name="Dikdörtgen 1"/>
          <p:cNvSpPr/>
          <p:nvPr/>
        </p:nvSpPr>
        <p:spPr>
          <a:xfrm>
            <a:off x="309489" y="1458904"/>
            <a:ext cx="11615295" cy="646331"/>
          </a:xfrm>
          <a:prstGeom prst="rect">
            <a:avLst/>
          </a:prstGeom>
        </p:spPr>
        <p:txBody>
          <a:bodyPr wrap="square">
            <a:spAutoFit/>
          </a:bodyPr>
          <a:lstStyle/>
          <a:p>
            <a:r>
              <a:rPr lang="tr-TR" dirty="0" smtClean="0"/>
              <a:t>Türetilmiş sınıfların temel sınıfları için tamamen değiştirilebilir olması gerektiği şekilde devralma hiyerarşileri için geçerlidir.</a:t>
            </a:r>
          </a:p>
          <a:p>
            <a:r>
              <a:rPr lang="tr-TR" dirty="0"/>
              <a:t>Türetilmiş bir sınıf ve temelin tipik bir örneğini </a:t>
            </a:r>
            <a:r>
              <a:rPr lang="tr-TR" dirty="0" smtClean="0"/>
              <a:t>düşünün.</a:t>
            </a:r>
            <a:endParaRPr lang="tr-TR" dirty="0"/>
          </a:p>
        </p:txBody>
      </p:sp>
      <p:pic>
        <p:nvPicPr>
          <p:cNvPr id="3" name="Resim 2"/>
          <p:cNvPicPr>
            <a:picLocks noChangeAspect="1"/>
          </p:cNvPicPr>
          <p:nvPr/>
        </p:nvPicPr>
        <p:blipFill>
          <a:blip r:embed="rId2"/>
          <a:stretch>
            <a:fillRect/>
          </a:stretch>
        </p:blipFill>
        <p:spPr>
          <a:xfrm>
            <a:off x="422029" y="2105235"/>
            <a:ext cx="5323677" cy="2985380"/>
          </a:xfrm>
          <a:prstGeom prst="rect">
            <a:avLst/>
          </a:prstGeom>
        </p:spPr>
      </p:pic>
      <p:sp>
        <p:nvSpPr>
          <p:cNvPr id="4" name="Dikdörtgen 3"/>
          <p:cNvSpPr/>
          <p:nvPr/>
        </p:nvSpPr>
        <p:spPr>
          <a:xfrm>
            <a:off x="393060" y="5136781"/>
            <a:ext cx="11508207" cy="646331"/>
          </a:xfrm>
          <a:prstGeom prst="rect">
            <a:avLst/>
          </a:prstGeom>
        </p:spPr>
        <p:txBody>
          <a:bodyPr wrap="square">
            <a:spAutoFit/>
          </a:bodyPr>
          <a:lstStyle/>
          <a:p>
            <a:r>
              <a:rPr lang="tr-TR" dirty="0"/>
              <a:t>Temel sınıfı türetilmiş sınıfıyla değiştiremediğiniz için yukarıdaki sınıflar </a:t>
            </a:r>
            <a:r>
              <a:rPr lang="tr-TR" dirty="0" err="1"/>
              <a:t>lsp'ye</a:t>
            </a:r>
            <a:r>
              <a:rPr lang="tr-TR" dirty="0"/>
              <a:t> uymaz. Sınıfın ek kısıtlamaları vardır, yani yükseklik ve genişlik aynı olmalıdır. Bu nedenle, sınıfla değiştirme beklenmeyen davranışlara neden olabilir.</a:t>
            </a:r>
          </a:p>
        </p:txBody>
      </p:sp>
      <p:sp>
        <p:nvSpPr>
          <p:cNvPr id="5" name="Altbilgi Yer Tutucusu 4"/>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78857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p:cNvSpPr txBox="1"/>
          <p:nvPr/>
        </p:nvSpPr>
        <p:spPr>
          <a:xfrm>
            <a:off x="309489" y="714743"/>
            <a:ext cx="11500712" cy="646331"/>
          </a:xfrm>
          <a:prstGeom prst="rect">
            <a:avLst/>
          </a:prstGeom>
          <a:noFill/>
        </p:spPr>
        <p:txBody>
          <a:bodyPr wrap="none" rtlCol="0">
            <a:spAutoFit/>
          </a:bodyPr>
          <a:lstStyle/>
          <a:p>
            <a:r>
              <a:rPr lang="tr-TR" dirty="0" smtClean="0"/>
              <a:t>Bir </a:t>
            </a:r>
            <a:r>
              <a:rPr lang="tr-TR" dirty="0" err="1" smtClean="0"/>
              <a:t>interface</a:t>
            </a:r>
            <a:r>
              <a:rPr lang="tr-TR" dirty="0" smtClean="0"/>
              <a:t> içinde gereksiz metotların kullanılmaması. Yani bir </a:t>
            </a:r>
            <a:r>
              <a:rPr lang="tr-TR" dirty="0" err="1" smtClean="0"/>
              <a:t>interface’imiz</a:t>
            </a:r>
            <a:r>
              <a:rPr lang="tr-TR" dirty="0" smtClean="0"/>
              <a:t> var. Mesela eposta ile ilgili bir </a:t>
            </a:r>
            <a:r>
              <a:rPr lang="tr-TR" dirty="0" err="1" smtClean="0"/>
              <a:t>interface’imiz</a:t>
            </a:r>
            <a:endParaRPr lang="tr-TR" dirty="0" smtClean="0"/>
          </a:p>
          <a:p>
            <a:r>
              <a:rPr lang="tr-TR" dirty="0" smtClean="0"/>
              <a:t>Varsa orada kullanıcıları getir diye bir </a:t>
            </a:r>
            <a:r>
              <a:rPr lang="tr-TR" dirty="0" err="1" smtClean="0"/>
              <a:t>metotumuzun</a:t>
            </a:r>
            <a:r>
              <a:rPr lang="tr-TR" dirty="0" smtClean="0"/>
              <a:t> olmaması gerekiyor. Kısacası alakasız işlerin olmaması gerekiyor.</a:t>
            </a:r>
            <a:endParaRPr lang="tr-TR" dirty="0"/>
          </a:p>
        </p:txBody>
      </p:sp>
      <p:sp>
        <p:nvSpPr>
          <p:cNvPr id="9" name="Metin kutusu 8"/>
          <p:cNvSpPr txBox="1"/>
          <p:nvPr/>
        </p:nvSpPr>
        <p:spPr>
          <a:xfrm>
            <a:off x="422030" y="239149"/>
            <a:ext cx="6451894" cy="584775"/>
          </a:xfrm>
          <a:prstGeom prst="rect">
            <a:avLst/>
          </a:prstGeom>
          <a:noFill/>
        </p:spPr>
        <p:txBody>
          <a:bodyPr wrap="none" rtlCol="0">
            <a:spAutoFit/>
          </a:bodyPr>
          <a:lstStyle/>
          <a:p>
            <a:r>
              <a:rPr lang="tr-TR" sz="3200" b="1" dirty="0" err="1" smtClean="0"/>
              <a:t>Interface</a:t>
            </a:r>
            <a:r>
              <a:rPr lang="tr-TR" sz="3200" b="1" dirty="0" smtClean="0"/>
              <a:t> </a:t>
            </a:r>
            <a:r>
              <a:rPr lang="tr-TR" sz="3200" b="1" dirty="0" err="1" smtClean="0"/>
              <a:t>Segregation</a:t>
            </a:r>
            <a:r>
              <a:rPr lang="tr-TR" sz="3200" b="1" dirty="0" smtClean="0"/>
              <a:t> (</a:t>
            </a:r>
            <a:r>
              <a:rPr lang="tr-TR" sz="3200" dirty="0" err="1" smtClean="0"/>
              <a:t>Arayüz</a:t>
            </a:r>
            <a:r>
              <a:rPr lang="tr-TR" sz="3200" dirty="0" smtClean="0"/>
              <a:t> Ayrımı</a:t>
            </a:r>
            <a:r>
              <a:rPr lang="tr-TR" sz="3200" b="1" dirty="0" smtClean="0"/>
              <a:t>)</a:t>
            </a:r>
            <a:endParaRPr lang="tr-TR" sz="3200" b="1" dirty="0"/>
          </a:p>
        </p:txBody>
      </p:sp>
      <p:sp>
        <p:nvSpPr>
          <p:cNvPr id="2" name="Dikdörtgen 1"/>
          <p:cNvSpPr/>
          <p:nvPr/>
        </p:nvSpPr>
        <p:spPr>
          <a:xfrm>
            <a:off x="309489" y="1464059"/>
            <a:ext cx="11618654" cy="646331"/>
          </a:xfrm>
          <a:prstGeom prst="rect">
            <a:avLst/>
          </a:prstGeom>
        </p:spPr>
        <p:txBody>
          <a:bodyPr wrap="square">
            <a:spAutoFit/>
          </a:bodyPr>
          <a:lstStyle/>
          <a:p>
            <a:r>
              <a:rPr lang="tr-TR" dirty="0" smtClean="0"/>
              <a:t>İstemcilerin kullanmadıkları arabirim üyelerine bağımlı olmaya zorlanmaması gerektiğini belirtir. Başka bir deyişle, herhangi bir istemciyi kendileriyle alakasız bir arabirim uygulamaya zorlamayın.</a:t>
            </a:r>
            <a:endParaRPr lang="tr-TR" dirty="0"/>
          </a:p>
        </p:txBody>
      </p:sp>
      <p:pic>
        <p:nvPicPr>
          <p:cNvPr id="4" name="Resim 3"/>
          <p:cNvPicPr>
            <a:picLocks noChangeAspect="1"/>
          </p:cNvPicPr>
          <p:nvPr/>
        </p:nvPicPr>
        <p:blipFill>
          <a:blip r:embed="rId2"/>
          <a:stretch>
            <a:fillRect/>
          </a:stretch>
        </p:blipFill>
        <p:spPr>
          <a:xfrm>
            <a:off x="422030" y="2213376"/>
            <a:ext cx="3917958" cy="2918182"/>
          </a:xfrm>
          <a:prstGeom prst="rect">
            <a:avLst/>
          </a:prstGeom>
        </p:spPr>
      </p:pic>
      <p:sp>
        <p:nvSpPr>
          <p:cNvPr id="5" name="Dikdörtgen 4"/>
          <p:cNvSpPr/>
          <p:nvPr/>
        </p:nvSpPr>
        <p:spPr>
          <a:xfrm>
            <a:off x="422029" y="5234544"/>
            <a:ext cx="11388171" cy="923330"/>
          </a:xfrm>
          <a:prstGeom prst="rect">
            <a:avLst/>
          </a:prstGeom>
        </p:spPr>
        <p:txBody>
          <a:bodyPr wrap="square">
            <a:spAutoFit/>
          </a:bodyPr>
          <a:lstStyle/>
          <a:p>
            <a:r>
              <a:rPr lang="tr-TR" dirty="0"/>
              <a:t>Gördüğünüz gibi, bir bisikletin kapısı olmadığı için bir sınıfın yöntemi uygulaması mantıklı değil! Bunu düzeltmek için </a:t>
            </a:r>
            <a:r>
              <a:rPr lang="tr-TR" dirty="0" err="1" smtClean="0"/>
              <a:t>Interface</a:t>
            </a:r>
            <a:r>
              <a:rPr lang="tr-TR" dirty="0" smtClean="0"/>
              <a:t> </a:t>
            </a:r>
            <a:r>
              <a:rPr lang="tr-TR" dirty="0" err="1" smtClean="0"/>
              <a:t>Segregation</a:t>
            </a:r>
            <a:r>
              <a:rPr lang="tr-TR" dirty="0" smtClean="0"/>
              <a:t>, </a:t>
            </a:r>
            <a:r>
              <a:rPr lang="tr-TR" dirty="0"/>
              <a:t>arabirimlerin birden çok küçük birleşik arabirime ayrılmasını önerir; böylece hiçbir sınıf, herhangi bir arabirimi ve dolayısıyla ihtiyaç duymadığı yöntemleri uygulamak zorunda kalmaz.</a:t>
            </a:r>
          </a:p>
        </p:txBody>
      </p:sp>
      <p:sp>
        <p:nvSpPr>
          <p:cNvPr id="3" name="Altbilgi Yer Tutucusu 2"/>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351499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etin kutusu 9"/>
          <p:cNvSpPr txBox="1"/>
          <p:nvPr/>
        </p:nvSpPr>
        <p:spPr>
          <a:xfrm>
            <a:off x="422030" y="239157"/>
            <a:ext cx="9186361" cy="584775"/>
          </a:xfrm>
          <a:prstGeom prst="rect">
            <a:avLst/>
          </a:prstGeom>
          <a:noFill/>
        </p:spPr>
        <p:txBody>
          <a:bodyPr wrap="none" rtlCol="0">
            <a:spAutoFit/>
          </a:bodyPr>
          <a:lstStyle/>
          <a:p>
            <a:r>
              <a:rPr lang="tr-TR" sz="3200" b="1" dirty="0" err="1" smtClean="0"/>
              <a:t>Dependency</a:t>
            </a:r>
            <a:r>
              <a:rPr lang="tr-TR" sz="3200" b="1" dirty="0" smtClean="0"/>
              <a:t> </a:t>
            </a:r>
            <a:r>
              <a:rPr lang="tr-TR" sz="3200" b="1" dirty="0" err="1" smtClean="0"/>
              <a:t>Inversion</a:t>
            </a:r>
            <a:r>
              <a:rPr lang="tr-TR" sz="3200" b="1" dirty="0" smtClean="0"/>
              <a:t> (</a:t>
            </a:r>
            <a:r>
              <a:rPr lang="tr-TR" sz="3200" dirty="0" smtClean="0"/>
              <a:t>Bağımlılıkları Tersine Çevirme</a:t>
            </a:r>
            <a:r>
              <a:rPr lang="tr-TR" sz="3200" b="1" dirty="0" smtClean="0"/>
              <a:t>)</a:t>
            </a:r>
            <a:endParaRPr lang="tr-TR" sz="3200" b="1" dirty="0"/>
          </a:p>
        </p:txBody>
      </p:sp>
      <p:sp>
        <p:nvSpPr>
          <p:cNvPr id="11" name="Metin kutusu 10"/>
          <p:cNvSpPr txBox="1"/>
          <p:nvPr/>
        </p:nvSpPr>
        <p:spPr>
          <a:xfrm>
            <a:off x="309489" y="742045"/>
            <a:ext cx="11714189" cy="646331"/>
          </a:xfrm>
          <a:prstGeom prst="rect">
            <a:avLst/>
          </a:prstGeom>
          <a:noFill/>
        </p:spPr>
        <p:txBody>
          <a:bodyPr wrap="square" rtlCol="0">
            <a:spAutoFit/>
          </a:bodyPr>
          <a:lstStyle/>
          <a:p>
            <a:r>
              <a:rPr lang="tr-TR" dirty="0" smtClean="0"/>
              <a:t>Bir sınıf başka bir sınıfa bağımlı olmamalı. Yani üst </a:t>
            </a:r>
            <a:r>
              <a:rPr lang="tr-TR" dirty="0" err="1" smtClean="0"/>
              <a:t>interface’lerden</a:t>
            </a:r>
            <a:r>
              <a:rPr lang="tr-TR" dirty="0" smtClean="0"/>
              <a:t> </a:t>
            </a:r>
            <a:r>
              <a:rPr lang="tr-TR" dirty="0" err="1" smtClean="0"/>
              <a:t>implement</a:t>
            </a:r>
            <a:r>
              <a:rPr lang="tr-TR" dirty="0" smtClean="0"/>
              <a:t> edilerek </a:t>
            </a:r>
            <a:r>
              <a:rPr lang="tr-TR" dirty="0" err="1" smtClean="0"/>
              <a:t>interface’ler</a:t>
            </a:r>
            <a:r>
              <a:rPr lang="tr-TR" dirty="0" smtClean="0"/>
              <a:t> kullanılmalı. Yani bir sınıftan başka bir sınıfı </a:t>
            </a:r>
            <a:r>
              <a:rPr lang="tr-TR" dirty="0" err="1" smtClean="0"/>
              <a:t>new’lemeyin</a:t>
            </a:r>
            <a:r>
              <a:rPr lang="tr-TR" dirty="0" smtClean="0"/>
              <a:t>.</a:t>
            </a:r>
            <a:endParaRPr lang="tr-TR" dirty="0"/>
          </a:p>
        </p:txBody>
      </p:sp>
      <p:sp>
        <p:nvSpPr>
          <p:cNvPr id="2" name="Dikdörtgen 1"/>
          <p:cNvSpPr/>
          <p:nvPr/>
        </p:nvSpPr>
        <p:spPr>
          <a:xfrm>
            <a:off x="309488" y="1388376"/>
            <a:ext cx="11714189" cy="1200329"/>
          </a:xfrm>
          <a:prstGeom prst="rect">
            <a:avLst/>
          </a:prstGeom>
        </p:spPr>
        <p:txBody>
          <a:bodyPr wrap="square">
            <a:spAutoFit/>
          </a:bodyPr>
          <a:lstStyle/>
          <a:p>
            <a:r>
              <a:rPr lang="tr-TR" dirty="0"/>
              <a:t>Bağımlılık Ters Çevirme İlkesi (DIP), somut uygulamalar (sınıflar) yerine soyutlamalara (arabirimler ve soyut sınıflar) bağımlı olmamız gerektiğini belirtir. Soyutlamalar ayrıntılara bağlı olmamalıdır; bunun yerine, ayrıntılar soyutlamalara bağlı olmalıdır.</a:t>
            </a:r>
          </a:p>
          <a:p>
            <a:endParaRPr lang="tr-TR" dirty="0"/>
          </a:p>
          <a:p>
            <a:r>
              <a:rPr lang="tr-TR" dirty="0"/>
              <a:t>Aşağıdaki örneği göz önünde bulundurun. Somut sınıfa bağlı bir sınıfımız var; bu nedenle </a:t>
            </a:r>
            <a:r>
              <a:rPr lang="tr-TR" dirty="0" err="1"/>
              <a:t>Dip'e</a:t>
            </a:r>
            <a:r>
              <a:rPr lang="tr-TR" dirty="0"/>
              <a:t> uymuyor.</a:t>
            </a:r>
          </a:p>
        </p:txBody>
      </p:sp>
      <p:pic>
        <p:nvPicPr>
          <p:cNvPr id="3" name="Resim 2"/>
          <p:cNvPicPr>
            <a:picLocks noChangeAspect="1"/>
          </p:cNvPicPr>
          <p:nvPr/>
        </p:nvPicPr>
        <p:blipFill>
          <a:blip r:embed="rId2"/>
          <a:stretch>
            <a:fillRect/>
          </a:stretch>
        </p:blipFill>
        <p:spPr>
          <a:xfrm>
            <a:off x="422030" y="2588704"/>
            <a:ext cx="3276513" cy="2242603"/>
          </a:xfrm>
          <a:prstGeom prst="rect">
            <a:avLst/>
          </a:prstGeom>
        </p:spPr>
      </p:pic>
      <p:sp>
        <p:nvSpPr>
          <p:cNvPr id="4" name="Dikdörtgen 3"/>
          <p:cNvSpPr/>
          <p:nvPr/>
        </p:nvSpPr>
        <p:spPr>
          <a:xfrm>
            <a:off x="3739486" y="2588704"/>
            <a:ext cx="4844956" cy="2031325"/>
          </a:xfrm>
          <a:prstGeom prst="rect">
            <a:avLst/>
          </a:prstGeom>
        </p:spPr>
        <p:txBody>
          <a:bodyPr wrap="square">
            <a:spAutoFit/>
          </a:bodyPr>
          <a:lstStyle/>
          <a:p>
            <a:r>
              <a:rPr lang="tr-TR" dirty="0"/>
              <a:t>Kod şimdilik işe yarayacak, ama ya başka bir motor tipi eklemek istiyorsak, </a:t>
            </a:r>
            <a:r>
              <a:rPr lang="tr-TR" dirty="0" smtClean="0"/>
              <a:t>buna dizel </a:t>
            </a:r>
            <a:r>
              <a:rPr lang="tr-TR" dirty="0"/>
              <a:t>motor </a:t>
            </a:r>
            <a:r>
              <a:rPr lang="tr-TR" dirty="0" smtClean="0"/>
              <a:t>diyelim mi? </a:t>
            </a:r>
          </a:p>
          <a:p>
            <a:r>
              <a:rPr lang="tr-TR" dirty="0" smtClean="0"/>
              <a:t>Bu</a:t>
            </a:r>
            <a:r>
              <a:rPr lang="tr-TR" dirty="0"/>
              <a:t>, sınıfın yeniden düzenlenmesini gerektirecektir.</a:t>
            </a:r>
          </a:p>
          <a:p>
            <a:r>
              <a:rPr lang="tr-TR" dirty="0"/>
              <a:t>Ancak, bunu bir soyutlama katmanı getirerek çözebiliriz. Doğrudan bağlı olmak yerine, bir </a:t>
            </a:r>
            <a:r>
              <a:rPr lang="tr-TR" dirty="0" err="1"/>
              <a:t>arayüz</a:t>
            </a:r>
            <a:r>
              <a:rPr lang="tr-TR" dirty="0"/>
              <a:t> ekleyelim:</a:t>
            </a:r>
          </a:p>
        </p:txBody>
      </p:sp>
      <p:pic>
        <p:nvPicPr>
          <p:cNvPr id="5" name="Resim 4"/>
          <p:cNvPicPr>
            <a:picLocks noChangeAspect="1"/>
          </p:cNvPicPr>
          <p:nvPr/>
        </p:nvPicPr>
        <p:blipFill>
          <a:blip r:embed="rId3"/>
          <a:stretch>
            <a:fillRect/>
          </a:stretch>
        </p:blipFill>
        <p:spPr>
          <a:xfrm>
            <a:off x="3820847" y="4620029"/>
            <a:ext cx="1911737" cy="672800"/>
          </a:xfrm>
          <a:prstGeom prst="rect">
            <a:avLst/>
          </a:prstGeom>
        </p:spPr>
      </p:pic>
      <p:sp>
        <p:nvSpPr>
          <p:cNvPr id="6" name="Dikdörtgen 5"/>
          <p:cNvSpPr/>
          <p:nvPr/>
        </p:nvSpPr>
        <p:spPr>
          <a:xfrm>
            <a:off x="3739486" y="5292829"/>
            <a:ext cx="2634544" cy="923330"/>
          </a:xfrm>
          <a:prstGeom prst="rect">
            <a:avLst/>
          </a:prstGeom>
        </p:spPr>
        <p:txBody>
          <a:bodyPr wrap="square">
            <a:spAutoFit/>
          </a:bodyPr>
          <a:lstStyle/>
          <a:p>
            <a:r>
              <a:rPr lang="tr-TR" dirty="0"/>
              <a:t>Artık Motor arabirimini uygulayan herhangi bir türü sınıfa </a:t>
            </a:r>
            <a:r>
              <a:rPr lang="tr-TR" dirty="0" smtClean="0"/>
              <a:t>bağlayabiliriz.</a:t>
            </a:r>
            <a:endParaRPr lang="tr-TR" dirty="0"/>
          </a:p>
        </p:txBody>
      </p:sp>
      <p:pic>
        <p:nvPicPr>
          <p:cNvPr id="7" name="Resim 6"/>
          <p:cNvPicPr>
            <a:picLocks noChangeAspect="1"/>
          </p:cNvPicPr>
          <p:nvPr/>
        </p:nvPicPr>
        <p:blipFill>
          <a:blip r:embed="rId4"/>
          <a:stretch>
            <a:fillRect/>
          </a:stretch>
        </p:blipFill>
        <p:spPr>
          <a:xfrm>
            <a:off x="8147713" y="3698543"/>
            <a:ext cx="3875964" cy="2975498"/>
          </a:xfrm>
          <a:prstGeom prst="rect">
            <a:avLst/>
          </a:prstGeom>
        </p:spPr>
      </p:pic>
      <p:sp>
        <p:nvSpPr>
          <p:cNvPr id="8" name="Altbilgi Yer Tutucusu 7"/>
          <p:cNvSpPr>
            <a:spLocks noGrp="1"/>
          </p:cNvSpPr>
          <p:nvPr>
            <p:ph type="ftr" sz="quarter" idx="11"/>
          </p:nvPr>
        </p:nvSpPr>
        <p:spPr/>
        <p:txBody>
          <a:bodyPr/>
          <a:lstStyle/>
          <a:p>
            <a:r>
              <a:rPr lang="tr-TR" smtClean="0"/>
              <a:t>Mustafa Karakaş</a:t>
            </a:r>
            <a:endParaRPr lang="tr-TR"/>
          </a:p>
        </p:txBody>
      </p:sp>
    </p:spTree>
    <p:extLst>
      <p:ext uri="{BB962C8B-B14F-4D97-AF65-F5344CB8AC3E}">
        <p14:creationId xmlns:p14="http://schemas.microsoft.com/office/powerpoint/2010/main" val="160314384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683</Words>
  <Application>Microsoft Office PowerPoint</Application>
  <PresentationFormat>Geniş ekran</PresentationFormat>
  <Paragraphs>48</Paragraphs>
  <Slides>6</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Arial</vt:lpstr>
      <vt:lpstr>Calibri</vt:lpstr>
      <vt:lpstr>Calibri Light</vt:lpstr>
      <vt:lpstr>Droid Serif</vt:lpstr>
      <vt:lpstr>Wingdings</vt:lpstr>
      <vt:lpstr>Office Teması</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Mustafa KARAKAŞ</dc:creator>
  <cp:lastModifiedBy>Mustafa KARAKAŞ</cp:lastModifiedBy>
  <cp:revision>18</cp:revision>
  <dcterms:created xsi:type="dcterms:W3CDTF">2022-07-26T09:13:02Z</dcterms:created>
  <dcterms:modified xsi:type="dcterms:W3CDTF">2022-08-19T12:57:30Z</dcterms:modified>
</cp:coreProperties>
</file>