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6" r:id="rId15"/>
    <p:sldId id="277" r:id="rId16"/>
    <p:sldId id="278" r:id="rId17"/>
    <p:sldId id="283" r:id="rId18"/>
    <p:sldId id="280" r:id="rId19"/>
    <p:sldId id="282" r:id="rId20"/>
    <p:sldId id="281" r:id="rId21"/>
    <p:sldId id="279"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AFB0"/>
    <a:srgbClr val="E2E0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557" autoAdjust="0"/>
    <p:restoredTop sz="94660"/>
  </p:normalViewPr>
  <p:slideViewPr>
    <p:cSldViewPr snapToGrid="0">
      <p:cViewPr varScale="1">
        <p:scale>
          <a:sx n="85" d="100"/>
          <a:sy n="85" d="100"/>
        </p:scale>
        <p:origin x="54"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8BA8D-42A2-40C7-BFF7-CDCA4CD2C356}" type="datetimeFigureOut">
              <a:rPr lang="tr-TR" smtClean="0"/>
              <a:t>19.08.2022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AE6CB-AD6D-4E38-84C1-8ABDA121F20A}" type="slidenum">
              <a:rPr lang="tr-TR" smtClean="0"/>
              <a:t>‹#›</a:t>
            </a:fld>
            <a:endParaRPr lang="tr-TR"/>
          </a:p>
        </p:txBody>
      </p:sp>
    </p:spTree>
    <p:extLst>
      <p:ext uri="{BB962C8B-B14F-4D97-AF65-F5344CB8AC3E}">
        <p14:creationId xmlns:p14="http://schemas.microsoft.com/office/powerpoint/2010/main" val="2910403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36AE6CB-AD6D-4E38-84C1-8ABDA121F20A}" type="slidenum">
              <a:rPr lang="tr-TR" smtClean="0"/>
              <a:t>2</a:t>
            </a:fld>
            <a:endParaRPr lang="tr-TR"/>
          </a:p>
        </p:txBody>
      </p:sp>
    </p:spTree>
    <p:extLst>
      <p:ext uri="{BB962C8B-B14F-4D97-AF65-F5344CB8AC3E}">
        <p14:creationId xmlns:p14="http://schemas.microsoft.com/office/powerpoint/2010/main" val="2923200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B0C831BF-573A-4250-9B99-92DA59738FB9}" type="datetime1">
              <a:rPr lang="tr-TR" smtClean="0"/>
              <a:t>19.08.2022</a:t>
            </a:fld>
            <a:endParaRPr lang="tr-TR"/>
          </a:p>
        </p:txBody>
      </p:sp>
      <p:sp>
        <p:nvSpPr>
          <p:cNvPr id="5" name="Altbilgi Yer Tutucusu 4"/>
          <p:cNvSpPr>
            <a:spLocks noGrp="1"/>
          </p:cNvSpPr>
          <p:nvPr>
            <p:ph type="ftr" sz="quarter" idx="11"/>
          </p:nvPr>
        </p:nvSpPr>
        <p:spPr/>
        <p:txBody>
          <a:bodyPr/>
          <a:lstStyle/>
          <a:p>
            <a:r>
              <a:rPr lang="tr-TR" smtClean="0"/>
              <a:t>Mustafa Karakaş</a:t>
            </a:r>
            <a:endParaRPr lang="tr-TR"/>
          </a:p>
        </p:txBody>
      </p:sp>
      <p:sp>
        <p:nvSpPr>
          <p:cNvPr id="6" name="Slayt Numarası Yer Tutucusu 5"/>
          <p:cNvSpPr>
            <a:spLocks noGrp="1"/>
          </p:cNvSpPr>
          <p:nvPr>
            <p:ph type="sldNum" sz="quarter" idx="12"/>
          </p:nvPr>
        </p:nvSpPr>
        <p:spPr/>
        <p:txBody>
          <a:bodyPr/>
          <a:lstStyle/>
          <a:p>
            <a:fld id="{90C0F522-A906-4AAB-9BA5-8DADBD0F1563}" type="slidenum">
              <a:rPr lang="tr-TR" smtClean="0"/>
              <a:t>‹#›</a:t>
            </a:fld>
            <a:endParaRPr lang="tr-TR"/>
          </a:p>
        </p:txBody>
      </p:sp>
    </p:spTree>
    <p:extLst>
      <p:ext uri="{BB962C8B-B14F-4D97-AF65-F5344CB8AC3E}">
        <p14:creationId xmlns:p14="http://schemas.microsoft.com/office/powerpoint/2010/main" val="596630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1180CB-47C1-40C2-8850-50B87E7150F2}" type="datetime1">
              <a:rPr lang="tr-TR" smtClean="0"/>
              <a:t>19.08.2022</a:t>
            </a:fld>
            <a:endParaRPr lang="tr-TR"/>
          </a:p>
        </p:txBody>
      </p:sp>
      <p:sp>
        <p:nvSpPr>
          <p:cNvPr id="5" name="Altbilgi Yer Tutucusu 4"/>
          <p:cNvSpPr>
            <a:spLocks noGrp="1"/>
          </p:cNvSpPr>
          <p:nvPr>
            <p:ph type="ftr" sz="quarter" idx="11"/>
          </p:nvPr>
        </p:nvSpPr>
        <p:spPr/>
        <p:txBody>
          <a:bodyPr/>
          <a:lstStyle/>
          <a:p>
            <a:r>
              <a:rPr lang="tr-TR" smtClean="0"/>
              <a:t>Mustafa Karakaş</a:t>
            </a:r>
            <a:endParaRPr lang="tr-TR"/>
          </a:p>
        </p:txBody>
      </p:sp>
      <p:sp>
        <p:nvSpPr>
          <p:cNvPr id="6" name="Slayt Numarası Yer Tutucusu 5"/>
          <p:cNvSpPr>
            <a:spLocks noGrp="1"/>
          </p:cNvSpPr>
          <p:nvPr>
            <p:ph type="sldNum" sz="quarter" idx="12"/>
          </p:nvPr>
        </p:nvSpPr>
        <p:spPr/>
        <p:txBody>
          <a:bodyPr/>
          <a:lstStyle/>
          <a:p>
            <a:fld id="{90C0F522-A906-4AAB-9BA5-8DADBD0F1563}" type="slidenum">
              <a:rPr lang="tr-TR" smtClean="0"/>
              <a:t>‹#›</a:t>
            </a:fld>
            <a:endParaRPr lang="tr-TR"/>
          </a:p>
        </p:txBody>
      </p:sp>
    </p:spTree>
    <p:extLst>
      <p:ext uri="{BB962C8B-B14F-4D97-AF65-F5344CB8AC3E}">
        <p14:creationId xmlns:p14="http://schemas.microsoft.com/office/powerpoint/2010/main" val="107021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F391DBA-1D7D-4901-9264-6DEDFB8C46FC}" type="datetime1">
              <a:rPr lang="tr-TR" smtClean="0"/>
              <a:t>19.08.2022</a:t>
            </a:fld>
            <a:endParaRPr lang="tr-TR"/>
          </a:p>
        </p:txBody>
      </p:sp>
      <p:sp>
        <p:nvSpPr>
          <p:cNvPr id="5" name="Altbilgi Yer Tutucusu 4"/>
          <p:cNvSpPr>
            <a:spLocks noGrp="1"/>
          </p:cNvSpPr>
          <p:nvPr>
            <p:ph type="ftr" sz="quarter" idx="11"/>
          </p:nvPr>
        </p:nvSpPr>
        <p:spPr/>
        <p:txBody>
          <a:bodyPr/>
          <a:lstStyle/>
          <a:p>
            <a:r>
              <a:rPr lang="tr-TR" smtClean="0"/>
              <a:t>Mustafa Karakaş</a:t>
            </a:r>
            <a:endParaRPr lang="tr-TR"/>
          </a:p>
        </p:txBody>
      </p:sp>
      <p:sp>
        <p:nvSpPr>
          <p:cNvPr id="6" name="Slayt Numarası Yer Tutucusu 5"/>
          <p:cNvSpPr>
            <a:spLocks noGrp="1"/>
          </p:cNvSpPr>
          <p:nvPr>
            <p:ph type="sldNum" sz="quarter" idx="12"/>
          </p:nvPr>
        </p:nvSpPr>
        <p:spPr/>
        <p:txBody>
          <a:bodyPr/>
          <a:lstStyle/>
          <a:p>
            <a:fld id="{90C0F522-A906-4AAB-9BA5-8DADBD0F1563}" type="slidenum">
              <a:rPr lang="tr-TR" smtClean="0"/>
              <a:t>‹#›</a:t>
            </a:fld>
            <a:endParaRPr lang="tr-TR"/>
          </a:p>
        </p:txBody>
      </p:sp>
    </p:spTree>
    <p:extLst>
      <p:ext uri="{BB962C8B-B14F-4D97-AF65-F5344CB8AC3E}">
        <p14:creationId xmlns:p14="http://schemas.microsoft.com/office/powerpoint/2010/main" val="394512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5989D7B-70F7-4D2B-ADCB-9CB208733130}" type="datetime1">
              <a:rPr lang="tr-TR" smtClean="0"/>
              <a:t>19.08.2022</a:t>
            </a:fld>
            <a:endParaRPr lang="tr-TR"/>
          </a:p>
        </p:txBody>
      </p:sp>
      <p:sp>
        <p:nvSpPr>
          <p:cNvPr id="5" name="Altbilgi Yer Tutucusu 4"/>
          <p:cNvSpPr>
            <a:spLocks noGrp="1"/>
          </p:cNvSpPr>
          <p:nvPr>
            <p:ph type="ftr" sz="quarter" idx="11"/>
          </p:nvPr>
        </p:nvSpPr>
        <p:spPr/>
        <p:txBody>
          <a:bodyPr/>
          <a:lstStyle/>
          <a:p>
            <a:r>
              <a:rPr lang="tr-TR" smtClean="0"/>
              <a:t>Mustafa Karakaş</a:t>
            </a:r>
            <a:endParaRPr lang="tr-TR"/>
          </a:p>
        </p:txBody>
      </p:sp>
      <p:sp>
        <p:nvSpPr>
          <p:cNvPr id="6" name="Slayt Numarası Yer Tutucusu 5"/>
          <p:cNvSpPr>
            <a:spLocks noGrp="1"/>
          </p:cNvSpPr>
          <p:nvPr>
            <p:ph type="sldNum" sz="quarter" idx="12"/>
          </p:nvPr>
        </p:nvSpPr>
        <p:spPr/>
        <p:txBody>
          <a:bodyPr/>
          <a:lstStyle/>
          <a:p>
            <a:fld id="{90C0F522-A906-4AAB-9BA5-8DADBD0F1563}" type="slidenum">
              <a:rPr lang="tr-TR" smtClean="0"/>
              <a:t>‹#›</a:t>
            </a:fld>
            <a:endParaRPr lang="tr-TR"/>
          </a:p>
        </p:txBody>
      </p:sp>
    </p:spTree>
    <p:extLst>
      <p:ext uri="{BB962C8B-B14F-4D97-AF65-F5344CB8AC3E}">
        <p14:creationId xmlns:p14="http://schemas.microsoft.com/office/powerpoint/2010/main" val="304630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3F2D1F3A-F3A1-4983-953C-432AD95F8C07}" type="datetime1">
              <a:rPr lang="tr-TR" smtClean="0"/>
              <a:t>19.08.2022</a:t>
            </a:fld>
            <a:endParaRPr lang="tr-TR"/>
          </a:p>
        </p:txBody>
      </p:sp>
      <p:sp>
        <p:nvSpPr>
          <p:cNvPr id="5" name="Altbilgi Yer Tutucusu 4"/>
          <p:cNvSpPr>
            <a:spLocks noGrp="1"/>
          </p:cNvSpPr>
          <p:nvPr>
            <p:ph type="ftr" sz="quarter" idx="11"/>
          </p:nvPr>
        </p:nvSpPr>
        <p:spPr/>
        <p:txBody>
          <a:bodyPr/>
          <a:lstStyle/>
          <a:p>
            <a:r>
              <a:rPr lang="tr-TR" smtClean="0"/>
              <a:t>Mustafa Karakaş</a:t>
            </a:r>
            <a:endParaRPr lang="tr-TR"/>
          </a:p>
        </p:txBody>
      </p:sp>
      <p:sp>
        <p:nvSpPr>
          <p:cNvPr id="6" name="Slayt Numarası Yer Tutucusu 5"/>
          <p:cNvSpPr>
            <a:spLocks noGrp="1"/>
          </p:cNvSpPr>
          <p:nvPr>
            <p:ph type="sldNum" sz="quarter" idx="12"/>
          </p:nvPr>
        </p:nvSpPr>
        <p:spPr/>
        <p:txBody>
          <a:bodyPr/>
          <a:lstStyle/>
          <a:p>
            <a:fld id="{90C0F522-A906-4AAB-9BA5-8DADBD0F1563}" type="slidenum">
              <a:rPr lang="tr-TR" smtClean="0"/>
              <a:t>‹#›</a:t>
            </a:fld>
            <a:endParaRPr lang="tr-TR"/>
          </a:p>
        </p:txBody>
      </p:sp>
    </p:spTree>
    <p:extLst>
      <p:ext uri="{BB962C8B-B14F-4D97-AF65-F5344CB8AC3E}">
        <p14:creationId xmlns:p14="http://schemas.microsoft.com/office/powerpoint/2010/main" val="123563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501545A-7DE3-4FD5-A810-49C10A953B58}" type="datetime1">
              <a:rPr lang="tr-TR" smtClean="0"/>
              <a:t>19.08.2022</a:t>
            </a:fld>
            <a:endParaRPr lang="tr-TR"/>
          </a:p>
        </p:txBody>
      </p:sp>
      <p:sp>
        <p:nvSpPr>
          <p:cNvPr id="6" name="Altbilgi Yer Tutucusu 5"/>
          <p:cNvSpPr>
            <a:spLocks noGrp="1"/>
          </p:cNvSpPr>
          <p:nvPr>
            <p:ph type="ftr" sz="quarter" idx="11"/>
          </p:nvPr>
        </p:nvSpPr>
        <p:spPr/>
        <p:txBody>
          <a:bodyPr/>
          <a:lstStyle/>
          <a:p>
            <a:r>
              <a:rPr lang="tr-TR" smtClean="0"/>
              <a:t>Mustafa Karakaş</a:t>
            </a:r>
            <a:endParaRPr lang="tr-TR"/>
          </a:p>
        </p:txBody>
      </p:sp>
      <p:sp>
        <p:nvSpPr>
          <p:cNvPr id="7" name="Slayt Numarası Yer Tutucusu 6"/>
          <p:cNvSpPr>
            <a:spLocks noGrp="1"/>
          </p:cNvSpPr>
          <p:nvPr>
            <p:ph type="sldNum" sz="quarter" idx="12"/>
          </p:nvPr>
        </p:nvSpPr>
        <p:spPr/>
        <p:txBody>
          <a:bodyPr/>
          <a:lstStyle/>
          <a:p>
            <a:fld id="{90C0F522-A906-4AAB-9BA5-8DADBD0F1563}" type="slidenum">
              <a:rPr lang="tr-TR" smtClean="0"/>
              <a:t>‹#›</a:t>
            </a:fld>
            <a:endParaRPr lang="tr-TR"/>
          </a:p>
        </p:txBody>
      </p:sp>
    </p:spTree>
    <p:extLst>
      <p:ext uri="{BB962C8B-B14F-4D97-AF65-F5344CB8AC3E}">
        <p14:creationId xmlns:p14="http://schemas.microsoft.com/office/powerpoint/2010/main" val="419627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894EB37A-6942-4120-9760-08711C9E83E4}" type="datetime1">
              <a:rPr lang="tr-TR" smtClean="0"/>
              <a:t>19.08.2022</a:t>
            </a:fld>
            <a:endParaRPr lang="tr-TR"/>
          </a:p>
        </p:txBody>
      </p:sp>
      <p:sp>
        <p:nvSpPr>
          <p:cNvPr id="8" name="Altbilgi Yer Tutucusu 7"/>
          <p:cNvSpPr>
            <a:spLocks noGrp="1"/>
          </p:cNvSpPr>
          <p:nvPr>
            <p:ph type="ftr" sz="quarter" idx="11"/>
          </p:nvPr>
        </p:nvSpPr>
        <p:spPr/>
        <p:txBody>
          <a:bodyPr/>
          <a:lstStyle/>
          <a:p>
            <a:r>
              <a:rPr lang="tr-TR" smtClean="0"/>
              <a:t>Mustafa Karakaş</a:t>
            </a:r>
            <a:endParaRPr lang="tr-TR"/>
          </a:p>
        </p:txBody>
      </p:sp>
      <p:sp>
        <p:nvSpPr>
          <p:cNvPr id="9" name="Slayt Numarası Yer Tutucusu 8"/>
          <p:cNvSpPr>
            <a:spLocks noGrp="1"/>
          </p:cNvSpPr>
          <p:nvPr>
            <p:ph type="sldNum" sz="quarter" idx="12"/>
          </p:nvPr>
        </p:nvSpPr>
        <p:spPr/>
        <p:txBody>
          <a:bodyPr/>
          <a:lstStyle/>
          <a:p>
            <a:fld id="{90C0F522-A906-4AAB-9BA5-8DADBD0F1563}" type="slidenum">
              <a:rPr lang="tr-TR" smtClean="0"/>
              <a:t>‹#›</a:t>
            </a:fld>
            <a:endParaRPr lang="tr-TR"/>
          </a:p>
        </p:txBody>
      </p:sp>
    </p:spTree>
    <p:extLst>
      <p:ext uri="{BB962C8B-B14F-4D97-AF65-F5344CB8AC3E}">
        <p14:creationId xmlns:p14="http://schemas.microsoft.com/office/powerpoint/2010/main" val="83709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5BF8662-796A-4C24-AAD1-0B561E74B241}" type="datetime1">
              <a:rPr lang="tr-TR" smtClean="0"/>
              <a:t>19.08.2022</a:t>
            </a:fld>
            <a:endParaRPr lang="tr-TR"/>
          </a:p>
        </p:txBody>
      </p:sp>
      <p:sp>
        <p:nvSpPr>
          <p:cNvPr id="4" name="Altbilgi Yer Tutucusu 3"/>
          <p:cNvSpPr>
            <a:spLocks noGrp="1"/>
          </p:cNvSpPr>
          <p:nvPr>
            <p:ph type="ftr" sz="quarter" idx="11"/>
          </p:nvPr>
        </p:nvSpPr>
        <p:spPr/>
        <p:txBody>
          <a:bodyPr/>
          <a:lstStyle/>
          <a:p>
            <a:r>
              <a:rPr lang="tr-TR" smtClean="0"/>
              <a:t>Mustafa Karakaş</a:t>
            </a:r>
            <a:endParaRPr lang="tr-TR"/>
          </a:p>
        </p:txBody>
      </p:sp>
      <p:sp>
        <p:nvSpPr>
          <p:cNvPr id="5" name="Slayt Numarası Yer Tutucusu 4"/>
          <p:cNvSpPr>
            <a:spLocks noGrp="1"/>
          </p:cNvSpPr>
          <p:nvPr>
            <p:ph type="sldNum" sz="quarter" idx="12"/>
          </p:nvPr>
        </p:nvSpPr>
        <p:spPr/>
        <p:txBody>
          <a:bodyPr/>
          <a:lstStyle/>
          <a:p>
            <a:fld id="{90C0F522-A906-4AAB-9BA5-8DADBD0F1563}" type="slidenum">
              <a:rPr lang="tr-TR" smtClean="0"/>
              <a:t>‹#›</a:t>
            </a:fld>
            <a:endParaRPr lang="tr-TR"/>
          </a:p>
        </p:txBody>
      </p:sp>
    </p:spTree>
    <p:extLst>
      <p:ext uri="{BB962C8B-B14F-4D97-AF65-F5344CB8AC3E}">
        <p14:creationId xmlns:p14="http://schemas.microsoft.com/office/powerpoint/2010/main" val="63376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DFB1D83-F585-49D0-8C98-31876AC14D94}" type="datetime1">
              <a:rPr lang="tr-TR" smtClean="0"/>
              <a:t>19.08.2022</a:t>
            </a:fld>
            <a:endParaRPr lang="tr-TR"/>
          </a:p>
        </p:txBody>
      </p:sp>
      <p:sp>
        <p:nvSpPr>
          <p:cNvPr id="3" name="Altbilgi Yer Tutucusu 2"/>
          <p:cNvSpPr>
            <a:spLocks noGrp="1"/>
          </p:cNvSpPr>
          <p:nvPr>
            <p:ph type="ftr" sz="quarter" idx="11"/>
          </p:nvPr>
        </p:nvSpPr>
        <p:spPr/>
        <p:txBody>
          <a:bodyPr/>
          <a:lstStyle/>
          <a:p>
            <a:r>
              <a:rPr lang="tr-TR" smtClean="0"/>
              <a:t>Mustafa Karakaş</a:t>
            </a:r>
            <a:endParaRPr lang="tr-TR"/>
          </a:p>
        </p:txBody>
      </p:sp>
      <p:sp>
        <p:nvSpPr>
          <p:cNvPr id="4" name="Slayt Numarası Yer Tutucusu 3"/>
          <p:cNvSpPr>
            <a:spLocks noGrp="1"/>
          </p:cNvSpPr>
          <p:nvPr>
            <p:ph type="sldNum" sz="quarter" idx="12"/>
          </p:nvPr>
        </p:nvSpPr>
        <p:spPr/>
        <p:txBody>
          <a:bodyPr/>
          <a:lstStyle/>
          <a:p>
            <a:fld id="{90C0F522-A906-4AAB-9BA5-8DADBD0F1563}" type="slidenum">
              <a:rPr lang="tr-TR" smtClean="0"/>
              <a:t>‹#›</a:t>
            </a:fld>
            <a:endParaRPr lang="tr-TR"/>
          </a:p>
        </p:txBody>
      </p:sp>
    </p:spTree>
    <p:extLst>
      <p:ext uri="{BB962C8B-B14F-4D97-AF65-F5344CB8AC3E}">
        <p14:creationId xmlns:p14="http://schemas.microsoft.com/office/powerpoint/2010/main" val="178694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BB42B9A-EB25-4C27-ADAA-4176FA044DD9}" type="datetime1">
              <a:rPr lang="tr-TR" smtClean="0"/>
              <a:t>19.08.2022</a:t>
            </a:fld>
            <a:endParaRPr lang="tr-TR"/>
          </a:p>
        </p:txBody>
      </p:sp>
      <p:sp>
        <p:nvSpPr>
          <p:cNvPr id="6" name="Altbilgi Yer Tutucusu 5"/>
          <p:cNvSpPr>
            <a:spLocks noGrp="1"/>
          </p:cNvSpPr>
          <p:nvPr>
            <p:ph type="ftr" sz="quarter" idx="11"/>
          </p:nvPr>
        </p:nvSpPr>
        <p:spPr/>
        <p:txBody>
          <a:bodyPr/>
          <a:lstStyle/>
          <a:p>
            <a:r>
              <a:rPr lang="tr-TR" smtClean="0"/>
              <a:t>Mustafa Karakaş</a:t>
            </a:r>
            <a:endParaRPr lang="tr-TR"/>
          </a:p>
        </p:txBody>
      </p:sp>
      <p:sp>
        <p:nvSpPr>
          <p:cNvPr id="7" name="Slayt Numarası Yer Tutucusu 6"/>
          <p:cNvSpPr>
            <a:spLocks noGrp="1"/>
          </p:cNvSpPr>
          <p:nvPr>
            <p:ph type="sldNum" sz="quarter" idx="12"/>
          </p:nvPr>
        </p:nvSpPr>
        <p:spPr/>
        <p:txBody>
          <a:bodyPr/>
          <a:lstStyle/>
          <a:p>
            <a:fld id="{90C0F522-A906-4AAB-9BA5-8DADBD0F1563}" type="slidenum">
              <a:rPr lang="tr-TR" smtClean="0"/>
              <a:t>‹#›</a:t>
            </a:fld>
            <a:endParaRPr lang="tr-TR"/>
          </a:p>
        </p:txBody>
      </p:sp>
    </p:spTree>
    <p:extLst>
      <p:ext uri="{BB962C8B-B14F-4D97-AF65-F5344CB8AC3E}">
        <p14:creationId xmlns:p14="http://schemas.microsoft.com/office/powerpoint/2010/main" val="19155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1DEE112A-A170-4D17-BE46-288F50E9B6E4}" type="datetime1">
              <a:rPr lang="tr-TR" smtClean="0"/>
              <a:t>19.08.2022</a:t>
            </a:fld>
            <a:endParaRPr lang="tr-TR"/>
          </a:p>
        </p:txBody>
      </p:sp>
      <p:sp>
        <p:nvSpPr>
          <p:cNvPr id="6" name="Altbilgi Yer Tutucusu 5"/>
          <p:cNvSpPr>
            <a:spLocks noGrp="1"/>
          </p:cNvSpPr>
          <p:nvPr>
            <p:ph type="ftr" sz="quarter" idx="11"/>
          </p:nvPr>
        </p:nvSpPr>
        <p:spPr/>
        <p:txBody>
          <a:bodyPr/>
          <a:lstStyle/>
          <a:p>
            <a:r>
              <a:rPr lang="tr-TR" smtClean="0"/>
              <a:t>Mustafa Karakaş</a:t>
            </a:r>
            <a:endParaRPr lang="tr-TR"/>
          </a:p>
        </p:txBody>
      </p:sp>
      <p:sp>
        <p:nvSpPr>
          <p:cNvPr id="7" name="Slayt Numarası Yer Tutucusu 6"/>
          <p:cNvSpPr>
            <a:spLocks noGrp="1"/>
          </p:cNvSpPr>
          <p:nvPr>
            <p:ph type="sldNum" sz="quarter" idx="12"/>
          </p:nvPr>
        </p:nvSpPr>
        <p:spPr/>
        <p:txBody>
          <a:bodyPr/>
          <a:lstStyle/>
          <a:p>
            <a:fld id="{90C0F522-A906-4AAB-9BA5-8DADBD0F1563}" type="slidenum">
              <a:rPr lang="tr-TR" smtClean="0"/>
              <a:t>‹#›</a:t>
            </a:fld>
            <a:endParaRPr lang="tr-TR"/>
          </a:p>
        </p:txBody>
      </p:sp>
    </p:spTree>
    <p:extLst>
      <p:ext uri="{BB962C8B-B14F-4D97-AF65-F5344CB8AC3E}">
        <p14:creationId xmlns:p14="http://schemas.microsoft.com/office/powerpoint/2010/main" val="62186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BAF51-C712-4DAF-BF77-DE7E9C1DFB8E}" type="datetime1">
              <a:rPr lang="tr-TR" smtClean="0"/>
              <a:t>19.08.2022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smtClean="0"/>
              <a:t>Mustafa Karakaş</a:t>
            </a: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C0F522-A906-4AAB-9BA5-8DADBD0F1563}" type="slidenum">
              <a:rPr lang="tr-TR" smtClean="0"/>
              <a:t>‹#›</a:t>
            </a:fld>
            <a:endParaRPr lang="tr-TR"/>
          </a:p>
        </p:txBody>
      </p:sp>
    </p:spTree>
    <p:extLst>
      <p:ext uri="{BB962C8B-B14F-4D97-AF65-F5344CB8AC3E}">
        <p14:creationId xmlns:p14="http://schemas.microsoft.com/office/powerpoint/2010/main" val="4225336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zone.com/articles/design-patterns-for-beginners-with-java-examples"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tr-TR" sz="9600" b="1" dirty="0" smtClean="0"/>
              <a:t>DESIGN PATTERNS</a:t>
            </a:r>
            <a:endParaRPr lang="tr-TR" sz="9600" b="1" dirty="0"/>
          </a:p>
        </p:txBody>
      </p:sp>
      <p:sp>
        <p:nvSpPr>
          <p:cNvPr id="3" name="Alt Başlık 2"/>
          <p:cNvSpPr>
            <a:spLocks noGrp="1"/>
          </p:cNvSpPr>
          <p:nvPr>
            <p:ph type="subTitle" idx="1"/>
          </p:nvPr>
        </p:nvSpPr>
        <p:spPr/>
        <p:txBody>
          <a:bodyPr>
            <a:normAutofit/>
          </a:bodyPr>
          <a:lstStyle/>
          <a:p>
            <a:r>
              <a:rPr lang="tr-TR" sz="7200" dirty="0" smtClean="0"/>
              <a:t>TASARIM DESENLERİ</a:t>
            </a:r>
            <a:endParaRPr lang="tr-TR" sz="7200" dirty="0"/>
          </a:p>
        </p:txBody>
      </p:sp>
      <p:sp>
        <p:nvSpPr>
          <p:cNvPr id="4" name="Altbilgi Yer Tutucusu 3"/>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1800064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6049" y="151511"/>
            <a:ext cx="9670532" cy="646331"/>
          </a:xfrm>
          <a:prstGeom prst="rect">
            <a:avLst/>
          </a:prstGeom>
        </p:spPr>
        <p:txBody>
          <a:bodyPr wrap="none">
            <a:spAutoFit/>
          </a:bodyPr>
          <a:lstStyle/>
          <a:p>
            <a:r>
              <a:rPr lang="tr-TR" sz="3600" b="1" i="1" dirty="0" smtClean="0"/>
              <a:t>S-</a:t>
            </a:r>
            <a:r>
              <a:rPr lang="tr-TR" sz="3600" b="1" dirty="0" smtClean="0"/>
              <a:t>(</a:t>
            </a:r>
            <a:r>
              <a:rPr lang="tr-TR" sz="3600" b="1" dirty="0" err="1" smtClean="0"/>
              <a:t>Structural</a:t>
            </a:r>
            <a:r>
              <a:rPr lang="tr-TR" sz="3600" b="1" dirty="0" smtClean="0"/>
              <a:t>)Yapısal Tasarım Desenleri Keşfetmek</a:t>
            </a:r>
          </a:p>
        </p:txBody>
      </p:sp>
      <p:sp>
        <p:nvSpPr>
          <p:cNvPr id="3" name="Metin kutusu 2"/>
          <p:cNvSpPr txBox="1"/>
          <p:nvPr/>
        </p:nvSpPr>
        <p:spPr>
          <a:xfrm>
            <a:off x="421342" y="797842"/>
            <a:ext cx="6197338" cy="369332"/>
          </a:xfrm>
          <a:prstGeom prst="rect">
            <a:avLst/>
          </a:prstGeom>
          <a:noFill/>
        </p:spPr>
        <p:txBody>
          <a:bodyPr wrap="none" rtlCol="0">
            <a:spAutoFit/>
          </a:bodyPr>
          <a:lstStyle/>
          <a:p>
            <a:r>
              <a:rPr lang="tr-TR" dirty="0" smtClean="0"/>
              <a:t>(</a:t>
            </a:r>
            <a:r>
              <a:rPr lang="tr-TR" dirty="0" err="1" smtClean="0"/>
              <a:t>Structural</a:t>
            </a:r>
            <a:r>
              <a:rPr lang="tr-TR" dirty="0" smtClean="0"/>
              <a:t> Design </a:t>
            </a:r>
            <a:r>
              <a:rPr lang="tr-TR" dirty="0" err="1" smtClean="0"/>
              <a:t>Patterns</a:t>
            </a:r>
            <a:r>
              <a:rPr lang="tr-TR" dirty="0" smtClean="0"/>
              <a:t>)Yapısal Tasarım Desenlerine bakalım:</a:t>
            </a:r>
            <a:endParaRPr lang="tr-TR" dirty="0"/>
          </a:p>
        </p:txBody>
      </p:sp>
      <p:pic>
        <p:nvPicPr>
          <p:cNvPr id="1028" name="Picture 4" descr="https://dz2cdn1.dzone.com/storage/temp/13016655-screen-shot-2020-02-05-at-22928-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049" y="1587633"/>
            <a:ext cx="4021818" cy="3010379"/>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3792071" y="1667435"/>
            <a:ext cx="582705" cy="2510118"/>
          </a:xfrm>
          <a:prstGeom prst="rect">
            <a:avLst/>
          </a:prstGeom>
          <a:noFill/>
        </p:spPr>
        <p:txBody>
          <a:bodyPr wrap="square" rtlCol="0">
            <a:spAutoFit/>
          </a:bodyPr>
          <a:lstStyle/>
          <a:p>
            <a:endParaRPr lang="tr-TR" dirty="0"/>
          </a:p>
        </p:txBody>
      </p:sp>
      <p:sp>
        <p:nvSpPr>
          <p:cNvPr id="10" name="Dikdörtgen 9"/>
          <p:cNvSpPr/>
          <p:nvPr/>
        </p:nvSpPr>
        <p:spPr>
          <a:xfrm>
            <a:off x="586049" y="986126"/>
            <a:ext cx="6130589" cy="646331"/>
          </a:xfrm>
          <a:prstGeom prst="rect">
            <a:avLst/>
          </a:prstGeom>
        </p:spPr>
        <p:txBody>
          <a:bodyPr wrap="none">
            <a:spAutoFit/>
          </a:bodyPr>
          <a:lstStyle/>
          <a:p>
            <a:r>
              <a:rPr lang="tr-TR" sz="3600" b="1" dirty="0" smtClean="0"/>
              <a:t>S-&gt;Proxy </a:t>
            </a:r>
            <a:r>
              <a:rPr lang="tr-TR" sz="3600" b="1" dirty="0" err="1" smtClean="0"/>
              <a:t>Pattern</a:t>
            </a:r>
            <a:r>
              <a:rPr lang="tr-TR" sz="3600" b="1" dirty="0" smtClean="0"/>
              <a:t>(Proxy Deseni)</a:t>
            </a:r>
            <a:endParaRPr lang="tr-TR" sz="3600" b="1" dirty="0"/>
          </a:p>
        </p:txBody>
      </p:sp>
      <p:sp>
        <p:nvSpPr>
          <p:cNvPr id="8" name="Metin kutusu 7"/>
          <p:cNvSpPr txBox="1"/>
          <p:nvPr/>
        </p:nvSpPr>
        <p:spPr>
          <a:xfrm>
            <a:off x="502023" y="4598012"/>
            <a:ext cx="4738220" cy="369332"/>
          </a:xfrm>
          <a:prstGeom prst="rect">
            <a:avLst/>
          </a:prstGeom>
          <a:noFill/>
        </p:spPr>
        <p:txBody>
          <a:bodyPr wrap="none" rtlCol="0">
            <a:spAutoFit/>
          </a:bodyPr>
          <a:lstStyle/>
          <a:p>
            <a:r>
              <a:rPr lang="tr-TR" dirty="0" smtClean="0"/>
              <a:t>Proxy, başka bir nesneyi temsil eden bir nesnedir.</a:t>
            </a:r>
            <a:endParaRPr lang="tr-TR" dirty="0"/>
          </a:p>
        </p:txBody>
      </p:sp>
      <p:sp>
        <p:nvSpPr>
          <p:cNvPr id="12" name="Metin kutusu 11"/>
          <p:cNvSpPr txBox="1"/>
          <p:nvPr/>
        </p:nvSpPr>
        <p:spPr>
          <a:xfrm>
            <a:off x="5513295" y="1568808"/>
            <a:ext cx="6615952" cy="3416320"/>
          </a:xfrm>
          <a:prstGeom prst="rect">
            <a:avLst/>
          </a:prstGeom>
          <a:noFill/>
        </p:spPr>
        <p:txBody>
          <a:bodyPr wrap="square" rtlCol="0">
            <a:spAutoFit/>
          </a:bodyPr>
          <a:lstStyle/>
          <a:p>
            <a:r>
              <a:rPr lang="tr-TR" b="1" dirty="0" smtClean="0"/>
              <a:t>ÖRNEK: </a:t>
            </a:r>
            <a:r>
              <a:rPr lang="tr-TR" dirty="0" smtClean="0"/>
              <a:t>Banka kartınız banka hesabınız için bir </a:t>
            </a:r>
            <a:r>
              <a:rPr lang="tr-TR" dirty="0" err="1" smtClean="0"/>
              <a:t>Proxy’dir</a:t>
            </a:r>
            <a:r>
              <a:rPr lang="tr-TR" dirty="0" smtClean="0"/>
              <a:t>. Bir banka kartı kullanarak bir işlem yaptığınızda, ilgili para banka hesabından düşülür.</a:t>
            </a:r>
          </a:p>
          <a:p>
            <a:r>
              <a:rPr lang="tr-TR" dirty="0" smtClean="0"/>
              <a:t>Banka kartı, asıl nesne olan banka hesabınız için bir </a:t>
            </a:r>
            <a:r>
              <a:rPr lang="tr-TR" dirty="0" err="1" smtClean="0"/>
              <a:t>Proxy’dir</a:t>
            </a:r>
            <a:r>
              <a:rPr lang="tr-TR" dirty="0" smtClean="0"/>
              <a:t>.</a:t>
            </a:r>
          </a:p>
          <a:p>
            <a:endParaRPr lang="tr-TR" dirty="0" smtClean="0"/>
          </a:p>
          <a:p>
            <a:r>
              <a:rPr lang="tr-TR" dirty="0" smtClean="0"/>
              <a:t>Buna benzer şekilde programlamada uzak nesnelerle etkileşimleri programlamanız gerekebilir. Bu gibi durumlarda, tüm dış iletişimlerle ilgilenen bir Proxy nesnesi oluşturursunuz. Yerel makinenizde ikamet ediyormuş gibi Proxy ile iletişim kuracaksınız.</a:t>
            </a:r>
          </a:p>
          <a:p>
            <a:endParaRPr lang="tr-TR" dirty="0" smtClean="0"/>
          </a:p>
          <a:p>
            <a:r>
              <a:rPr lang="tr-TR" dirty="0" smtClean="0"/>
              <a:t>Başka bir örnek televizyon kumandaları.</a:t>
            </a:r>
          </a:p>
          <a:p>
            <a:r>
              <a:rPr lang="tr-TR" dirty="0" smtClean="0"/>
              <a:t>Bir Proxy, gerçek nesneyle iletişimde yer alan karmaşıklığı gizler.</a:t>
            </a:r>
            <a:endParaRPr lang="tr-TR" dirty="0"/>
          </a:p>
        </p:txBody>
      </p:sp>
      <p:sp>
        <p:nvSpPr>
          <p:cNvPr id="5" name="Altbilgi Yer Tutucusu 4"/>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426083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6049" y="161374"/>
            <a:ext cx="7820795" cy="646331"/>
          </a:xfrm>
          <a:prstGeom prst="rect">
            <a:avLst/>
          </a:prstGeom>
        </p:spPr>
        <p:txBody>
          <a:bodyPr wrap="none">
            <a:spAutoFit/>
          </a:bodyPr>
          <a:lstStyle/>
          <a:p>
            <a:r>
              <a:rPr lang="tr-TR" sz="3600" b="1" dirty="0" smtClean="0"/>
              <a:t>S-&gt;</a:t>
            </a:r>
            <a:r>
              <a:rPr lang="tr-TR" sz="3600" b="1" dirty="0" err="1" smtClean="0"/>
              <a:t>Decorator</a:t>
            </a:r>
            <a:r>
              <a:rPr lang="tr-TR" sz="3600" b="1" dirty="0" smtClean="0"/>
              <a:t> </a:t>
            </a:r>
            <a:r>
              <a:rPr lang="tr-TR" sz="3600" b="1" dirty="0" err="1" smtClean="0"/>
              <a:t>Pattern</a:t>
            </a:r>
            <a:r>
              <a:rPr lang="tr-TR" sz="3600" b="1" dirty="0" smtClean="0"/>
              <a:t>(Dekoratör Deseni)</a:t>
            </a:r>
            <a:endParaRPr lang="tr-TR" sz="3600" b="1" dirty="0"/>
          </a:p>
        </p:txBody>
      </p:sp>
      <p:pic>
        <p:nvPicPr>
          <p:cNvPr id="2050" name="Picture 2" descr="The Decorato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163" y="807706"/>
            <a:ext cx="5426401" cy="2805070"/>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502023" y="3548237"/>
            <a:ext cx="5361789" cy="923330"/>
          </a:xfrm>
          <a:prstGeom prst="rect">
            <a:avLst/>
          </a:prstGeom>
          <a:noFill/>
        </p:spPr>
        <p:txBody>
          <a:bodyPr wrap="none" rtlCol="0">
            <a:spAutoFit/>
          </a:bodyPr>
          <a:lstStyle/>
          <a:p>
            <a:r>
              <a:rPr lang="tr-TR" dirty="0" smtClean="0"/>
              <a:t>Dekoratör deseni, nesnelere dinamik olarak sorumluluk</a:t>
            </a:r>
          </a:p>
          <a:p>
            <a:r>
              <a:rPr lang="tr-TR" dirty="0" smtClean="0"/>
              <a:t>Eklememize izin verir. Nesne yönelik programlarda </a:t>
            </a:r>
          </a:p>
          <a:p>
            <a:r>
              <a:rPr lang="tr-TR" dirty="0" smtClean="0"/>
              <a:t>Genellikle çok fazla </a:t>
            </a:r>
            <a:r>
              <a:rPr lang="tr-TR" dirty="0" err="1" smtClean="0"/>
              <a:t>inheritance</a:t>
            </a:r>
            <a:r>
              <a:rPr lang="tr-TR" dirty="0" smtClean="0"/>
              <a:t>(kalıtım) kullanırız.</a:t>
            </a:r>
            <a:endParaRPr lang="tr-TR" dirty="0"/>
          </a:p>
        </p:txBody>
      </p:sp>
      <p:sp>
        <p:nvSpPr>
          <p:cNvPr id="5" name="Metin kutusu 4"/>
          <p:cNvSpPr txBox="1"/>
          <p:nvPr/>
        </p:nvSpPr>
        <p:spPr>
          <a:xfrm>
            <a:off x="5881745" y="797842"/>
            <a:ext cx="6398647" cy="2369880"/>
          </a:xfrm>
          <a:prstGeom prst="rect">
            <a:avLst/>
          </a:prstGeom>
          <a:noFill/>
        </p:spPr>
        <p:txBody>
          <a:bodyPr wrap="square" rtlCol="0">
            <a:spAutoFit/>
          </a:bodyPr>
          <a:lstStyle/>
          <a:p>
            <a:r>
              <a:rPr lang="tr-TR" sz="1600" b="1" dirty="0" smtClean="0"/>
              <a:t>ÖRNEK 1: </a:t>
            </a:r>
            <a:r>
              <a:rPr lang="tr-TR" sz="1600" dirty="0" smtClean="0"/>
              <a:t>Diyelim ki belirli bir pizzacıda 10 çeşit pizza var. Uygulamamız bu tür pizzalar için 10 sınıfa sahiptir.</a:t>
            </a:r>
          </a:p>
          <a:p>
            <a:r>
              <a:rPr lang="tr-TR" sz="1600" dirty="0" smtClean="0"/>
              <a:t>Şimdi bu pizzaları üç çeşit sosla hazır hale getirme zorunluluğu var. Her pizza ve üst malzeme kombinasyonu için ayrı sınıflar oluşturmak istiyorsak, yönetmemiz gereken toplam 30 sınıfımız var.</a:t>
            </a:r>
          </a:p>
          <a:p>
            <a:r>
              <a:rPr lang="tr-TR" sz="1600" dirty="0" smtClean="0"/>
              <a:t>Bunu yapmak yerine, pizza-üst malzeme ilişkisini dinamik hale getirebilir miyiz? Mevcut bir pizzanın üstüne bir üst malzeme ekleyebilir miyiz?</a:t>
            </a:r>
          </a:p>
          <a:p>
            <a:r>
              <a:rPr lang="tr-TR" sz="1600" dirty="0" smtClean="0"/>
              <a:t>Herhangi bir pizzanın üstünde dekoratör olarak bir üst malzeme kullanmalıyız.</a:t>
            </a:r>
            <a:endParaRPr lang="tr-TR" sz="1600" dirty="0"/>
          </a:p>
        </p:txBody>
      </p:sp>
      <p:sp>
        <p:nvSpPr>
          <p:cNvPr id="6" name="Metin kutusu 5"/>
          <p:cNvSpPr txBox="1"/>
          <p:nvPr/>
        </p:nvSpPr>
        <p:spPr>
          <a:xfrm>
            <a:off x="5887841" y="3053362"/>
            <a:ext cx="6410484" cy="1877437"/>
          </a:xfrm>
          <a:prstGeom prst="rect">
            <a:avLst/>
          </a:prstGeom>
          <a:noFill/>
        </p:spPr>
        <p:txBody>
          <a:bodyPr wrap="square" rtlCol="0">
            <a:spAutoFit/>
          </a:bodyPr>
          <a:lstStyle/>
          <a:p>
            <a:r>
              <a:rPr lang="tr-TR" sz="1600" b="1" dirty="0" smtClean="0"/>
              <a:t>ÖRNEK </a:t>
            </a:r>
            <a:r>
              <a:rPr lang="tr-TR" sz="1600" b="1" dirty="0"/>
              <a:t>2</a:t>
            </a:r>
            <a:r>
              <a:rPr lang="tr-TR" sz="1600" b="1" dirty="0" smtClean="0"/>
              <a:t>: </a:t>
            </a:r>
            <a:r>
              <a:rPr lang="tr-TR" sz="1600" dirty="0" smtClean="0"/>
              <a:t>Başka bir örnek pizza siparişinde indirim eklemek olabilir.</a:t>
            </a:r>
          </a:p>
          <a:p>
            <a:r>
              <a:rPr lang="tr-TR" sz="1600" dirty="0" smtClean="0"/>
              <a:t>Diyelim ki bir siparişiniz var ve bazı kriterlere dayanarak müşteriye indirim yapmak istiyorsunuz. Farklı zamanlarda uygulanabilecek çeşitli indirimler olabilir. Her sipariş türüne farklı türde bir indirim eklerseniz, statik bir ilişkide yüzlerce sınıfı korumanız gerekir.</a:t>
            </a:r>
          </a:p>
          <a:p>
            <a:r>
              <a:rPr lang="tr-TR" sz="1600" dirty="0" smtClean="0"/>
              <a:t>Bir indirimli bir siparişte dekoratör olarak ele almak ilişkiyi dinamik hale getirir.</a:t>
            </a:r>
            <a:endParaRPr lang="tr-TR" sz="1600" dirty="0"/>
          </a:p>
        </p:txBody>
      </p:sp>
      <p:sp>
        <p:nvSpPr>
          <p:cNvPr id="7" name="Metin kutusu 6"/>
          <p:cNvSpPr txBox="1"/>
          <p:nvPr/>
        </p:nvSpPr>
        <p:spPr>
          <a:xfrm>
            <a:off x="502023" y="4434991"/>
            <a:ext cx="5438629" cy="830997"/>
          </a:xfrm>
          <a:prstGeom prst="rect">
            <a:avLst/>
          </a:prstGeom>
          <a:noFill/>
        </p:spPr>
        <p:txBody>
          <a:bodyPr wrap="square" rtlCol="0">
            <a:spAutoFit/>
          </a:bodyPr>
          <a:lstStyle/>
          <a:p>
            <a:r>
              <a:rPr lang="tr-TR" sz="1600" b="1" dirty="0" smtClean="0"/>
              <a:t>ÖRNEK 3: </a:t>
            </a:r>
            <a:r>
              <a:rPr lang="tr-TR" sz="1600" dirty="0" smtClean="0"/>
              <a:t>Dekoratör deseninin Java’da uygulandığı çok iyi bir örnek I/O paketleridir. Bu, bir I/O programında bir giriş akışı oluşturma şeklimize yansır:</a:t>
            </a:r>
            <a:endParaRPr lang="tr-TR" sz="1600" dirty="0"/>
          </a:p>
        </p:txBody>
      </p:sp>
      <p:pic>
        <p:nvPicPr>
          <p:cNvPr id="3" name="Resim 2"/>
          <p:cNvPicPr>
            <a:picLocks noChangeAspect="1"/>
          </p:cNvPicPr>
          <p:nvPr/>
        </p:nvPicPr>
        <p:blipFill>
          <a:blip r:embed="rId3"/>
          <a:stretch>
            <a:fillRect/>
          </a:stretch>
        </p:blipFill>
        <p:spPr>
          <a:xfrm>
            <a:off x="586049" y="5198612"/>
            <a:ext cx="5306018" cy="457264"/>
          </a:xfrm>
          <a:prstGeom prst="rect">
            <a:avLst/>
          </a:prstGeom>
        </p:spPr>
      </p:pic>
      <p:sp>
        <p:nvSpPr>
          <p:cNvPr id="8" name="Dikdörtgen 7"/>
          <p:cNvSpPr/>
          <p:nvPr/>
        </p:nvSpPr>
        <p:spPr>
          <a:xfrm>
            <a:off x="495875" y="5591868"/>
            <a:ext cx="5584885" cy="1323439"/>
          </a:xfrm>
          <a:prstGeom prst="rect">
            <a:avLst/>
          </a:prstGeom>
        </p:spPr>
        <p:txBody>
          <a:bodyPr wrap="square">
            <a:spAutoFit/>
          </a:bodyPr>
          <a:lstStyle/>
          <a:p>
            <a:r>
              <a:rPr lang="tr-TR" sz="1600" dirty="0"/>
              <a:t>Bir </a:t>
            </a:r>
            <a:r>
              <a:rPr lang="tr-TR" sz="1600" dirty="0" err="1">
                <a:solidFill>
                  <a:srgbClr val="FF0000"/>
                </a:solidFill>
              </a:rPr>
              <a:t>FileInputStream</a:t>
            </a:r>
            <a:r>
              <a:rPr lang="tr-TR" sz="1600" dirty="0">
                <a:solidFill>
                  <a:srgbClr val="FF0000"/>
                </a:solidFill>
              </a:rPr>
              <a:t> </a:t>
            </a:r>
            <a:r>
              <a:rPr lang="tr-TR" sz="1600" dirty="0"/>
              <a:t>dosyanız var. Arabelleğe almak istiyorsanız, </a:t>
            </a:r>
            <a:r>
              <a:rPr lang="tr-TR" sz="1600" dirty="0" err="1">
                <a:solidFill>
                  <a:srgbClr val="FF0000"/>
                </a:solidFill>
              </a:rPr>
              <a:t>BufferedInputStream</a:t>
            </a:r>
            <a:r>
              <a:rPr lang="tr-TR" sz="1600" dirty="0"/>
              <a:t> biçiminde bir dekoratör ekleyin. Arabelleğe alınmış </a:t>
            </a:r>
            <a:r>
              <a:rPr lang="tr-TR" sz="1600" dirty="0" err="1" smtClean="0">
                <a:solidFill>
                  <a:srgbClr val="FF0000"/>
                </a:solidFill>
              </a:rPr>
              <a:t>FileInputStream</a:t>
            </a:r>
            <a:r>
              <a:rPr lang="tr-TR" sz="1600" dirty="0" err="1" smtClean="0"/>
              <a:t>'in</a:t>
            </a:r>
            <a:r>
              <a:rPr lang="tr-TR" sz="1600" dirty="0" smtClean="0"/>
              <a:t> </a:t>
            </a:r>
            <a:r>
              <a:rPr lang="tr-TR" sz="1600" dirty="0"/>
              <a:t>ek olarak satır numaralarına sahip olmasını istiyorsanız, bir </a:t>
            </a:r>
            <a:r>
              <a:rPr lang="tr-TR" sz="1600" dirty="0" err="1">
                <a:solidFill>
                  <a:srgbClr val="FF0000"/>
                </a:solidFill>
              </a:rPr>
              <a:t>LineNumberInputStream</a:t>
            </a:r>
            <a:r>
              <a:rPr lang="tr-TR" sz="1600" dirty="0">
                <a:solidFill>
                  <a:srgbClr val="FF0000"/>
                </a:solidFill>
              </a:rPr>
              <a:t> </a:t>
            </a:r>
            <a:r>
              <a:rPr lang="tr-TR" sz="1600" dirty="0"/>
              <a:t>için bir dekoratör ekleyin.</a:t>
            </a:r>
          </a:p>
        </p:txBody>
      </p:sp>
      <p:sp>
        <p:nvSpPr>
          <p:cNvPr id="9" name="Dikdörtgen 8"/>
          <p:cNvSpPr/>
          <p:nvPr/>
        </p:nvSpPr>
        <p:spPr>
          <a:xfrm>
            <a:off x="5916096" y="4885079"/>
            <a:ext cx="6275904" cy="2031325"/>
          </a:xfrm>
          <a:prstGeom prst="rect">
            <a:avLst/>
          </a:prstGeom>
        </p:spPr>
        <p:txBody>
          <a:bodyPr wrap="square">
            <a:spAutoFit/>
          </a:bodyPr>
          <a:lstStyle/>
          <a:p>
            <a:r>
              <a:rPr lang="tr-TR" b="1" u="sng" dirty="0" smtClean="0"/>
              <a:t>Özet</a:t>
            </a:r>
          </a:p>
          <a:p>
            <a:r>
              <a:rPr lang="tr-TR" dirty="0" smtClean="0"/>
              <a:t>Dekoratör </a:t>
            </a:r>
            <a:r>
              <a:rPr lang="tr-TR" dirty="0"/>
              <a:t>deseni, çalışma zamanında </a:t>
            </a:r>
            <a:r>
              <a:rPr lang="tr-TR" dirty="0" err="1"/>
              <a:t>varolan</a:t>
            </a:r>
            <a:r>
              <a:rPr lang="tr-TR" dirty="0"/>
              <a:t> nesnelere davranış eklemenizi sağlar. Bu, arabirim kullanıcısının nesneleri nasıl oluşturmak istediğine karar vermesini sağlar</a:t>
            </a:r>
            <a:r>
              <a:rPr lang="tr-TR" dirty="0" smtClean="0"/>
              <a:t>.</a:t>
            </a:r>
            <a:endParaRPr lang="tr-TR" dirty="0"/>
          </a:p>
          <a:p>
            <a:r>
              <a:rPr lang="tr-TR" dirty="0"/>
              <a:t>Bu yaklaşımın dezavantajı, nesnelerin oluşturulmasında yer alan karmaşıklıktır. Kullanıcının dekoratörün gücünü kullanmadan önce birçok sınıfı ve ilişkilerini anlaması gerekir.</a:t>
            </a:r>
          </a:p>
        </p:txBody>
      </p:sp>
      <p:sp>
        <p:nvSpPr>
          <p:cNvPr id="10" name="Altbilgi Yer Tutucusu 9"/>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4093690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6049" y="161374"/>
            <a:ext cx="6518516" cy="646331"/>
          </a:xfrm>
          <a:prstGeom prst="rect">
            <a:avLst/>
          </a:prstGeom>
        </p:spPr>
        <p:txBody>
          <a:bodyPr wrap="none">
            <a:spAutoFit/>
          </a:bodyPr>
          <a:lstStyle/>
          <a:p>
            <a:r>
              <a:rPr lang="tr-TR" sz="3600" b="1" dirty="0" smtClean="0"/>
              <a:t>S-&gt;</a:t>
            </a:r>
            <a:r>
              <a:rPr lang="tr-TR" sz="3600" b="1" dirty="0" err="1" smtClean="0"/>
              <a:t>Facade</a:t>
            </a:r>
            <a:r>
              <a:rPr lang="tr-TR" sz="3600" b="1" dirty="0" smtClean="0"/>
              <a:t> </a:t>
            </a:r>
            <a:r>
              <a:rPr lang="tr-TR" sz="3600" b="1" dirty="0" err="1" smtClean="0"/>
              <a:t>Pattern</a:t>
            </a:r>
            <a:r>
              <a:rPr lang="tr-TR" sz="3600" b="1" dirty="0" smtClean="0"/>
              <a:t>(Cephe Deseni)</a:t>
            </a:r>
            <a:endParaRPr lang="tr-TR" sz="3600" b="1" dirty="0"/>
          </a:p>
        </p:txBody>
      </p:sp>
      <p:pic>
        <p:nvPicPr>
          <p:cNvPr id="3074" name="Picture 2" descr="The Facade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609" y="807705"/>
            <a:ext cx="4863775" cy="3418100"/>
          </a:xfrm>
          <a:prstGeom prst="rect">
            <a:avLst/>
          </a:prstGeom>
          <a:noFill/>
          <a:extLst>
            <a:ext uri="{909E8E84-426E-40DD-AFC4-6F175D3DCCD1}">
              <a14:hiddenFill xmlns:a14="http://schemas.microsoft.com/office/drawing/2010/main">
                <a:solidFill>
                  <a:srgbClr val="FFFFFF"/>
                </a:solidFill>
              </a14:hiddenFill>
            </a:ext>
          </a:extLst>
        </p:spPr>
      </p:pic>
      <p:sp>
        <p:nvSpPr>
          <p:cNvPr id="3" name="Dikdörtgen 2"/>
          <p:cNvSpPr/>
          <p:nvPr/>
        </p:nvSpPr>
        <p:spPr>
          <a:xfrm>
            <a:off x="494609" y="4225805"/>
            <a:ext cx="4863775" cy="646331"/>
          </a:xfrm>
          <a:prstGeom prst="rect">
            <a:avLst/>
          </a:prstGeom>
        </p:spPr>
        <p:txBody>
          <a:bodyPr wrap="square">
            <a:spAutoFit/>
          </a:bodyPr>
          <a:lstStyle/>
          <a:p>
            <a:r>
              <a:rPr lang="tr-TR" dirty="0" err="1" smtClean="0"/>
              <a:t>Facade</a:t>
            </a:r>
            <a:r>
              <a:rPr lang="tr-TR" dirty="0" smtClean="0"/>
              <a:t>(Cephe) deseni, </a:t>
            </a:r>
            <a:r>
              <a:rPr lang="tr-TR" dirty="0"/>
              <a:t>tüm bir alt sistemi temsil eden tek bir sınıftır.</a:t>
            </a:r>
          </a:p>
        </p:txBody>
      </p:sp>
      <p:sp>
        <p:nvSpPr>
          <p:cNvPr id="6" name="Metin kutusu 5"/>
          <p:cNvSpPr txBox="1"/>
          <p:nvPr/>
        </p:nvSpPr>
        <p:spPr>
          <a:xfrm>
            <a:off x="5719482" y="797842"/>
            <a:ext cx="6553201" cy="5262979"/>
          </a:xfrm>
          <a:prstGeom prst="rect">
            <a:avLst/>
          </a:prstGeom>
          <a:noFill/>
        </p:spPr>
        <p:txBody>
          <a:bodyPr wrap="square" rtlCol="0">
            <a:spAutoFit/>
          </a:bodyPr>
          <a:lstStyle/>
          <a:p>
            <a:r>
              <a:rPr lang="tr-TR" sz="1600" b="1" dirty="0" smtClean="0"/>
              <a:t>ÖRNEK: </a:t>
            </a:r>
            <a:r>
              <a:rPr lang="tr-TR" sz="1600" dirty="0"/>
              <a:t>Bir etkinlik </a:t>
            </a:r>
            <a:r>
              <a:rPr lang="tr-TR" sz="1600" dirty="0" smtClean="0"/>
              <a:t>yöneticisini </a:t>
            </a:r>
            <a:r>
              <a:rPr lang="tr-TR" sz="1600" dirty="0"/>
              <a:t>örneğini ele alalım. Etkinlik yöneticisi, bir etkinlik düzenlemek istediğinizde gidilecek kişidir. Dekorasyon, yemek, misafirlere davetiye gönderme, müzik düzenlemeleri ve benzeri şeyler gibi bir etkinliğin çeşitli yönlerini ele alırlar. </a:t>
            </a:r>
            <a:r>
              <a:rPr lang="tr-TR" sz="1600" b="1" dirty="0" smtClean="0"/>
              <a:t>Etkinlik yöneticisi </a:t>
            </a:r>
            <a:r>
              <a:rPr lang="tr-TR" sz="1600" dirty="0" smtClean="0"/>
              <a:t>etkinlik </a:t>
            </a:r>
            <a:r>
              <a:rPr lang="tr-TR" sz="1600" dirty="0"/>
              <a:t>organizasyon </a:t>
            </a:r>
            <a:r>
              <a:rPr lang="tr-TR" sz="1600" dirty="0" smtClean="0"/>
              <a:t>alt sistemi cephesi</a:t>
            </a:r>
            <a:r>
              <a:rPr lang="tr-TR" sz="1600" b="1" dirty="0" smtClean="0"/>
              <a:t>(</a:t>
            </a:r>
            <a:r>
              <a:rPr lang="tr-TR" sz="1600" b="1" dirty="0" err="1" smtClean="0"/>
              <a:t>facade’si</a:t>
            </a:r>
            <a:r>
              <a:rPr lang="tr-TR" sz="1600" b="1" dirty="0"/>
              <a:t>) </a:t>
            </a:r>
            <a:r>
              <a:rPr lang="tr-TR" sz="1600" dirty="0" smtClean="0"/>
              <a:t>olarak </a:t>
            </a:r>
            <a:r>
              <a:rPr lang="tr-TR" sz="1600" dirty="0"/>
              <a:t>görür</a:t>
            </a:r>
            <a:r>
              <a:rPr lang="tr-TR" sz="1600" dirty="0" smtClean="0"/>
              <a:t>.</a:t>
            </a:r>
            <a:endParaRPr lang="tr-TR" sz="1600" dirty="0"/>
          </a:p>
          <a:p>
            <a:r>
              <a:rPr lang="tr-TR" sz="1600" dirty="0"/>
              <a:t>Dağıtılmış bir sistem durumunu düşünün. Genellikle katmanlar arasında birden çok çağrıya gereksinim duyarsınız</a:t>
            </a:r>
            <a:r>
              <a:rPr lang="tr-TR" sz="1600" dirty="0" smtClean="0"/>
              <a:t>.</a:t>
            </a:r>
          </a:p>
          <a:p>
            <a:endParaRPr lang="tr-TR" sz="1600" dirty="0"/>
          </a:p>
          <a:p>
            <a:r>
              <a:rPr lang="tr-TR" sz="1600" dirty="0"/>
              <a:t>Örneğin, çevrimiçi kitap siparişleri için hizmeti sunan bir sistemi ele alalım. Bir sipariş geldiğinde, hisse senedini kontrol etmek, siparişi rezerve etmek, ödemeyi kabul etmek, hisse senedini güncellemek ve faturayı oluşturmak gibi birkaç şeyle ilgilenilmesi gerekir</a:t>
            </a:r>
            <a:r>
              <a:rPr lang="tr-TR" sz="1600" dirty="0" smtClean="0"/>
              <a:t>.</a:t>
            </a:r>
            <a:endParaRPr lang="tr-TR" sz="1600" dirty="0"/>
          </a:p>
          <a:p>
            <a:r>
              <a:rPr lang="tr-TR" sz="1600" dirty="0"/>
              <a:t>Gelen tüm siparişleri yönetecek ve müşteriye bir </a:t>
            </a:r>
            <a:r>
              <a:rPr lang="tr-TR" sz="1600" dirty="0" err="1"/>
              <a:t>arayüz</a:t>
            </a:r>
            <a:r>
              <a:rPr lang="tr-TR" sz="1600" dirty="0"/>
              <a:t> sağlayacak </a:t>
            </a:r>
            <a:r>
              <a:rPr lang="tr-TR" sz="1600" b="1" dirty="0"/>
              <a:t>sipariş </a:t>
            </a:r>
            <a:r>
              <a:rPr lang="tr-TR" sz="1600" b="1" dirty="0" err="1"/>
              <a:t>arayüzü</a:t>
            </a:r>
            <a:r>
              <a:rPr lang="tr-TR" sz="1600" b="1" dirty="0"/>
              <a:t> gibi tek bir </a:t>
            </a:r>
            <a:r>
              <a:rPr lang="tr-TR" sz="1600" b="1" dirty="0" smtClean="0"/>
              <a:t>cephe(</a:t>
            </a:r>
            <a:r>
              <a:rPr lang="tr-TR" sz="1600" b="1" dirty="0" err="1" smtClean="0"/>
              <a:t>facade</a:t>
            </a:r>
            <a:r>
              <a:rPr lang="tr-TR" sz="1600" b="1" dirty="0" smtClean="0"/>
              <a:t>) </a:t>
            </a:r>
            <a:r>
              <a:rPr lang="tr-TR" sz="1600" dirty="0"/>
              <a:t>oluşturabiliriz</a:t>
            </a:r>
            <a:r>
              <a:rPr lang="tr-TR" sz="1600" dirty="0" smtClean="0"/>
              <a:t>.</a:t>
            </a:r>
            <a:endParaRPr lang="tr-TR" sz="1600" dirty="0"/>
          </a:p>
          <a:p>
            <a:r>
              <a:rPr lang="tr-TR" sz="1600" b="1" dirty="0" smtClean="0"/>
              <a:t>Cephe(</a:t>
            </a:r>
            <a:r>
              <a:rPr lang="tr-TR" sz="1600" b="1" dirty="0" err="1" smtClean="0"/>
              <a:t>facade</a:t>
            </a:r>
            <a:r>
              <a:rPr lang="tr-TR" sz="1600" b="1" dirty="0" smtClean="0"/>
              <a:t>) </a:t>
            </a:r>
            <a:r>
              <a:rPr lang="tr-TR" sz="1600" b="1" dirty="0"/>
              <a:t>desenini</a:t>
            </a:r>
            <a:r>
              <a:rPr lang="tr-TR" sz="1600" dirty="0"/>
              <a:t> kullanmanın </a:t>
            </a:r>
            <a:r>
              <a:rPr lang="tr-TR" sz="1600" b="1" dirty="0"/>
              <a:t>avantajı</a:t>
            </a:r>
            <a:r>
              <a:rPr lang="tr-TR" sz="1600" dirty="0"/>
              <a:t>, sınıflar arasındaki bağlantıyı azaltmanın yanı sıra </a:t>
            </a:r>
            <a:r>
              <a:rPr lang="tr-TR" sz="1600" b="1" i="1" dirty="0"/>
              <a:t>ağ çağrılarının sayısını azaltmasıdır</a:t>
            </a:r>
            <a:r>
              <a:rPr lang="tr-TR" sz="1600" b="1" i="1" dirty="0" smtClean="0"/>
              <a:t>.</a:t>
            </a:r>
            <a:endParaRPr lang="tr-TR" sz="1600" dirty="0"/>
          </a:p>
          <a:p>
            <a:endParaRPr lang="tr-TR" sz="1600" dirty="0" smtClean="0"/>
          </a:p>
          <a:p>
            <a:r>
              <a:rPr lang="tr-TR" sz="1600" dirty="0"/>
              <a:t>İletişim kuran nesneler arasında bir işlem sınırı oluşturmayı başarır. Cepheler, hizmetler gibi, işlemleri uygulamak için iyi merkezlerdir</a:t>
            </a:r>
            <a:r>
              <a:rPr lang="tr-TR" sz="1600" dirty="0" smtClean="0"/>
              <a:t>.</a:t>
            </a:r>
            <a:endParaRPr lang="tr-TR" sz="1600" dirty="0"/>
          </a:p>
          <a:p>
            <a:r>
              <a:rPr lang="tr-TR" sz="1600" dirty="0"/>
              <a:t>Cephenin </a:t>
            </a:r>
            <a:r>
              <a:rPr lang="tr-TR" sz="1600" dirty="0" err="1"/>
              <a:t>arayüzü</a:t>
            </a:r>
            <a:r>
              <a:rPr lang="tr-TR" sz="1600" dirty="0"/>
              <a:t> aynı kaldığı </a:t>
            </a:r>
            <a:r>
              <a:rPr lang="tr-TR" sz="1600" dirty="0" smtClean="0"/>
              <a:t>sürece </a:t>
            </a:r>
            <a:r>
              <a:rPr lang="tr-TR" sz="1600" dirty="0"/>
              <a:t>alt sistemin uygulama ayrıntıları değişebilir.</a:t>
            </a:r>
          </a:p>
        </p:txBody>
      </p:sp>
      <p:sp>
        <p:nvSpPr>
          <p:cNvPr id="4" name="Altbilgi Yer Tutucusu 3"/>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2992218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6049" y="161374"/>
            <a:ext cx="7683898" cy="646331"/>
          </a:xfrm>
          <a:prstGeom prst="rect">
            <a:avLst/>
          </a:prstGeom>
        </p:spPr>
        <p:txBody>
          <a:bodyPr wrap="none">
            <a:spAutoFit/>
          </a:bodyPr>
          <a:lstStyle/>
          <a:p>
            <a:r>
              <a:rPr lang="tr-TR" sz="3600" b="1" dirty="0" smtClean="0"/>
              <a:t>S-&gt;</a:t>
            </a:r>
            <a:r>
              <a:rPr lang="tr-TR" sz="3600" b="1" dirty="0" err="1" smtClean="0"/>
              <a:t>Adapter</a:t>
            </a:r>
            <a:r>
              <a:rPr lang="tr-TR" sz="3600" b="1" dirty="0" smtClean="0"/>
              <a:t> </a:t>
            </a:r>
            <a:r>
              <a:rPr lang="tr-TR" sz="3600" b="1" dirty="0" err="1" smtClean="0"/>
              <a:t>Pattern</a:t>
            </a:r>
            <a:r>
              <a:rPr lang="tr-TR" sz="3600" b="1" dirty="0" smtClean="0"/>
              <a:t>(Bağdaştırıcı Deseni)</a:t>
            </a:r>
            <a:endParaRPr lang="tr-TR" sz="3600" b="1" dirty="0"/>
          </a:p>
        </p:txBody>
      </p:sp>
      <p:pic>
        <p:nvPicPr>
          <p:cNvPr id="4098" name="Picture 2" descr="The Adapt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10" y="807706"/>
            <a:ext cx="4873488" cy="3091942"/>
          </a:xfrm>
          <a:prstGeom prst="rect">
            <a:avLst/>
          </a:prstGeom>
          <a:noFill/>
          <a:extLst>
            <a:ext uri="{909E8E84-426E-40DD-AFC4-6F175D3DCCD1}">
              <a14:hiddenFill xmlns:a14="http://schemas.microsoft.com/office/drawing/2010/main">
                <a:solidFill>
                  <a:srgbClr val="FFFFFF"/>
                </a:solidFill>
              </a14:hiddenFill>
            </a:ext>
          </a:extLst>
        </p:spPr>
      </p:pic>
      <p:sp>
        <p:nvSpPr>
          <p:cNvPr id="3" name="Dikdörtgen 2"/>
          <p:cNvSpPr/>
          <p:nvPr/>
        </p:nvSpPr>
        <p:spPr>
          <a:xfrm>
            <a:off x="451410" y="3899648"/>
            <a:ext cx="4873488" cy="646331"/>
          </a:xfrm>
          <a:prstGeom prst="rect">
            <a:avLst/>
          </a:prstGeom>
        </p:spPr>
        <p:txBody>
          <a:bodyPr wrap="square">
            <a:spAutoFit/>
          </a:bodyPr>
          <a:lstStyle/>
          <a:p>
            <a:r>
              <a:rPr lang="tr-TR" dirty="0"/>
              <a:t>Farklı sınıfların arabirimlerini eşleştirmek için bir </a:t>
            </a:r>
            <a:r>
              <a:rPr lang="tr-TR" dirty="0" smtClean="0"/>
              <a:t>bağdaştırıcı(adaptör) </a:t>
            </a:r>
            <a:r>
              <a:rPr lang="tr-TR" dirty="0"/>
              <a:t>kullanılır.</a:t>
            </a:r>
          </a:p>
        </p:txBody>
      </p:sp>
      <p:sp>
        <p:nvSpPr>
          <p:cNvPr id="5" name="Metin kutusu 4"/>
          <p:cNvSpPr txBox="1"/>
          <p:nvPr/>
        </p:nvSpPr>
        <p:spPr>
          <a:xfrm>
            <a:off x="5719482" y="797842"/>
            <a:ext cx="6553201" cy="3785652"/>
          </a:xfrm>
          <a:prstGeom prst="rect">
            <a:avLst/>
          </a:prstGeom>
          <a:noFill/>
        </p:spPr>
        <p:txBody>
          <a:bodyPr wrap="square" rtlCol="0">
            <a:spAutoFit/>
          </a:bodyPr>
          <a:lstStyle/>
          <a:p>
            <a:r>
              <a:rPr lang="tr-TR" sz="1600" b="1" dirty="0"/>
              <a:t>ÖRNEK: </a:t>
            </a:r>
            <a:endParaRPr lang="tr-TR" sz="1600" b="1" dirty="0" smtClean="0"/>
          </a:p>
          <a:p>
            <a:r>
              <a:rPr lang="tr-TR" sz="1600" b="1" dirty="0" smtClean="0"/>
              <a:t>Sorun</a:t>
            </a:r>
            <a:r>
              <a:rPr lang="tr-TR" sz="1600" b="1" dirty="0"/>
              <a:t>: </a:t>
            </a:r>
            <a:r>
              <a:rPr lang="tr-TR" sz="1600" dirty="0" smtClean="0"/>
              <a:t>Türkiye'de </a:t>
            </a:r>
            <a:r>
              <a:rPr lang="tr-TR" sz="1600" dirty="0"/>
              <a:t>bir cep telefonu satın alırsanız, yalnızca </a:t>
            </a:r>
            <a:r>
              <a:rPr lang="tr-TR" sz="1600" dirty="0" smtClean="0"/>
              <a:t>Türkiye'de </a:t>
            </a:r>
            <a:r>
              <a:rPr lang="tr-TR" sz="1600" dirty="0"/>
              <a:t>kullanılan elektrik prizleriyle çalışan bir şarj cihazıyla birlikte gelir. Örneğin, aynı şarj cihazını ABD'ye götürürseniz, oradaki prizlere sığmayacağı için çalışmaz</a:t>
            </a:r>
            <a:r>
              <a:rPr lang="tr-TR" sz="1600" dirty="0" smtClean="0"/>
              <a:t>.</a:t>
            </a:r>
            <a:endParaRPr lang="tr-TR" sz="1600" dirty="0"/>
          </a:p>
          <a:p>
            <a:r>
              <a:rPr lang="tr-TR" sz="1600" b="1" dirty="0"/>
              <a:t>Çözüm:</a:t>
            </a:r>
            <a:r>
              <a:rPr lang="tr-TR" sz="1600" dirty="0"/>
              <a:t> Çözüm, seyahat ederken şarj cihazınızla birlikte kullanabileceğiniz bir seyahat adaptörü kullanmaktır. Şarj cihazınızı seyahat adaptörüne takabilirsiniz ve seyahat adaptörü belirli bir ülkedeki prize bağlanmak için kullanılır</a:t>
            </a:r>
            <a:r>
              <a:rPr lang="tr-TR" sz="1600" dirty="0" smtClean="0"/>
              <a:t>.</a:t>
            </a:r>
            <a:endParaRPr lang="tr-TR" sz="1600" dirty="0"/>
          </a:p>
          <a:p>
            <a:r>
              <a:rPr lang="tr-TR" sz="1600" dirty="0"/>
              <a:t>Benzer şekilde, farklı bir ileti biçimi veya dili kullanan bir sistemle konuşmaya çalıştığınızda, iletileri çevirmek için bir bağdaştırıcıya ihtiyacınız vardır</a:t>
            </a:r>
            <a:r>
              <a:rPr lang="tr-TR" sz="1600" dirty="0" smtClean="0"/>
              <a:t>.</a:t>
            </a:r>
            <a:endParaRPr lang="tr-TR" sz="1600" dirty="0"/>
          </a:p>
          <a:p>
            <a:r>
              <a:rPr lang="tr-TR" sz="1600" dirty="0"/>
              <a:t>İlginç bir örnek, bir Java programı ile bir web servisi arasındaki iletişimdir. </a:t>
            </a:r>
            <a:endParaRPr lang="tr-TR" sz="1600" dirty="0" smtClean="0"/>
          </a:p>
          <a:p>
            <a:endParaRPr lang="tr-TR" sz="1600" dirty="0"/>
          </a:p>
          <a:p>
            <a:r>
              <a:rPr lang="tr-TR" sz="1600" dirty="0" smtClean="0"/>
              <a:t>Verileri </a:t>
            </a:r>
            <a:r>
              <a:rPr lang="tr-TR" sz="1600" dirty="0"/>
              <a:t>servise göndermeden önce, nesneyi XML veya JSON biçimine dönüştürmemiz gerekir. Adaptör </a:t>
            </a:r>
            <a:r>
              <a:rPr lang="tr-TR" sz="1600" dirty="0" smtClean="0"/>
              <a:t>desenini uyguluyoruz!</a:t>
            </a:r>
            <a:endParaRPr lang="tr-TR" sz="1600" dirty="0"/>
          </a:p>
        </p:txBody>
      </p:sp>
      <p:sp>
        <p:nvSpPr>
          <p:cNvPr id="4" name="Altbilgi Yer Tutucusu 3"/>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286563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6049" y="161374"/>
            <a:ext cx="8243090" cy="646331"/>
          </a:xfrm>
          <a:prstGeom prst="rect">
            <a:avLst/>
          </a:prstGeom>
        </p:spPr>
        <p:txBody>
          <a:bodyPr wrap="none">
            <a:spAutoFit/>
          </a:bodyPr>
          <a:lstStyle/>
          <a:p>
            <a:r>
              <a:rPr lang="tr-TR" sz="3600" b="1" dirty="0" smtClean="0"/>
              <a:t>S-&gt;</a:t>
            </a:r>
            <a:r>
              <a:rPr lang="tr-TR" sz="3600" b="1" dirty="0" err="1" smtClean="0"/>
              <a:t>Flyweight</a:t>
            </a:r>
            <a:r>
              <a:rPr lang="tr-TR" sz="3600" b="1" dirty="0" smtClean="0"/>
              <a:t> </a:t>
            </a:r>
            <a:r>
              <a:rPr lang="tr-TR" sz="3600" b="1" dirty="0" err="1" smtClean="0"/>
              <a:t>Pattern</a:t>
            </a:r>
            <a:r>
              <a:rPr lang="tr-TR" sz="3600" b="1" dirty="0" smtClean="0"/>
              <a:t>(Bağdaştırıcı Deseni)</a:t>
            </a:r>
            <a:endParaRPr lang="tr-TR" sz="3600" b="1" dirty="0"/>
          </a:p>
        </p:txBody>
      </p:sp>
      <p:sp>
        <p:nvSpPr>
          <p:cNvPr id="3" name="Dikdörtgen 2"/>
          <p:cNvSpPr/>
          <p:nvPr/>
        </p:nvSpPr>
        <p:spPr>
          <a:xfrm>
            <a:off x="501914" y="3120599"/>
            <a:ext cx="2582054" cy="369332"/>
          </a:xfrm>
          <a:prstGeom prst="rect">
            <a:avLst/>
          </a:prstGeom>
        </p:spPr>
        <p:txBody>
          <a:bodyPr wrap="none">
            <a:spAutoFit/>
          </a:bodyPr>
          <a:lstStyle/>
          <a:p>
            <a:r>
              <a:rPr lang="tr-TR" dirty="0"/>
              <a:t>Birkaç senaryo düşünelim</a:t>
            </a:r>
          </a:p>
        </p:txBody>
      </p:sp>
      <p:sp>
        <p:nvSpPr>
          <p:cNvPr id="4" name="Dikdörtgen 3"/>
          <p:cNvSpPr/>
          <p:nvPr/>
        </p:nvSpPr>
        <p:spPr>
          <a:xfrm>
            <a:off x="501915" y="3492592"/>
            <a:ext cx="6275404" cy="830997"/>
          </a:xfrm>
          <a:prstGeom prst="rect">
            <a:avLst/>
          </a:prstGeom>
        </p:spPr>
        <p:txBody>
          <a:bodyPr wrap="square">
            <a:spAutoFit/>
          </a:bodyPr>
          <a:lstStyle/>
          <a:p>
            <a:pPr marL="285750" indent="-285750">
              <a:buFont typeface="Arial" panose="020B0604020202020204" pitchFamily="34" charset="0"/>
              <a:buChar char="•"/>
            </a:pPr>
            <a:r>
              <a:rPr lang="tr-TR" sz="1600" dirty="0"/>
              <a:t>Bir nesnenin oluşturulması çok zaman alır ve birden çok örneği içerir</a:t>
            </a:r>
          </a:p>
          <a:p>
            <a:pPr marL="285750" indent="-285750">
              <a:buFont typeface="Arial" panose="020B0604020202020204" pitchFamily="34" charset="0"/>
              <a:buChar char="•"/>
            </a:pPr>
            <a:r>
              <a:rPr lang="tr-TR" sz="1600" dirty="0"/>
              <a:t>Bir nesnenin her örneği çok fazla bellek kaplar</a:t>
            </a:r>
          </a:p>
          <a:p>
            <a:pPr marL="285750" indent="-285750">
              <a:buFont typeface="Arial" panose="020B0604020202020204" pitchFamily="34" charset="0"/>
              <a:buChar char="•"/>
            </a:pPr>
            <a:r>
              <a:rPr lang="tr-TR" sz="1600" dirty="0"/>
              <a:t>Bazı nesneler aynı uygulamada aynı değerlerle birkaç kez kullanılabilir</a:t>
            </a:r>
          </a:p>
        </p:txBody>
      </p:sp>
      <p:sp>
        <p:nvSpPr>
          <p:cNvPr id="5" name="Dikdörtgen 4"/>
          <p:cNvSpPr/>
          <p:nvPr/>
        </p:nvSpPr>
        <p:spPr>
          <a:xfrm>
            <a:off x="501914" y="4323589"/>
            <a:ext cx="6051286" cy="830997"/>
          </a:xfrm>
          <a:prstGeom prst="rect">
            <a:avLst/>
          </a:prstGeom>
        </p:spPr>
        <p:txBody>
          <a:bodyPr wrap="square">
            <a:spAutoFit/>
          </a:bodyPr>
          <a:lstStyle/>
          <a:p>
            <a:r>
              <a:rPr lang="tr-TR" sz="1600" dirty="0"/>
              <a:t>Bu senaryolarda, her ihtiyaç duyulduğunda yeni bir örnek oluşturmak istemeyebilirsiniz</a:t>
            </a:r>
            <a:r>
              <a:rPr lang="tr-TR" sz="1600" dirty="0" smtClean="0"/>
              <a:t>.</a:t>
            </a:r>
            <a:endParaRPr lang="tr-TR" sz="1600" dirty="0"/>
          </a:p>
          <a:p>
            <a:r>
              <a:rPr lang="tr-TR" sz="1600" dirty="0"/>
              <a:t>Bir örneği önbelleğe alıp gerektiğinde yeniden kullanmaya ne dersiniz?</a:t>
            </a:r>
          </a:p>
        </p:txBody>
      </p:sp>
      <p:pic>
        <p:nvPicPr>
          <p:cNvPr id="5122" name="Picture 2" descr="https://dz2cdn1.dzone.com/storage/temp/13016713-screen-shot-2020-02-05-at-31100-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04" y="807705"/>
            <a:ext cx="4873488" cy="2344497"/>
          </a:xfrm>
          <a:prstGeom prst="rect">
            <a:avLst/>
          </a:prstGeom>
          <a:noFill/>
          <a:extLst>
            <a:ext uri="{909E8E84-426E-40DD-AFC4-6F175D3DCCD1}">
              <a14:hiddenFill xmlns:a14="http://schemas.microsoft.com/office/drawing/2010/main">
                <a:solidFill>
                  <a:srgbClr val="FFFFFF"/>
                </a:solidFill>
              </a14:hiddenFill>
            </a:ext>
          </a:extLst>
        </p:spPr>
      </p:pic>
      <p:sp>
        <p:nvSpPr>
          <p:cNvPr id="6" name="Dikdörtgen 5"/>
          <p:cNvSpPr/>
          <p:nvPr/>
        </p:nvSpPr>
        <p:spPr>
          <a:xfrm>
            <a:off x="479557" y="5360894"/>
            <a:ext cx="6096000" cy="646331"/>
          </a:xfrm>
          <a:prstGeom prst="rect">
            <a:avLst/>
          </a:prstGeom>
        </p:spPr>
        <p:txBody>
          <a:bodyPr>
            <a:spAutoFit/>
          </a:bodyPr>
          <a:lstStyle/>
          <a:p>
            <a:r>
              <a:rPr lang="tr-TR" dirty="0" err="1" smtClean="0"/>
              <a:t>Flyweight</a:t>
            </a:r>
            <a:r>
              <a:rPr lang="tr-TR" dirty="0" smtClean="0"/>
              <a:t> deseni, </a:t>
            </a:r>
            <a:r>
              <a:rPr lang="tr-TR" dirty="0"/>
              <a:t>verimli paylaşım için kullanılan ince taneli bir örnek oluşturmayı temsil eder.</a:t>
            </a:r>
          </a:p>
        </p:txBody>
      </p:sp>
      <p:sp>
        <p:nvSpPr>
          <p:cNvPr id="9" name="Metin kutusu 8"/>
          <p:cNvSpPr txBox="1"/>
          <p:nvPr/>
        </p:nvSpPr>
        <p:spPr>
          <a:xfrm>
            <a:off x="6722445" y="807705"/>
            <a:ext cx="5495364" cy="4524315"/>
          </a:xfrm>
          <a:prstGeom prst="rect">
            <a:avLst/>
          </a:prstGeom>
          <a:noFill/>
        </p:spPr>
        <p:txBody>
          <a:bodyPr wrap="square" rtlCol="0">
            <a:spAutoFit/>
          </a:bodyPr>
          <a:lstStyle/>
          <a:p>
            <a:r>
              <a:rPr lang="tr-TR" sz="1600" b="1" dirty="0" smtClean="0"/>
              <a:t>ÖRNEK 1: </a:t>
            </a:r>
            <a:r>
              <a:rPr lang="tr-TR" sz="1600" dirty="0"/>
              <a:t>Gerçekten iyi bir gerçek dünya örneği, </a:t>
            </a:r>
            <a:r>
              <a:rPr lang="tr-TR" sz="1600" dirty="0" smtClean="0"/>
              <a:t>Genel Anahtarlamalı Telefon Ağıdır </a:t>
            </a:r>
            <a:r>
              <a:rPr lang="tr-TR" sz="1600" dirty="0"/>
              <a:t>(PSTN</a:t>
            </a:r>
            <a:r>
              <a:rPr lang="tr-TR" sz="1600" dirty="0" smtClean="0"/>
              <a:t>).</a:t>
            </a:r>
            <a:endParaRPr lang="tr-TR" sz="1600" dirty="0"/>
          </a:p>
          <a:p>
            <a:r>
              <a:rPr lang="tr-TR" sz="1600" dirty="0" err="1"/>
              <a:t>Pstn'de</a:t>
            </a:r>
            <a:r>
              <a:rPr lang="tr-TR" sz="1600" dirty="0"/>
              <a:t> her zaman sınırlı sayıda satır vardır ve basitlik için bu sayının 10 olduğunu varsayalım. Ancak, bu satırları kullanan binlerce müşteri var. 1000 Müşterinin tümü aynı anda arama yapmayacağından, mevcut 10 hat arasında gelen aramaları verimli bir şekilde değiştirmek mümkündür</a:t>
            </a:r>
            <a:r>
              <a:rPr lang="tr-TR" sz="1600" dirty="0" smtClean="0"/>
              <a:t>.</a:t>
            </a:r>
          </a:p>
          <a:p>
            <a:r>
              <a:rPr lang="tr-TR" sz="1600" dirty="0"/>
              <a:t/>
            </a:r>
            <a:br>
              <a:rPr lang="tr-TR" sz="1600" dirty="0"/>
            </a:br>
            <a:r>
              <a:rPr lang="tr-TR" sz="1600" b="1" dirty="0" smtClean="0"/>
              <a:t>ÖRNEK </a:t>
            </a:r>
            <a:r>
              <a:rPr lang="tr-TR" sz="1600" b="1" dirty="0"/>
              <a:t>2: </a:t>
            </a:r>
            <a:r>
              <a:rPr lang="tr-TR" sz="1600" dirty="0"/>
              <a:t>Yazılım dünyasında, </a:t>
            </a:r>
            <a:r>
              <a:rPr lang="tr-TR" sz="1600" dirty="0" err="1" smtClean="0"/>
              <a:t>Flyweight</a:t>
            </a:r>
            <a:r>
              <a:rPr lang="tr-TR" sz="1600" dirty="0" smtClean="0"/>
              <a:t> </a:t>
            </a:r>
            <a:r>
              <a:rPr lang="tr-TR" sz="1600" dirty="0"/>
              <a:t>modelinin iyi bir örneği JDBC bağlantılarıdır</a:t>
            </a:r>
            <a:r>
              <a:rPr lang="tr-TR" sz="1600" dirty="0" smtClean="0"/>
              <a:t>.</a:t>
            </a:r>
            <a:endParaRPr lang="tr-TR" sz="1600" dirty="0"/>
          </a:p>
          <a:p>
            <a:r>
              <a:rPr lang="tr-TR" sz="1600" dirty="0"/>
              <a:t>Bağlantı havuzu, </a:t>
            </a:r>
            <a:r>
              <a:rPr lang="tr-TR" sz="1600" dirty="0" err="1"/>
              <a:t>veritabanına</a:t>
            </a:r>
            <a:r>
              <a:rPr lang="tr-TR" sz="1600" dirty="0"/>
              <a:t> bağlantı kümesidir. Uygulama çok fazla sorgu başlatıyor olabilir, ancak yeni bir sorgu geldiğinde yeni bir bağlantı oluşturmuyoruz. Bir sorgu gelir gelmez, onu kullanılabilir bir bağlantıyla eşleştiririz ve sorgu tetiklenir. Sorgu yürütme tamamlandıktan sonra bağlantı havuza geri bırakılır</a:t>
            </a:r>
            <a:r>
              <a:rPr lang="tr-TR" sz="1600" dirty="0" smtClean="0"/>
              <a:t>.</a:t>
            </a:r>
            <a:endParaRPr lang="tr-TR" sz="1600" dirty="0"/>
          </a:p>
          <a:p>
            <a:endParaRPr lang="tr-TR" sz="1600" dirty="0" smtClean="0"/>
          </a:p>
          <a:p>
            <a:r>
              <a:rPr lang="tr-TR" sz="1600" dirty="0" smtClean="0"/>
              <a:t>Böyle </a:t>
            </a:r>
            <a:r>
              <a:rPr lang="tr-TR" sz="1600" dirty="0"/>
              <a:t>bir aracı kullanmak, bir bağlantı oluşturma ve kapatma ile ilgili maliyetlerden kaçınmamızı sağlar.</a:t>
            </a:r>
            <a:endParaRPr lang="tr-TR" sz="1600" dirty="0" smtClean="0"/>
          </a:p>
        </p:txBody>
      </p:sp>
      <p:sp>
        <p:nvSpPr>
          <p:cNvPr id="7" name="Altbilgi Yer Tutucusu 6"/>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2750488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6049" y="151511"/>
            <a:ext cx="10821809" cy="646331"/>
          </a:xfrm>
          <a:prstGeom prst="rect">
            <a:avLst/>
          </a:prstGeom>
        </p:spPr>
        <p:txBody>
          <a:bodyPr wrap="none">
            <a:spAutoFit/>
          </a:bodyPr>
          <a:lstStyle/>
          <a:p>
            <a:r>
              <a:rPr lang="tr-TR" sz="3600" b="1" i="1" dirty="0" smtClean="0"/>
              <a:t>B-</a:t>
            </a:r>
            <a:r>
              <a:rPr lang="tr-TR" sz="3600" b="1" dirty="0" err="1" smtClean="0"/>
              <a:t>Behavioral</a:t>
            </a:r>
            <a:r>
              <a:rPr lang="tr-TR" sz="3600" b="1" dirty="0" smtClean="0"/>
              <a:t> (Davranışsal) Tasarım Desenleri Keşfetmek</a:t>
            </a:r>
          </a:p>
        </p:txBody>
      </p:sp>
      <p:sp>
        <p:nvSpPr>
          <p:cNvPr id="3" name="Metin kutusu 2"/>
          <p:cNvSpPr txBox="1"/>
          <p:nvPr/>
        </p:nvSpPr>
        <p:spPr>
          <a:xfrm>
            <a:off x="421342" y="797842"/>
            <a:ext cx="6685741" cy="369332"/>
          </a:xfrm>
          <a:prstGeom prst="rect">
            <a:avLst/>
          </a:prstGeom>
          <a:noFill/>
        </p:spPr>
        <p:txBody>
          <a:bodyPr wrap="none" rtlCol="0">
            <a:spAutoFit/>
          </a:bodyPr>
          <a:lstStyle/>
          <a:p>
            <a:r>
              <a:rPr lang="tr-TR" dirty="0" smtClean="0"/>
              <a:t>(</a:t>
            </a:r>
            <a:r>
              <a:rPr lang="tr-TR" dirty="0" err="1" smtClean="0"/>
              <a:t>Behavioral</a:t>
            </a:r>
            <a:r>
              <a:rPr lang="tr-TR" dirty="0" smtClean="0"/>
              <a:t> Design </a:t>
            </a:r>
            <a:r>
              <a:rPr lang="tr-TR" dirty="0" err="1" smtClean="0"/>
              <a:t>Patterns</a:t>
            </a:r>
            <a:r>
              <a:rPr lang="tr-TR" dirty="0" smtClean="0"/>
              <a:t>)Davranışsal Tasarım Desenlerine bakalım:</a:t>
            </a:r>
            <a:endParaRPr lang="tr-TR" dirty="0"/>
          </a:p>
        </p:txBody>
      </p:sp>
      <p:sp>
        <p:nvSpPr>
          <p:cNvPr id="4" name="Dikdörtgen 3"/>
          <p:cNvSpPr/>
          <p:nvPr/>
        </p:nvSpPr>
        <p:spPr>
          <a:xfrm>
            <a:off x="586049" y="986126"/>
            <a:ext cx="11376191" cy="646331"/>
          </a:xfrm>
          <a:prstGeom prst="rect">
            <a:avLst/>
          </a:prstGeom>
        </p:spPr>
        <p:txBody>
          <a:bodyPr wrap="none">
            <a:spAutoFit/>
          </a:bodyPr>
          <a:lstStyle/>
          <a:p>
            <a:r>
              <a:rPr lang="tr-TR" sz="3600" b="1" dirty="0" smtClean="0"/>
              <a:t>B-&gt;</a:t>
            </a:r>
            <a:r>
              <a:rPr lang="tr-TR" sz="3600" b="1" dirty="0" err="1" smtClean="0"/>
              <a:t>The</a:t>
            </a:r>
            <a:r>
              <a:rPr lang="tr-TR" sz="3600" b="1" dirty="0" smtClean="0"/>
              <a:t> </a:t>
            </a:r>
            <a:r>
              <a:rPr lang="tr-TR" sz="3600" b="1" dirty="0" err="1" smtClean="0"/>
              <a:t>Chain</a:t>
            </a:r>
            <a:r>
              <a:rPr lang="tr-TR" sz="3600" b="1" dirty="0" smtClean="0"/>
              <a:t> </a:t>
            </a:r>
            <a:r>
              <a:rPr lang="tr-TR" sz="3600" b="1" dirty="0"/>
              <a:t>of </a:t>
            </a:r>
            <a:r>
              <a:rPr lang="tr-TR" sz="3600" b="1" dirty="0" err="1"/>
              <a:t>Responsibility</a:t>
            </a:r>
            <a:r>
              <a:rPr lang="tr-TR" sz="3600" b="1" dirty="0"/>
              <a:t> (Sorumluluk Zinciri) </a:t>
            </a:r>
            <a:r>
              <a:rPr lang="tr-TR" sz="3600" b="1" dirty="0" err="1" smtClean="0"/>
              <a:t>Pattern</a:t>
            </a:r>
            <a:endParaRPr lang="tr-TR" sz="3600" b="1" dirty="0"/>
          </a:p>
        </p:txBody>
      </p:sp>
      <p:pic>
        <p:nvPicPr>
          <p:cNvPr id="6146" name="Picture 2" descr="https://dz2cdn1.dzone.com/storage/temp/13016715-screen-shot-2020-02-05-at-31453-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3" y="1601406"/>
            <a:ext cx="4868950" cy="2613978"/>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p:cNvSpPr/>
          <p:nvPr/>
        </p:nvSpPr>
        <p:spPr>
          <a:xfrm>
            <a:off x="421342" y="4215384"/>
            <a:ext cx="4955330" cy="646331"/>
          </a:xfrm>
          <a:prstGeom prst="rect">
            <a:avLst/>
          </a:prstGeom>
        </p:spPr>
        <p:txBody>
          <a:bodyPr wrap="square">
            <a:spAutoFit/>
          </a:bodyPr>
          <a:lstStyle/>
          <a:p>
            <a:r>
              <a:rPr lang="tr-TR" dirty="0"/>
              <a:t>Sorumluluk Zinciri </a:t>
            </a:r>
            <a:r>
              <a:rPr lang="tr-TR" dirty="0" smtClean="0"/>
              <a:t>Deseni, </a:t>
            </a:r>
            <a:r>
              <a:rPr lang="tr-TR" dirty="0"/>
              <a:t>bir nesne zinciri arasında bir isteği iletmenin bir yolunu temsil eder.</a:t>
            </a:r>
          </a:p>
        </p:txBody>
      </p:sp>
      <p:sp>
        <p:nvSpPr>
          <p:cNvPr id="8" name="Metin kutusu 7"/>
          <p:cNvSpPr txBox="1"/>
          <p:nvPr/>
        </p:nvSpPr>
        <p:spPr>
          <a:xfrm>
            <a:off x="5472594" y="1559840"/>
            <a:ext cx="6553201" cy="3785652"/>
          </a:xfrm>
          <a:prstGeom prst="rect">
            <a:avLst/>
          </a:prstGeom>
          <a:noFill/>
        </p:spPr>
        <p:txBody>
          <a:bodyPr wrap="square" rtlCol="0">
            <a:spAutoFit/>
          </a:bodyPr>
          <a:lstStyle/>
          <a:p>
            <a:r>
              <a:rPr lang="tr-TR" sz="1600" b="1" dirty="0"/>
              <a:t>ÖRNEK 1: </a:t>
            </a:r>
            <a:r>
              <a:rPr lang="tr-TR" sz="1600" dirty="0"/>
              <a:t>Bu </a:t>
            </a:r>
            <a:r>
              <a:rPr lang="tr-TR" sz="1600" dirty="0" smtClean="0"/>
              <a:t>desenin en </a:t>
            </a:r>
            <a:r>
              <a:rPr lang="tr-TR" sz="1600" dirty="0"/>
              <a:t>iyi örneği, çoğu programlama dilinin özel durum işleme mekanizmasında görülebilir.</a:t>
            </a:r>
            <a:r>
              <a:rPr lang="tr-TR" sz="1600" b="1" dirty="0"/>
              <a:t> </a:t>
            </a:r>
            <a:endParaRPr lang="tr-TR" sz="1600" b="1" dirty="0" smtClean="0"/>
          </a:p>
          <a:p>
            <a:r>
              <a:rPr lang="tr-TR" sz="1600" dirty="0" smtClean="0">
                <a:solidFill>
                  <a:srgbClr val="FF0000"/>
                </a:solidFill>
              </a:rPr>
              <a:t>method2</a:t>
            </a:r>
            <a:r>
              <a:rPr lang="tr-TR" sz="1600" dirty="0">
                <a:solidFill>
                  <a:srgbClr val="FF0000"/>
                </a:solidFill>
              </a:rPr>
              <a:t>() </a:t>
            </a:r>
            <a:r>
              <a:rPr lang="tr-TR" sz="1600" dirty="0"/>
              <a:t>öğesini çağıran bir </a:t>
            </a:r>
            <a:r>
              <a:rPr lang="tr-TR" sz="1600" dirty="0">
                <a:solidFill>
                  <a:srgbClr val="FF0000"/>
                </a:solidFill>
              </a:rPr>
              <a:t>method1() </a:t>
            </a:r>
            <a:r>
              <a:rPr lang="tr-TR" sz="1600" dirty="0"/>
              <a:t>öğeniz olduğunu ve </a:t>
            </a:r>
            <a:r>
              <a:rPr lang="tr-TR" sz="1600" dirty="0">
                <a:solidFill>
                  <a:srgbClr val="FF0000"/>
                </a:solidFill>
              </a:rPr>
              <a:t>method2() </a:t>
            </a:r>
            <a:r>
              <a:rPr lang="tr-TR" sz="1600" dirty="0"/>
              <a:t>öğesinin de </a:t>
            </a:r>
            <a:r>
              <a:rPr lang="tr-TR" sz="1600" dirty="0">
                <a:solidFill>
                  <a:srgbClr val="FF0000"/>
                </a:solidFill>
              </a:rPr>
              <a:t>method3()</a:t>
            </a:r>
            <a:r>
              <a:rPr lang="tr-TR" sz="1600" dirty="0"/>
              <a:t> öğesini çağırdığını varsayalım. </a:t>
            </a:r>
            <a:r>
              <a:rPr lang="tr-TR" sz="1600" dirty="0" smtClean="0">
                <a:solidFill>
                  <a:srgbClr val="FF0000"/>
                </a:solidFill>
              </a:rPr>
              <a:t>method3</a:t>
            </a:r>
            <a:r>
              <a:rPr lang="tr-TR" sz="1600" dirty="0">
                <a:solidFill>
                  <a:srgbClr val="FF0000"/>
                </a:solidFill>
              </a:rPr>
              <a:t>() </a:t>
            </a:r>
            <a:r>
              <a:rPr lang="tr-TR" sz="1600" dirty="0"/>
              <a:t>öğesinin bir özel durum oluşturduğunu varsayalım</a:t>
            </a:r>
            <a:r>
              <a:rPr lang="tr-TR" sz="1600" dirty="0" smtClean="0"/>
              <a:t>.</a:t>
            </a:r>
          </a:p>
          <a:p>
            <a:r>
              <a:rPr lang="tr-TR" sz="1600" dirty="0" smtClean="0">
                <a:solidFill>
                  <a:srgbClr val="FF0000"/>
                </a:solidFill>
              </a:rPr>
              <a:t>method3</a:t>
            </a:r>
            <a:r>
              <a:rPr lang="tr-TR" sz="1600" dirty="0">
                <a:solidFill>
                  <a:srgbClr val="FF0000"/>
                </a:solidFill>
              </a:rPr>
              <a:t>()</a:t>
            </a:r>
            <a:r>
              <a:rPr lang="tr-TR" sz="1600" dirty="0"/>
              <a:t> özel durum işleme sahip değilse, özel durumu işlemek için </a:t>
            </a:r>
            <a:r>
              <a:rPr lang="tr-TR" sz="1600" dirty="0">
                <a:solidFill>
                  <a:srgbClr val="FF0000"/>
                </a:solidFill>
              </a:rPr>
              <a:t>method2()</a:t>
            </a:r>
            <a:r>
              <a:rPr lang="tr-TR" sz="1600" dirty="0"/>
              <a:t> geçirilir. Yine </a:t>
            </a:r>
            <a:r>
              <a:rPr lang="tr-TR" sz="1600" dirty="0">
                <a:solidFill>
                  <a:srgbClr val="FF0000"/>
                </a:solidFill>
              </a:rPr>
              <a:t>method2() </a:t>
            </a:r>
            <a:r>
              <a:rPr lang="tr-TR" sz="1600" dirty="0"/>
              <a:t>içinde hiçbir özel durum işleme varsa, özel durum </a:t>
            </a:r>
            <a:r>
              <a:rPr lang="tr-TR" sz="1600" dirty="0">
                <a:solidFill>
                  <a:srgbClr val="FF0000"/>
                </a:solidFill>
              </a:rPr>
              <a:t>method1() </a:t>
            </a:r>
            <a:r>
              <a:rPr lang="tr-TR" sz="1600" dirty="0"/>
              <a:t>geçirilir. </a:t>
            </a:r>
            <a:r>
              <a:rPr lang="tr-TR" sz="1600" dirty="0" smtClean="0">
                <a:solidFill>
                  <a:srgbClr val="FF0000"/>
                </a:solidFill>
              </a:rPr>
              <a:t>method1</a:t>
            </a:r>
            <a:r>
              <a:rPr lang="tr-TR" sz="1600" dirty="0">
                <a:solidFill>
                  <a:srgbClr val="FF0000"/>
                </a:solidFill>
              </a:rPr>
              <a:t>() </a:t>
            </a:r>
            <a:r>
              <a:rPr lang="tr-TR" sz="1600" dirty="0"/>
              <a:t>bile işleyemezse, </a:t>
            </a:r>
            <a:r>
              <a:rPr lang="tr-TR" sz="1600" dirty="0">
                <a:solidFill>
                  <a:srgbClr val="FF0000"/>
                </a:solidFill>
              </a:rPr>
              <a:t>method1</a:t>
            </a:r>
            <a:r>
              <a:rPr lang="tr-TR" sz="1600" dirty="0" smtClean="0">
                <a:solidFill>
                  <a:srgbClr val="FF0000"/>
                </a:solidFill>
              </a:rPr>
              <a:t>() </a:t>
            </a:r>
            <a:r>
              <a:rPr lang="tr-TR" sz="1600" dirty="0" smtClean="0"/>
              <a:t>üzerinden de </a:t>
            </a:r>
            <a:r>
              <a:rPr lang="tr-TR" sz="1600" dirty="0"/>
              <a:t>atılır</a:t>
            </a:r>
            <a:r>
              <a:rPr lang="tr-TR" sz="1600" dirty="0" smtClean="0"/>
              <a:t>.</a:t>
            </a:r>
          </a:p>
          <a:p>
            <a:r>
              <a:rPr lang="tr-TR" sz="1600" dirty="0"/>
              <a:t/>
            </a:r>
            <a:br>
              <a:rPr lang="tr-TR" sz="1600" dirty="0"/>
            </a:br>
            <a:r>
              <a:rPr lang="tr-TR" sz="1600" b="1" dirty="0" smtClean="0"/>
              <a:t>ÖRNEK </a:t>
            </a:r>
            <a:r>
              <a:rPr lang="tr-TR" sz="1600" b="1" dirty="0"/>
              <a:t>2: </a:t>
            </a:r>
            <a:r>
              <a:rPr lang="tr-TR" sz="1600" dirty="0"/>
              <a:t>Kredi onay sürecinin gerçek dünyadaki bir örneğini düşünün</a:t>
            </a:r>
            <a:r>
              <a:rPr lang="tr-TR" sz="1600" dirty="0" smtClean="0"/>
              <a:t>.</a:t>
            </a:r>
          </a:p>
          <a:p>
            <a:r>
              <a:rPr lang="tr-TR" sz="1600" dirty="0"/>
              <a:t>Bir banka memuru, belirli bir miktardaki kredileri onaylama iznine sahiptir. Miktar bunun üzerine çıkarsa, o zaman amirine gider. Süpervizörün kendisi için belirlenmiş daha büyük bir kredi onay limiti olsa da benzer bir limiti vardır. Kredi miktarı bu sınırı aşarsa, amirine vb. </a:t>
            </a:r>
            <a:r>
              <a:rPr lang="tr-TR" sz="1600" dirty="0" smtClean="0"/>
              <a:t>gider</a:t>
            </a:r>
            <a:r>
              <a:rPr lang="tr-TR" sz="1600" dirty="0"/>
              <a:t>.</a:t>
            </a:r>
            <a:endParaRPr lang="tr-TR" sz="1600" dirty="0" smtClean="0"/>
          </a:p>
        </p:txBody>
      </p:sp>
      <p:sp>
        <p:nvSpPr>
          <p:cNvPr id="9" name="Dikdörtgen 8"/>
          <p:cNvSpPr/>
          <p:nvPr/>
        </p:nvSpPr>
        <p:spPr>
          <a:xfrm>
            <a:off x="5463020" y="5306423"/>
            <a:ext cx="6661385" cy="1400383"/>
          </a:xfrm>
          <a:prstGeom prst="rect">
            <a:avLst/>
          </a:prstGeom>
        </p:spPr>
        <p:txBody>
          <a:bodyPr wrap="square">
            <a:spAutoFit/>
          </a:bodyPr>
          <a:lstStyle/>
          <a:p>
            <a:r>
              <a:rPr lang="tr-TR" sz="1700" b="1" u="sng" dirty="0" smtClean="0"/>
              <a:t>Özet</a:t>
            </a:r>
          </a:p>
          <a:p>
            <a:r>
              <a:rPr lang="tr-TR" sz="1700" dirty="0"/>
              <a:t>Sorumluluk Zinciri örüntüsü ile, istekleri işlemek için hazır ve bekleyen bir nesne zincirimiz var. Yeni bir istek sisteme girdiğinde, işlemeyi denemek için zincirdeki ilk nesneye gider. İşleme koşuluna bağlı olarak, istek zincir boyunca ilerler ve bir düzeyde tamamen işlenir veya belki de hiç işlenmez.</a:t>
            </a:r>
            <a:endParaRPr lang="tr-TR" sz="1700" dirty="0" smtClean="0"/>
          </a:p>
        </p:txBody>
      </p:sp>
      <p:sp>
        <p:nvSpPr>
          <p:cNvPr id="6" name="Altbilgi Yer Tutucusu 5"/>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4033676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6049" y="35150"/>
            <a:ext cx="8210004" cy="646331"/>
          </a:xfrm>
          <a:prstGeom prst="rect">
            <a:avLst/>
          </a:prstGeom>
        </p:spPr>
        <p:txBody>
          <a:bodyPr wrap="none">
            <a:spAutoFit/>
          </a:bodyPr>
          <a:lstStyle/>
          <a:p>
            <a:r>
              <a:rPr lang="tr-TR" sz="3600" b="1" dirty="0" smtClean="0"/>
              <a:t>B-&gt;</a:t>
            </a:r>
            <a:r>
              <a:rPr lang="tr-TR" sz="3600" b="1" dirty="0" err="1"/>
              <a:t>The</a:t>
            </a:r>
            <a:r>
              <a:rPr lang="tr-TR" sz="3600" b="1" dirty="0"/>
              <a:t> </a:t>
            </a:r>
            <a:r>
              <a:rPr lang="tr-TR" sz="3600" b="1" dirty="0" err="1"/>
              <a:t>Iterator</a:t>
            </a:r>
            <a:r>
              <a:rPr lang="tr-TR" sz="3600" b="1" dirty="0"/>
              <a:t> </a:t>
            </a:r>
            <a:r>
              <a:rPr lang="tr-TR" sz="3600" b="1" dirty="0" err="1" smtClean="0"/>
              <a:t>Pattern</a:t>
            </a:r>
            <a:r>
              <a:rPr lang="tr-TR" sz="3600" b="1" dirty="0"/>
              <a:t> </a:t>
            </a:r>
            <a:r>
              <a:rPr lang="tr-TR" sz="3600" b="1" dirty="0" smtClean="0"/>
              <a:t>(Yineleyici Deseni)</a:t>
            </a:r>
          </a:p>
        </p:txBody>
      </p:sp>
      <p:pic>
        <p:nvPicPr>
          <p:cNvPr id="7170" name="Picture 2" descr="https://dz2cdn1.dzone.com/storage/temp/13016716-screen-shot-2020-02-05-at-31642-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3" y="681481"/>
            <a:ext cx="4772025" cy="2305050"/>
          </a:xfrm>
          <a:prstGeom prst="rect">
            <a:avLst/>
          </a:prstGeom>
          <a:noFill/>
          <a:extLst>
            <a:ext uri="{909E8E84-426E-40DD-AFC4-6F175D3DCCD1}">
              <a14:hiddenFill xmlns:a14="http://schemas.microsoft.com/office/drawing/2010/main">
                <a:solidFill>
                  <a:srgbClr val="FFFFFF"/>
                </a:solidFill>
              </a14:hiddenFill>
            </a:ext>
          </a:extLst>
        </p:spPr>
      </p:pic>
      <p:sp>
        <p:nvSpPr>
          <p:cNvPr id="3" name="Dikdörtgen 2"/>
          <p:cNvSpPr/>
          <p:nvPr/>
        </p:nvSpPr>
        <p:spPr>
          <a:xfrm>
            <a:off x="421342" y="2986531"/>
            <a:ext cx="9774217" cy="2031325"/>
          </a:xfrm>
          <a:prstGeom prst="rect">
            <a:avLst/>
          </a:prstGeom>
        </p:spPr>
        <p:txBody>
          <a:bodyPr wrap="square">
            <a:spAutoFit/>
          </a:bodyPr>
          <a:lstStyle/>
          <a:p>
            <a:r>
              <a:rPr lang="tr-TR" dirty="0"/>
              <a:t>Yineleyici deseni en basit tasarım desenlerinden biridir. Bir koleksiyonda düzenlenmiş bir öğe kümeniz var ve bu öğelere sırayla erişmek istiyorsunuz. Yineleyicinin iyi bir örneği, TV kanallarında gezinmek için “sonraki” ve “önceki” düğmelerine sahip bir TV uzaktan kumandasıdır. "İleri" düğmesine basmak beni ileri yönde bir kanal alır ve ”önceki" düğmesine basmak beni geri yönde bir kanal alır.</a:t>
            </a:r>
          </a:p>
          <a:p>
            <a:endParaRPr lang="tr-TR" dirty="0"/>
          </a:p>
          <a:p>
            <a:r>
              <a:rPr lang="tr-TR" dirty="0"/>
              <a:t>Programlama çalışmalarında, </a:t>
            </a:r>
            <a:r>
              <a:rPr lang="tr-TR" dirty="0" smtClean="0"/>
              <a:t>Java'da </a:t>
            </a:r>
            <a:r>
              <a:rPr lang="tr-TR" dirty="0" err="1" smtClean="0">
                <a:solidFill>
                  <a:srgbClr val="FF0000"/>
                </a:solidFill>
              </a:rPr>
              <a:t>Iterator</a:t>
            </a:r>
            <a:r>
              <a:rPr lang="tr-TR" dirty="0" smtClean="0"/>
              <a:t> </a:t>
            </a:r>
            <a:r>
              <a:rPr lang="tr-TR" dirty="0"/>
              <a:t>sınıfının ve geliştirilmiş </a:t>
            </a:r>
            <a:r>
              <a:rPr lang="tr-TR" dirty="0" err="1">
                <a:solidFill>
                  <a:srgbClr val="FF0000"/>
                </a:solidFill>
              </a:rPr>
              <a:t>for</a:t>
            </a:r>
            <a:r>
              <a:rPr lang="tr-TR" dirty="0">
                <a:solidFill>
                  <a:srgbClr val="FF0000"/>
                </a:solidFill>
              </a:rPr>
              <a:t> </a:t>
            </a:r>
            <a:r>
              <a:rPr lang="tr-TR" dirty="0"/>
              <a:t>döngüsünün örnekleri Yineleyici deseninin örnekleridir.</a:t>
            </a:r>
          </a:p>
        </p:txBody>
      </p:sp>
      <p:sp>
        <p:nvSpPr>
          <p:cNvPr id="4" name="Altbilgi Yer Tutucusu 3"/>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2841297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6049" y="35150"/>
            <a:ext cx="7152599" cy="646331"/>
          </a:xfrm>
          <a:prstGeom prst="rect">
            <a:avLst/>
          </a:prstGeom>
        </p:spPr>
        <p:txBody>
          <a:bodyPr wrap="none">
            <a:spAutoFit/>
          </a:bodyPr>
          <a:lstStyle/>
          <a:p>
            <a:r>
              <a:rPr lang="tr-TR" sz="3600" b="1" dirty="0" smtClean="0"/>
              <a:t>B-&gt;</a:t>
            </a:r>
            <a:r>
              <a:rPr lang="tr-TR" sz="3600" b="1" dirty="0" err="1"/>
              <a:t>The</a:t>
            </a:r>
            <a:r>
              <a:rPr lang="tr-TR" sz="3600" b="1" dirty="0"/>
              <a:t> </a:t>
            </a:r>
            <a:r>
              <a:rPr lang="tr-TR" sz="3600" b="1" dirty="0" err="1"/>
              <a:t>State</a:t>
            </a:r>
            <a:r>
              <a:rPr lang="tr-TR" sz="3600" b="1" dirty="0"/>
              <a:t> </a:t>
            </a:r>
            <a:r>
              <a:rPr lang="tr-TR" sz="3600" b="1" dirty="0" err="1" smtClean="0"/>
              <a:t>Pattern</a:t>
            </a:r>
            <a:r>
              <a:rPr lang="tr-TR" sz="3600" b="1" dirty="0" smtClean="0"/>
              <a:t>(Durum Deseni)</a:t>
            </a:r>
          </a:p>
        </p:txBody>
      </p:sp>
      <p:pic>
        <p:nvPicPr>
          <p:cNvPr id="8194" name="Picture 2" descr="The State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479" y="681480"/>
            <a:ext cx="3625779" cy="2061719"/>
          </a:xfrm>
          <a:prstGeom prst="rect">
            <a:avLst/>
          </a:prstGeom>
          <a:noFill/>
          <a:extLst>
            <a:ext uri="{909E8E84-426E-40DD-AFC4-6F175D3DCCD1}">
              <a14:hiddenFill xmlns:a14="http://schemas.microsoft.com/office/drawing/2010/main">
                <a:solidFill>
                  <a:srgbClr val="FFFFFF"/>
                </a:solidFill>
              </a14:hiddenFill>
            </a:ext>
          </a:extLst>
        </p:spPr>
      </p:pic>
      <p:sp>
        <p:nvSpPr>
          <p:cNvPr id="3" name="Dikdörtgen 2"/>
          <p:cNvSpPr/>
          <p:nvPr/>
        </p:nvSpPr>
        <p:spPr>
          <a:xfrm>
            <a:off x="433479" y="2743199"/>
            <a:ext cx="4748121" cy="646331"/>
          </a:xfrm>
          <a:prstGeom prst="rect">
            <a:avLst/>
          </a:prstGeom>
        </p:spPr>
        <p:txBody>
          <a:bodyPr wrap="square">
            <a:spAutoFit/>
          </a:bodyPr>
          <a:lstStyle/>
          <a:p>
            <a:r>
              <a:rPr lang="tr-TR" dirty="0"/>
              <a:t>Durum </a:t>
            </a:r>
            <a:r>
              <a:rPr lang="tr-TR" dirty="0" smtClean="0"/>
              <a:t>deseni, </a:t>
            </a:r>
            <a:r>
              <a:rPr lang="tr-TR" dirty="0"/>
              <a:t>bir nesnenin durumu değiştiğinde davranışını değiştirmek için kullanılır.</a:t>
            </a:r>
          </a:p>
        </p:txBody>
      </p:sp>
      <p:sp>
        <p:nvSpPr>
          <p:cNvPr id="5" name="Dikdörtgen 4"/>
          <p:cNvSpPr/>
          <p:nvPr/>
        </p:nvSpPr>
        <p:spPr>
          <a:xfrm>
            <a:off x="4162348" y="733488"/>
            <a:ext cx="3144643" cy="369332"/>
          </a:xfrm>
          <a:prstGeom prst="rect">
            <a:avLst/>
          </a:prstGeom>
        </p:spPr>
        <p:txBody>
          <a:bodyPr wrap="none">
            <a:spAutoFit/>
          </a:bodyPr>
          <a:lstStyle/>
          <a:p>
            <a:r>
              <a:rPr lang="tr-TR" dirty="0"/>
              <a:t>Bu Java örneğine bir göz </a:t>
            </a:r>
            <a:r>
              <a:rPr lang="tr-TR" dirty="0" smtClean="0"/>
              <a:t>atalım:</a:t>
            </a:r>
            <a:endParaRPr lang="tr-TR" dirty="0"/>
          </a:p>
        </p:txBody>
      </p:sp>
      <p:pic>
        <p:nvPicPr>
          <p:cNvPr id="6" name="Resim 5"/>
          <p:cNvPicPr>
            <a:picLocks noChangeAspect="1"/>
          </p:cNvPicPr>
          <p:nvPr/>
        </p:nvPicPr>
        <p:blipFill>
          <a:blip r:embed="rId3"/>
          <a:stretch>
            <a:fillRect/>
          </a:stretch>
        </p:blipFill>
        <p:spPr>
          <a:xfrm>
            <a:off x="4162348" y="1102820"/>
            <a:ext cx="3726593" cy="2708049"/>
          </a:xfrm>
          <a:prstGeom prst="rect">
            <a:avLst/>
          </a:prstGeom>
        </p:spPr>
      </p:pic>
      <p:pic>
        <p:nvPicPr>
          <p:cNvPr id="7" name="Resim 6"/>
          <p:cNvPicPr>
            <a:picLocks noChangeAspect="1"/>
          </p:cNvPicPr>
          <p:nvPr/>
        </p:nvPicPr>
        <p:blipFill>
          <a:blip r:embed="rId4"/>
          <a:stretch>
            <a:fillRect/>
          </a:stretch>
        </p:blipFill>
        <p:spPr>
          <a:xfrm>
            <a:off x="4162348" y="3810870"/>
            <a:ext cx="2803228" cy="2922635"/>
          </a:xfrm>
          <a:prstGeom prst="rect">
            <a:avLst/>
          </a:prstGeom>
        </p:spPr>
      </p:pic>
      <p:sp>
        <p:nvSpPr>
          <p:cNvPr id="8" name="Dikdörtgen 7"/>
          <p:cNvSpPr/>
          <p:nvPr/>
        </p:nvSpPr>
        <p:spPr>
          <a:xfrm>
            <a:off x="7992031" y="681480"/>
            <a:ext cx="4059761" cy="2800767"/>
          </a:xfrm>
          <a:prstGeom prst="rect">
            <a:avLst/>
          </a:prstGeom>
        </p:spPr>
        <p:txBody>
          <a:bodyPr wrap="square">
            <a:spAutoFit/>
          </a:bodyPr>
          <a:lstStyle/>
          <a:p>
            <a:r>
              <a:rPr lang="tr-TR" sz="1600" b="1" dirty="0" smtClean="0"/>
              <a:t>ÖRNEK:</a:t>
            </a:r>
            <a:r>
              <a:rPr lang="tr-TR" sz="1600" dirty="0" smtClean="0"/>
              <a:t> Bir fan duvar kontrolü örneğini ele alalım. Fan duvar kumandası, fan dönerken hızı kontrol eder. 0 İle 5 arasında değişen hız seviyelerine sahiptir. Seviye 0 olduğunda, fan dönmez ve seviye 5'te en hızlı şekilde döner.</a:t>
            </a:r>
          </a:p>
          <a:p>
            <a:endParaRPr lang="tr-TR" sz="1600" dirty="0" smtClean="0"/>
          </a:p>
          <a:p>
            <a:r>
              <a:rPr lang="tr-TR" sz="1600" dirty="0" smtClean="0"/>
              <a:t>Fan kontrolünün düğmesini döndürdüğünüzde seviye değişir ve bu da fanın hızının da değişmesine neden olur. Bu, davranışta (hız) bir değişikliğe neden olan durum (düzey) değişikliğinin klasik bir durumudur.</a:t>
            </a:r>
            <a:endParaRPr lang="tr-TR" sz="1600" dirty="0"/>
          </a:p>
        </p:txBody>
      </p:sp>
      <p:sp>
        <p:nvSpPr>
          <p:cNvPr id="9" name="Dikdörtgen 8"/>
          <p:cNvSpPr/>
          <p:nvPr/>
        </p:nvSpPr>
        <p:spPr>
          <a:xfrm>
            <a:off x="7992030" y="3434353"/>
            <a:ext cx="4199969" cy="2800767"/>
          </a:xfrm>
          <a:prstGeom prst="rect">
            <a:avLst/>
          </a:prstGeom>
        </p:spPr>
        <p:txBody>
          <a:bodyPr wrap="square">
            <a:spAutoFit/>
          </a:bodyPr>
          <a:lstStyle/>
          <a:p>
            <a:r>
              <a:rPr lang="tr-TR" sz="1600" dirty="0"/>
              <a:t>Bir </a:t>
            </a:r>
            <a:r>
              <a:rPr lang="tr-TR" sz="1600" dirty="0" err="1">
                <a:solidFill>
                  <a:srgbClr val="FF0000"/>
                </a:solidFill>
              </a:rPr>
              <a:t>FanwallControl</a:t>
            </a:r>
            <a:r>
              <a:rPr lang="tr-TR" sz="1600" dirty="0">
                <a:solidFill>
                  <a:srgbClr val="FF0000"/>
                </a:solidFill>
              </a:rPr>
              <a:t> </a:t>
            </a:r>
            <a:r>
              <a:rPr lang="tr-TR" sz="1600" dirty="0"/>
              <a:t>nesnesi bir </a:t>
            </a:r>
            <a:r>
              <a:rPr lang="tr-TR" sz="1600" dirty="0" err="1">
                <a:solidFill>
                  <a:srgbClr val="FF0000"/>
                </a:solidFill>
              </a:rPr>
              <a:t>SpeedLevel</a:t>
            </a:r>
            <a:r>
              <a:rPr lang="tr-TR" sz="1600" dirty="0">
                <a:solidFill>
                  <a:srgbClr val="FF0000"/>
                </a:solidFill>
              </a:rPr>
              <a:t> </a:t>
            </a:r>
            <a:r>
              <a:rPr lang="tr-TR" sz="1600" dirty="0"/>
              <a:t>nesnesinden oluşur. </a:t>
            </a:r>
            <a:r>
              <a:rPr lang="tr-TR" sz="1600" dirty="0" err="1">
                <a:solidFill>
                  <a:srgbClr val="FF0000"/>
                </a:solidFill>
              </a:rPr>
              <a:t>SpeedLevel</a:t>
            </a:r>
            <a:r>
              <a:rPr lang="tr-TR" sz="1600" dirty="0"/>
              <a:t>, dört farklı uygulamaya sahip bir arabirimdir. Başlangıçta, düzey </a:t>
            </a:r>
            <a:r>
              <a:rPr lang="tr-TR" sz="1600" dirty="0" smtClean="0"/>
              <a:t>kapalıdır</a:t>
            </a:r>
            <a:r>
              <a:rPr lang="tr-TR" sz="1600" dirty="0"/>
              <a:t>(</a:t>
            </a:r>
            <a:r>
              <a:rPr lang="tr-TR" sz="1600" dirty="0" err="1">
                <a:solidFill>
                  <a:srgbClr val="FF0000"/>
                </a:solidFill>
              </a:rPr>
              <a:t>Off</a:t>
            </a:r>
            <a:r>
              <a:rPr lang="tr-TR" sz="1600" dirty="0"/>
              <a:t>)</a:t>
            </a:r>
            <a:r>
              <a:rPr lang="tr-TR" sz="1600" dirty="0" smtClean="0"/>
              <a:t> </a:t>
            </a:r>
            <a:r>
              <a:rPr lang="tr-TR" sz="1600" dirty="0"/>
              <a:t>ve o sırada </a:t>
            </a:r>
            <a:r>
              <a:rPr lang="tr-TR" sz="1600" dirty="0" err="1" smtClean="0"/>
              <a:t>döndür'ü</a:t>
            </a:r>
            <a:r>
              <a:rPr lang="tr-TR" sz="1600" dirty="0" smtClean="0"/>
              <a:t>(</a:t>
            </a:r>
            <a:r>
              <a:rPr lang="tr-TR" sz="1600" dirty="0" err="1" smtClean="0">
                <a:solidFill>
                  <a:srgbClr val="FF0000"/>
                </a:solidFill>
              </a:rPr>
              <a:t>rotate</a:t>
            </a:r>
            <a:r>
              <a:rPr lang="tr-TR" sz="1600" dirty="0" smtClean="0"/>
              <a:t>) </a:t>
            </a:r>
            <a:r>
              <a:rPr lang="tr-TR" sz="1600" dirty="0"/>
              <a:t>tıklattığınızda, yeni hız </a:t>
            </a:r>
            <a:r>
              <a:rPr lang="tr-TR" sz="1600" dirty="0">
                <a:solidFill>
                  <a:srgbClr val="FF0000"/>
                </a:solidFill>
              </a:rPr>
              <a:t>Speedlevel1</a:t>
            </a:r>
            <a:r>
              <a:rPr lang="tr-TR" sz="1600" dirty="0"/>
              <a:t>'dedir. Bu art arda gerçekleşir ve </a:t>
            </a:r>
            <a:r>
              <a:rPr lang="tr-TR" sz="1600" dirty="0">
                <a:solidFill>
                  <a:srgbClr val="FF0000"/>
                </a:solidFill>
              </a:rPr>
              <a:t>Speedlevel3</a:t>
            </a:r>
            <a:r>
              <a:rPr lang="tr-TR" sz="1600" dirty="0"/>
              <a:t>'te dönerseniz, seviye </a:t>
            </a:r>
            <a:r>
              <a:rPr lang="tr-TR" sz="1600" dirty="0" smtClean="0"/>
              <a:t>Kapalı(</a:t>
            </a:r>
            <a:r>
              <a:rPr lang="tr-TR" sz="1600" dirty="0" err="1" smtClean="0">
                <a:solidFill>
                  <a:srgbClr val="FF0000"/>
                </a:solidFill>
              </a:rPr>
              <a:t>Off</a:t>
            </a:r>
            <a:r>
              <a:rPr lang="tr-TR" sz="1600" dirty="0" smtClean="0"/>
              <a:t>) konumuna </a:t>
            </a:r>
            <a:r>
              <a:rPr lang="tr-TR" sz="1600" dirty="0"/>
              <a:t>geri döner</a:t>
            </a:r>
            <a:r>
              <a:rPr lang="tr-TR" sz="1600" dirty="0" smtClean="0"/>
              <a:t>.</a:t>
            </a:r>
          </a:p>
          <a:p>
            <a:endParaRPr lang="tr-TR" sz="1600" dirty="0"/>
          </a:p>
          <a:p>
            <a:r>
              <a:rPr lang="tr-TR" sz="1600" dirty="0"/>
              <a:t>Ek bir hız seviyesi tanımlamanız gerekirse, </a:t>
            </a:r>
            <a:r>
              <a:rPr lang="tr-TR" sz="1600" dirty="0" err="1">
                <a:solidFill>
                  <a:srgbClr val="FF0000"/>
                </a:solidFill>
              </a:rPr>
              <a:t>SpeedLevel</a:t>
            </a:r>
            <a:r>
              <a:rPr lang="tr-TR" sz="1600" dirty="0">
                <a:solidFill>
                  <a:srgbClr val="FF0000"/>
                </a:solidFill>
              </a:rPr>
              <a:t> </a:t>
            </a:r>
            <a:r>
              <a:rPr lang="tr-TR" sz="1600" dirty="0"/>
              <a:t>arabirimini uygulayan yeni bir sınıf ekleyin ve döndürme yöntemini uygulayın</a:t>
            </a:r>
          </a:p>
        </p:txBody>
      </p:sp>
      <p:sp>
        <p:nvSpPr>
          <p:cNvPr id="10" name="Dikdörtgen 9"/>
          <p:cNvSpPr/>
          <p:nvPr/>
        </p:nvSpPr>
        <p:spPr>
          <a:xfrm>
            <a:off x="7575176" y="6235120"/>
            <a:ext cx="4545106" cy="584775"/>
          </a:xfrm>
          <a:prstGeom prst="rect">
            <a:avLst/>
          </a:prstGeom>
        </p:spPr>
        <p:txBody>
          <a:bodyPr wrap="square">
            <a:spAutoFit/>
          </a:bodyPr>
          <a:lstStyle/>
          <a:p>
            <a:r>
              <a:rPr lang="tr-TR" sz="1600" dirty="0"/>
              <a:t>Bu, genişletilebilir bir sınıfın avantajlarını vurgulayan mükemmel bir örnektir.</a:t>
            </a:r>
          </a:p>
        </p:txBody>
      </p:sp>
      <p:sp>
        <p:nvSpPr>
          <p:cNvPr id="4" name="Altbilgi Yer Tutucusu 3"/>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428964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6049" y="35150"/>
            <a:ext cx="6981014" cy="646331"/>
          </a:xfrm>
          <a:prstGeom prst="rect">
            <a:avLst/>
          </a:prstGeom>
        </p:spPr>
        <p:txBody>
          <a:bodyPr wrap="none">
            <a:spAutoFit/>
          </a:bodyPr>
          <a:lstStyle/>
          <a:p>
            <a:r>
              <a:rPr lang="tr-TR" sz="3600" b="1" dirty="0" smtClean="0"/>
              <a:t>B-&gt;</a:t>
            </a:r>
            <a:r>
              <a:rPr lang="tr-TR" sz="3600" b="1" dirty="0" err="1" smtClean="0"/>
              <a:t>Strategy</a:t>
            </a:r>
            <a:r>
              <a:rPr lang="tr-TR" sz="3600" b="1" dirty="0" smtClean="0"/>
              <a:t> </a:t>
            </a:r>
            <a:r>
              <a:rPr lang="tr-TR" sz="3600" b="1" dirty="0" err="1" smtClean="0"/>
              <a:t>Pattern</a:t>
            </a:r>
            <a:r>
              <a:rPr lang="tr-TR" sz="3600" b="1" dirty="0" smtClean="0"/>
              <a:t>(Strateji Deseni)</a:t>
            </a:r>
          </a:p>
        </p:txBody>
      </p:sp>
      <p:pic>
        <p:nvPicPr>
          <p:cNvPr id="9218" name="Picture 2" descr="The Strategy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09" y="681480"/>
            <a:ext cx="3719739" cy="1604520"/>
          </a:xfrm>
          <a:prstGeom prst="rect">
            <a:avLst/>
          </a:prstGeom>
          <a:noFill/>
          <a:extLst>
            <a:ext uri="{909E8E84-426E-40DD-AFC4-6F175D3DCCD1}">
              <a14:hiddenFill xmlns:a14="http://schemas.microsoft.com/office/drawing/2010/main">
                <a:solidFill>
                  <a:srgbClr val="FFFFFF"/>
                </a:solidFill>
              </a14:hiddenFill>
            </a:ext>
          </a:extLst>
        </p:spPr>
      </p:pic>
      <p:sp>
        <p:nvSpPr>
          <p:cNvPr id="3" name="Dikdörtgen 2"/>
          <p:cNvSpPr/>
          <p:nvPr/>
        </p:nvSpPr>
        <p:spPr>
          <a:xfrm>
            <a:off x="442609" y="2286000"/>
            <a:ext cx="4155970" cy="646331"/>
          </a:xfrm>
          <a:prstGeom prst="rect">
            <a:avLst/>
          </a:prstGeom>
        </p:spPr>
        <p:txBody>
          <a:bodyPr wrap="square">
            <a:spAutoFit/>
          </a:bodyPr>
          <a:lstStyle/>
          <a:p>
            <a:r>
              <a:rPr lang="tr-TR" dirty="0"/>
              <a:t>Stratejinin, bir algoritmayı bir sınıf içinde </a:t>
            </a:r>
            <a:r>
              <a:rPr lang="tr-TR" dirty="0" err="1" smtClean="0"/>
              <a:t>kapsülleme</a:t>
            </a:r>
            <a:r>
              <a:rPr lang="tr-TR" dirty="0" smtClean="0"/>
              <a:t>(</a:t>
            </a:r>
            <a:r>
              <a:rPr lang="tr-TR" dirty="0" err="1" smtClean="0"/>
              <a:t>encapsulating</a:t>
            </a:r>
            <a:r>
              <a:rPr lang="tr-TR" dirty="0" smtClean="0"/>
              <a:t>) </a:t>
            </a:r>
            <a:r>
              <a:rPr lang="tr-TR" dirty="0"/>
              <a:t>görevi vardır. </a:t>
            </a:r>
          </a:p>
        </p:txBody>
      </p:sp>
      <p:sp>
        <p:nvSpPr>
          <p:cNvPr id="5" name="Dikdörtgen 4"/>
          <p:cNvSpPr/>
          <p:nvPr/>
        </p:nvSpPr>
        <p:spPr>
          <a:xfrm>
            <a:off x="4354388" y="681480"/>
            <a:ext cx="3020635" cy="369332"/>
          </a:xfrm>
          <a:prstGeom prst="rect">
            <a:avLst/>
          </a:prstGeom>
        </p:spPr>
        <p:txBody>
          <a:bodyPr wrap="none">
            <a:spAutoFit/>
          </a:bodyPr>
          <a:lstStyle/>
          <a:p>
            <a:r>
              <a:rPr lang="tr-TR" dirty="0"/>
              <a:t>Bir Java kod örneğine bakalım:</a:t>
            </a:r>
          </a:p>
        </p:txBody>
      </p:sp>
      <p:pic>
        <p:nvPicPr>
          <p:cNvPr id="6" name="Resim 5"/>
          <p:cNvPicPr>
            <a:picLocks noChangeAspect="1"/>
          </p:cNvPicPr>
          <p:nvPr/>
        </p:nvPicPr>
        <p:blipFill>
          <a:blip r:embed="rId3"/>
          <a:stretch>
            <a:fillRect/>
          </a:stretch>
        </p:blipFill>
        <p:spPr>
          <a:xfrm>
            <a:off x="4354388" y="1023917"/>
            <a:ext cx="2391847" cy="3418527"/>
          </a:xfrm>
          <a:prstGeom prst="rect">
            <a:avLst/>
          </a:prstGeom>
        </p:spPr>
      </p:pic>
      <p:pic>
        <p:nvPicPr>
          <p:cNvPr id="8" name="Resim 7"/>
          <p:cNvPicPr>
            <a:picLocks noChangeAspect="1"/>
          </p:cNvPicPr>
          <p:nvPr/>
        </p:nvPicPr>
        <p:blipFill>
          <a:blip r:embed="rId4"/>
          <a:stretch>
            <a:fillRect/>
          </a:stretch>
        </p:blipFill>
        <p:spPr>
          <a:xfrm>
            <a:off x="4354388" y="4442445"/>
            <a:ext cx="3688417" cy="1985250"/>
          </a:xfrm>
          <a:prstGeom prst="rect">
            <a:avLst/>
          </a:prstGeom>
        </p:spPr>
      </p:pic>
      <p:sp>
        <p:nvSpPr>
          <p:cNvPr id="9" name="Dikdörtgen 8"/>
          <p:cNvSpPr/>
          <p:nvPr/>
        </p:nvSpPr>
        <p:spPr>
          <a:xfrm>
            <a:off x="6938275" y="903014"/>
            <a:ext cx="5022430" cy="3539430"/>
          </a:xfrm>
          <a:prstGeom prst="rect">
            <a:avLst/>
          </a:prstGeom>
        </p:spPr>
        <p:txBody>
          <a:bodyPr wrap="square">
            <a:spAutoFit/>
          </a:bodyPr>
          <a:lstStyle/>
          <a:p>
            <a:r>
              <a:rPr lang="tr-TR" sz="1600" dirty="0" err="1">
                <a:solidFill>
                  <a:srgbClr val="FF0000"/>
                </a:solidFill>
              </a:rPr>
              <a:t>ComplexClass</a:t>
            </a:r>
            <a:r>
              <a:rPr lang="tr-TR" sz="1600" dirty="0"/>
              <a:t> sınıfı, içinde çok fazla karmaşık mantık gerçekleştirmeyi amaçlamaktadır. Bu mantığın bir kısmı, bir dizi değeri sıralamaktır. Doğrudan bir yol, tüm sıralama mantığını </a:t>
            </a:r>
            <a:r>
              <a:rPr lang="tr-TR" sz="1600" dirty="0" err="1">
                <a:solidFill>
                  <a:srgbClr val="FF0000"/>
                </a:solidFill>
              </a:rPr>
              <a:t>ComplexClass</a:t>
            </a:r>
            <a:r>
              <a:rPr lang="tr-TR" sz="1600" dirty="0">
                <a:solidFill>
                  <a:srgbClr val="FF0000"/>
                </a:solidFill>
              </a:rPr>
              <a:t> </a:t>
            </a:r>
            <a:r>
              <a:rPr lang="tr-TR" sz="1600" dirty="0"/>
              <a:t>içinde uygulamak olacaktır. Bu, sıralama mantığını yarın değiştirmek isterseniz, tüm kodun değişmesi gerektiğinden, bunu çok esnek hale getirecektir</a:t>
            </a:r>
            <a:r>
              <a:rPr lang="tr-TR" sz="1600" dirty="0" smtClean="0"/>
              <a:t>.</a:t>
            </a:r>
          </a:p>
          <a:p>
            <a:endParaRPr lang="tr-TR" sz="1600" dirty="0"/>
          </a:p>
          <a:p>
            <a:r>
              <a:rPr lang="tr-TR" sz="1600" dirty="0"/>
              <a:t>Strateji modelini kullandığımızda, sıralamanın nasıl yapıldığının algoritmasını </a:t>
            </a:r>
            <a:r>
              <a:rPr lang="tr-TR" sz="1600" dirty="0" err="1">
                <a:solidFill>
                  <a:srgbClr val="FF0000"/>
                </a:solidFill>
              </a:rPr>
              <a:t>Complexclass</a:t>
            </a:r>
            <a:r>
              <a:rPr lang="tr-TR" sz="1600" dirty="0" err="1"/>
              <a:t>'tan</a:t>
            </a:r>
            <a:r>
              <a:rPr lang="tr-TR" sz="1600" dirty="0"/>
              <a:t> ayırırız</a:t>
            </a:r>
            <a:r>
              <a:rPr lang="tr-TR" sz="1600" dirty="0" smtClean="0"/>
              <a:t>.</a:t>
            </a:r>
          </a:p>
          <a:p>
            <a:endParaRPr lang="tr-TR" sz="1600" dirty="0"/>
          </a:p>
          <a:p>
            <a:r>
              <a:rPr lang="tr-TR" sz="1600" dirty="0" err="1" smtClean="0">
                <a:solidFill>
                  <a:srgbClr val="FF0000"/>
                </a:solidFill>
              </a:rPr>
              <a:t>sort</a:t>
            </a:r>
            <a:r>
              <a:rPr lang="tr-TR" sz="1600" dirty="0">
                <a:solidFill>
                  <a:srgbClr val="FF0000"/>
                </a:solidFill>
              </a:rPr>
              <a:t>()</a:t>
            </a:r>
            <a:r>
              <a:rPr lang="tr-TR" sz="1600" dirty="0"/>
              <a:t> adlı bir yönteme sahip olan </a:t>
            </a:r>
            <a:r>
              <a:rPr lang="tr-TR" sz="1600" dirty="0" err="1">
                <a:solidFill>
                  <a:srgbClr val="FF0000"/>
                </a:solidFill>
              </a:rPr>
              <a:t>Sortable</a:t>
            </a:r>
            <a:r>
              <a:rPr lang="tr-TR" sz="1600" dirty="0">
                <a:solidFill>
                  <a:srgbClr val="FF0000"/>
                </a:solidFill>
              </a:rPr>
              <a:t> </a:t>
            </a:r>
            <a:r>
              <a:rPr lang="tr-TR" sz="1600" dirty="0"/>
              <a:t>adlı bir arabirim tanımlarız. Herhangi bir gerçek sıralama algoritması, </a:t>
            </a:r>
            <a:r>
              <a:rPr lang="tr-TR" sz="1600" dirty="0" err="1">
                <a:solidFill>
                  <a:srgbClr val="FF0000"/>
                </a:solidFill>
              </a:rPr>
              <a:t>Sortable</a:t>
            </a:r>
            <a:r>
              <a:rPr lang="tr-TR" sz="1600" dirty="0" err="1"/>
              <a:t>'ın</a:t>
            </a:r>
            <a:r>
              <a:rPr lang="tr-TR" sz="1600" dirty="0"/>
              <a:t> bir uygulamasıdır ve </a:t>
            </a:r>
            <a:r>
              <a:rPr lang="tr-TR" sz="1600" dirty="0" err="1" smtClean="0">
                <a:solidFill>
                  <a:srgbClr val="FF0000"/>
                </a:solidFill>
              </a:rPr>
              <a:t>sort</a:t>
            </a:r>
            <a:r>
              <a:rPr lang="tr-TR" sz="1600" dirty="0" smtClean="0">
                <a:solidFill>
                  <a:srgbClr val="FF0000"/>
                </a:solidFill>
              </a:rPr>
              <a:t>()</a:t>
            </a:r>
            <a:r>
              <a:rPr lang="tr-TR" sz="1600" dirty="0" smtClean="0"/>
              <a:t> </a:t>
            </a:r>
            <a:r>
              <a:rPr lang="tr-TR" sz="1600" dirty="0"/>
              <a:t>yöntemini geçersiz kılması gerekir</a:t>
            </a:r>
            <a:r>
              <a:rPr lang="tr-TR" sz="1600" dirty="0" smtClean="0"/>
              <a:t>.</a:t>
            </a:r>
            <a:endParaRPr lang="tr-TR" sz="1600" dirty="0"/>
          </a:p>
        </p:txBody>
      </p:sp>
      <p:sp>
        <p:nvSpPr>
          <p:cNvPr id="4" name="Dikdörtgen 3"/>
          <p:cNvSpPr/>
          <p:nvPr/>
        </p:nvSpPr>
        <p:spPr>
          <a:xfrm>
            <a:off x="8005485" y="4361759"/>
            <a:ext cx="4279414" cy="2554545"/>
          </a:xfrm>
          <a:prstGeom prst="rect">
            <a:avLst/>
          </a:prstGeom>
        </p:spPr>
        <p:txBody>
          <a:bodyPr wrap="square">
            <a:spAutoFit/>
          </a:bodyPr>
          <a:lstStyle/>
          <a:p>
            <a:r>
              <a:rPr lang="tr-TR" sz="1600" dirty="0"/>
              <a:t>Şimdi, </a:t>
            </a:r>
            <a:r>
              <a:rPr lang="tr-TR" sz="1600" dirty="0" err="1" smtClean="0">
                <a:solidFill>
                  <a:srgbClr val="FF0000"/>
                </a:solidFill>
              </a:rPr>
              <a:t>ComplexClass</a:t>
            </a:r>
            <a:r>
              <a:rPr lang="tr-TR" sz="1600" dirty="0" err="1" smtClean="0"/>
              <a:t>'a</a:t>
            </a:r>
            <a:r>
              <a:rPr lang="tr-TR" sz="1600" dirty="0" smtClean="0"/>
              <a:t> </a:t>
            </a:r>
            <a:r>
              <a:rPr lang="tr-TR" sz="1600" dirty="0"/>
              <a:t>yapıcı argüman olarak belirli bir </a:t>
            </a:r>
            <a:r>
              <a:rPr lang="tr-TR" sz="1600" dirty="0" err="1" smtClean="0">
                <a:solidFill>
                  <a:srgbClr val="FF0000"/>
                </a:solidFill>
              </a:rPr>
              <a:t>Sortable</a:t>
            </a:r>
            <a:r>
              <a:rPr lang="tr-TR" sz="1600" dirty="0"/>
              <a:t> </a:t>
            </a:r>
            <a:r>
              <a:rPr lang="tr-TR" sz="1600" dirty="0" err="1" smtClean="0"/>
              <a:t>implementasyonu</a:t>
            </a:r>
            <a:r>
              <a:rPr lang="tr-TR" sz="1600" dirty="0" smtClean="0"/>
              <a:t> verilir</a:t>
            </a:r>
            <a:r>
              <a:rPr lang="tr-TR" sz="1600" dirty="0"/>
              <a:t>. </a:t>
            </a:r>
            <a:r>
              <a:rPr lang="tr-TR" sz="1600" dirty="0" err="1">
                <a:solidFill>
                  <a:srgbClr val="FF0000"/>
                </a:solidFill>
              </a:rPr>
              <a:t>ComplexAlgorithm</a:t>
            </a:r>
            <a:r>
              <a:rPr lang="tr-TR" sz="1600" dirty="0"/>
              <a:t>, hangi sıralama algoritmasının kullanıldığını umursamıyor; Bu nesnenin </a:t>
            </a:r>
            <a:r>
              <a:rPr lang="tr-TR" sz="1600" dirty="0" err="1">
                <a:solidFill>
                  <a:srgbClr val="FF0000"/>
                </a:solidFill>
              </a:rPr>
              <a:t>Sortable</a:t>
            </a:r>
            <a:r>
              <a:rPr lang="tr-TR" sz="1600" dirty="0">
                <a:solidFill>
                  <a:srgbClr val="FF0000"/>
                </a:solidFill>
              </a:rPr>
              <a:t> </a:t>
            </a:r>
            <a:r>
              <a:rPr lang="tr-TR" sz="1600" dirty="0" err="1">
                <a:solidFill>
                  <a:srgbClr val="FF0000"/>
                </a:solidFill>
              </a:rPr>
              <a:t>sort</a:t>
            </a:r>
            <a:r>
              <a:rPr lang="tr-TR" sz="1600" dirty="0">
                <a:solidFill>
                  <a:srgbClr val="FF0000"/>
                </a:solidFill>
              </a:rPr>
              <a:t>()</a:t>
            </a:r>
            <a:r>
              <a:rPr lang="tr-TR" sz="1600" dirty="0"/>
              <a:t> yöntemini uyguladığı için mutludur</a:t>
            </a:r>
            <a:r>
              <a:rPr lang="tr-TR" sz="1600" dirty="0" smtClean="0"/>
              <a:t>.</a:t>
            </a:r>
          </a:p>
          <a:p>
            <a:endParaRPr lang="tr-TR" sz="1600" dirty="0" smtClean="0"/>
          </a:p>
          <a:p>
            <a:r>
              <a:rPr lang="tr-TR" sz="1600" dirty="0" smtClean="0"/>
              <a:t>Strateji </a:t>
            </a:r>
            <a:r>
              <a:rPr lang="tr-TR" sz="1600" dirty="0"/>
              <a:t>modelinin kullanımı nedeniyle çok fazla esneklik elde edilir. Stratejiyi dinamik olarak değiştirebilir ve içeriğe göre doğru stratejiyi geçebilirsiniz.</a:t>
            </a:r>
          </a:p>
        </p:txBody>
      </p:sp>
      <p:sp>
        <p:nvSpPr>
          <p:cNvPr id="7" name="Altbilgi Yer Tutucusu 6"/>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2430693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6049" y="35150"/>
            <a:ext cx="7530075" cy="646331"/>
          </a:xfrm>
          <a:prstGeom prst="rect">
            <a:avLst/>
          </a:prstGeom>
        </p:spPr>
        <p:txBody>
          <a:bodyPr wrap="none">
            <a:spAutoFit/>
          </a:bodyPr>
          <a:lstStyle/>
          <a:p>
            <a:r>
              <a:rPr lang="tr-TR" sz="3600" b="1" dirty="0" smtClean="0"/>
              <a:t>B-&gt;</a:t>
            </a:r>
            <a:r>
              <a:rPr lang="tr-TR" sz="3600" b="1" dirty="0" err="1" smtClean="0"/>
              <a:t>Observer</a:t>
            </a:r>
            <a:r>
              <a:rPr lang="tr-TR" sz="3600" b="1" dirty="0" smtClean="0"/>
              <a:t> </a:t>
            </a:r>
            <a:r>
              <a:rPr lang="tr-TR" sz="3600" b="1" dirty="0" err="1" smtClean="0"/>
              <a:t>Pattern</a:t>
            </a:r>
            <a:r>
              <a:rPr lang="tr-TR" sz="3600" b="1" dirty="0" smtClean="0"/>
              <a:t>(Gözlemci Deseni)</a:t>
            </a:r>
          </a:p>
        </p:txBody>
      </p:sp>
      <p:pic>
        <p:nvPicPr>
          <p:cNvPr id="2050" name="Picture 2" descr="The Observ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10" y="681480"/>
            <a:ext cx="4437354" cy="2769931"/>
          </a:xfrm>
          <a:prstGeom prst="rect">
            <a:avLst/>
          </a:prstGeom>
          <a:noFill/>
          <a:extLst>
            <a:ext uri="{909E8E84-426E-40DD-AFC4-6F175D3DCCD1}">
              <a14:hiddenFill xmlns:a14="http://schemas.microsoft.com/office/drawing/2010/main">
                <a:solidFill>
                  <a:srgbClr val="FFFFFF"/>
                </a:solidFill>
              </a14:hiddenFill>
            </a:ext>
          </a:extLst>
        </p:spPr>
      </p:pic>
      <p:sp>
        <p:nvSpPr>
          <p:cNvPr id="3" name="Dikdörtgen 2"/>
          <p:cNvSpPr/>
          <p:nvPr/>
        </p:nvSpPr>
        <p:spPr>
          <a:xfrm>
            <a:off x="442610" y="3451411"/>
            <a:ext cx="4437354" cy="646331"/>
          </a:xfrm>
          <a:prstGeom prst="rect">
            <a:avLst/>
          </a:prstGeom>
        </p:spPr>
        <p:txBody>
          <a:bodyPr wrap="square">
            <a:spAutoFit/>
          </a:bodyPr>
          <a:lstStyle/>
          <a:p>
            <a:r>
              <a:rPr lang="tr-TR" dirty="0" smtClean="0"/>
              <a:t>Gözlemci deseni, bir dizi sınıftaki değişikliği bildirmenin bir yoludur.</a:t>
            </a:r>
            <a:endParaRPr lang="tr-TR" dirty="0"/>
          </a:p>
        </p:txBody>
      </p:sp>
      <p:sp>
        <p:nvSpPr>
          <p:cNvPr id="5" name="Dikdörtgen 4"/>
          <p:cNvSpPr/>
          <p:nvPr/>
        </p:nvSpPr>
        <p:spPr>
          <a:xfrm>
            <a:off x="5629834" y="634135"/>
            <a:ext cx="6669742" cy="1200329"/>
          </a:xfrm>
          <a:prstGeom prst="rect">
            <a:avLst/>
          </a:prstGeom>
        </p:spPr>
        <p:txBody>
          <a:bodyPr wrap="square">
            <a:spAutoFit/>
          </a:bodyPr>
          <a:lstStyle/>
          <a:p>
            <a:r>
              <a:rPr lang="tr-TR" b="1" dirty="0" smtClean="0"/>
              <a:t>ÖRNEK:</a:t>
            </a:r>
            <a:r>
              <a:rPr lang="tr-TR" dirty="0" smtClean="0"/>
              <a:t> Çevrimiçi </a:t>
            </a:r>
            <a:r>
              <a:rPr lang="tr-TR" dirty="0"/>
              <a:t>teklif verme </a:t>
            </a:r>
            <a:r>
              <a:rPr lang="tr-TR" dirty="0" smtClean="0"/>
              <a:t>örnek olarak verilebilir </a:t>
            </a:r>
            <a:r>
              <a:rPr lang="tr-TR" dirty="0"/>
              <a:t>Açık artırmadaki bir grup teklif sahibi, daha yüksek bir teklif verildiğinde bildirim almak için kendilerini kaydeder. Geçerli olandan daha yüksek bir teklif verildiğinde, kayıtlı tüm istekliler bu konuda bilgi sahibi olur.</a:t>
            </a:r>
          </a:p>
        </p:txBody>
      </p:sp>
      <p:sp>
        <p:nvSpPr>
          <p:cNvPr id="6" name="Dikdörtgen 5"/>
          <p:cNvSpPr/>
          <p:nvPr/>
        </p:nvSpPr>
        <p:spPr>
          <a:xfrm>
            <a:off x="442610" y="4097742"/>
            <a:ext cx="4862421" cy="338554"/>
          </a:xfrm>
          <a:prstGeom prst="rect">
            <a:avLst/>
          </a:prstGeom>
        </p:spPr>
        <p:txBody>
          <a:bodyPr wrap="none">
            <a:spAutoFit/>
          </a:bodyPr>
          <a:lstStyle/>
          <a:p>
            <a:r>
              <a:rPr lang="tr-TR" sz="1600" dirty="0" smtClean="0"/>
              <a:t>Gözlemci </a:t>
            </a:r>
            <a:r>
              <a:rPr lang="tr-TR" sz="1600" dirty="0"/>
              <a:t>tasarım desenini uygulamak için iki ana </a:t>
            </a:r>
            <a:r>
              <a:rPr lang="tr-TR" sz="1600" dirty="0" smtClean="0"/>
              <a:t>bölüm:</a:t>
            </a:r>
            <a:endParaRPr lang="tr-TR" sz="1600" dirty="0"/>
          </a:p>
        </p:txBody>
      </p:sp>
      <p:sp>
        <p:nvSpPr>
          <p:cNvPr id="7" name="Dikdörtgen 6"/>
          <p:cNvSpPr/>
          <p:nvPr/>
        </p:nvSpPr>
        <p:spPr>
          <a:xfrm>
            <a:off x="442610" y="4354128"/>
            <a:ext cx="5464188" cy="1077218"/>
          </a:xfrm>
          <a:prstGeom prst="rect">
            <a:avLst/>
          </a:prstGeom>
        </p:spPr>
        <p:txBody>
          <a:bodyPr wrap="square">
            <a:spAutoFit/>
          </a:bodyPr>
          <a:lstStyle/>
          <a:p>
            <a:pPr marL="285750" indent="-285750">
              <a:buFont typeface="Arial" panose="020B0604020202020204" pitchFamily="34" charset="0"/>
              <a:buChar char="•"/>
            </a:pPr>
            <a:r>
              <a:rPr lang="tr-TR" sz="1600" b="1" dirty="0" err="1" smtClean="0"/>
              <a:t>Registration</a:t>
            </a:r>
            <a:r>
              <a:rPr lang="tr-TR" sz="1600" dirty="0" smtClean="0"/>
              <a:t>(Kayıt)- </a:t>
            </a:r>
            <a:r>
              <a:rPr lang="tr-TR" sz="1600" dirty="0"/>
              <a:t>ilgili nesnelerin bildirimleri almak için kendilerini merkezi programa kaydettiği yer</a:t>
            </a:r>
          </a:p>
          <a:p>
            <a:pPr marL="285750" indent="-285750">
              <a:buFont typeface="Arial" panose="020B0604020202020204" pitchFamily="34" charset="0"/>
              <a:buChar char="•"/>
            </a:pPr>
            <a:r>
              <a:rPr lang="tr-TR" sz="1600" b="1" dirty="0" smtClean="0"/>
              <a:t>Notification</a:t>
            </a:r>
            <a:r>
              <a:rPr lang="tr-TR" sz="1600" dirty="0" smtClean="0"/>
              <a:t>(Bildirim)- </a:t>
            </a:r>
            <a:r>
              <a:rPr lang="tr-TR" sz="1600" dirty="0"/>
              <a:t>kayıtlı gözlemcilerin merkezi programdan bildirim aldığı yer</a:t>
            </a:r>
          </a:p>
        </p:txBody>
      </p:sp>
      <p:sp>
        <p:nvSpPr>
          <p:cNvPr id="8" name="Dikdörtgen 7"/>
          <p:cNvSpPr/>
          <p:nvPr/>
        </p:nvSpPr>
        <p:spPr>
          <a:xfrm>
            <a:off x="5629834" y="1910845"/>
            <a:ext cx="4749249" cy="369332"/>
          </a:xfrm>
          <a:prstGeom prst="rect">
            <a:avLst/>
          </a:prstGeom>
        </p:spPr>
        <p:txBody>
          <a:bodyPr wrap="none">
            <a:spAutoFit/>
          </a:bodyPr>
          <a:lstStyle/>
          <a:p>
            <a:r>
              <a:rPr lang="tr-TR" dirty="0" smtClean="0"/>
              <a:t>Gözlemci tasarım deseninin basit </a:t>
            </a:r>
            <a:r>
              <a:rPr lang="tr-TR" dirty="0"/>
              <a:t>bir uygulaması:</a:t>
            </a:r>
          </a:p>
        </p:txBody>
      </p:sp>
      <p:pic>
        <p:nvPicPr>
          <p:cNvPr id="9" name="Resim 8"/>
          <p:cNvPicPr>
            <a:picLocks noChangeAspect="1"/>
          </p:cNvPicPr>
          <p:nvPr/>
        </p:nvPicPr>
        <p:blipFill>
          <a:blip r:embed="rId3"/>
          <a:stretch>
            <a:fillRect/>
          </a:stretch>
        </p:blipFill>
        <p:spPr>
          <a:xfrm>
            <a:off x="5629834" y="2280177"/>
            <a:ext cx="3203582" cy="3081132"/>
          </a:xfrm>
          <a:prstGeom prst="rect">
            <a:avLst/>
          </a:prstGeom>
        </p:spPr>
      </p:pic>
      <p:pic>
        <p:nvPicPr>
          <p:cNvPr id="10" name="Resim 9"/>
          <p:cNvPicPr>
            <a:picLocks noChangeAspect="1"/>
          </p:cNvPicPr>
          <p:nvPr/>
        </p:nvPicPr>
        <p:blipFill>
          <a:blip r:embed="rId4"/>
          <a:stretch>
            <a:fillRect/>
          </a:stretch>
        </p:blipFill>
        <p:spPr>
          <a:xfrm>
            <a:off x="5629834" y="5353646"/>
            <a:ext cx="3203582" cy="1228614"/>
          </a:xfrm>
          <a:prstGeom prst="rect">
            <a:avLst/>
          </a:prstGeom>
        </p:spPr>
      </p:pic>
      <p:sp>
        <p:nvSpPr>
          <p:cNvPr id="11" name="Dikdörtgen 10"/>
          <p:cNvSpPr/>
          <p:nvPr/>
        </p:nvSpPr>
        <p:spPr>
          <a:xfrm>
            <a:off x="8889402" y="5038374"/>
            <a:ext cx="3364454" cy="584775"/>
          </a:xfrm>
          <a:prstGeom prst="rect">
            <a:avLst/>
          </a:prstGeom>
        </p:spPr>
        <p:txBody>
          <a:bodyPr wrap="square">
            <a:spAutoFit/>
          </a:bodyPr>
          <a:lstStyle/>
          <a:p>
            <a:r>
              <a:rPr lang="tr-TR" sz="1600" dirty="0"/>
              <a:t>Bir </a:t>
            </a:r>
            <a:r>
              <a:rPr lang="tr-TR" sz="1600" dirty="0" err="1">
                <a:solidFill>
                  <a:srgbClr val="FF0000"/>
                </a:solidFill>
              </a:rPr>
              <a:t>SachinCenturyNotifier</a:t>
            </a:r>
            <a:r>
              <a:rPr lang="tr-TR" sz="1600" dirty="0"/>
              <a:t> örneği oluşturduk ve ona üç hayran kaydettik.</a:t>
            </a:r>
          </a:p>
        </p:txBody>
      </p:sp>
      <p:sp>
        <p:nvSpPr>
          <p:cNvPr id="12" name="Dikdörtgen 11"/>
          <p:cNvSpPr/>
          <p:nvPr/>
        </p:nvSpPr>
        <p:spPr>
          <a:xfrm>
            <a:off x="8889402" y="5580673"/>
            <a:ext cx="3302598" cy="1077218"/>
          </a:xfrm>
          <a:prstGeom prst="rect">
            <a:avLst/>
          </a:prstGeom>
        </p:spPr>
        <p:txBody>
          <a:bodyPr wrap="square">
            <a:spAutoFit/>
          </a:bodyPr>
          <a:lstStyle/>
          <a:p>
            <a:r>
              <a:rPr lang="tr-TR" sz="1600" dirty="0" smtClean="0"/>
              <a:t>Ne zaman </a:t>
            </a:r>
            <a:r>
              <a:rPr lang="tr-TR" sz="1600" dirty="0" err="1" smtClean="0"/>
              <a:t>Sachin</a:t>
            </a:r>
            <a:r>
              <a:rPr lang="tr-TR" sz="1600" dirty="0" smtClean="0"/>
              <a:t> bir asır gol atsa, çağrı </a:t>
            </a:r>
            <a:r>
              <a:rPr lang="tr-TR" sz="1600" dirty="0" err="1" smtClean="0">
                <a:solidFill>
                  <a:srgbClr val="FF0000"/>
                </a:solidFill>
              </a:rPr>
              <a:t>notifier.sachinScoredACentury</a:t>
            </a:r>
            <a:r>
              <a:rPr lang="tr-TR" sz="1600" dirty="0" smtClean="0">
                <a:solidFill>
                  <a:srgbClr val="FF0000"/>
                </a:solidFill>
              </a:rPr>
              <a:t> () </a:t>
            </a:r>
            <a:r>
              <a:rPr lang="tr-TR" sz="1600" dirty="0" smtClean="0"/>
              <a:t>yapılacak ve üç taraftar da bilgilendirilecek.</a:t>
            </a:r>
            <a:endParaRPr lang="tr-TR" sz="1600" dirty="0"/>
          </a:p>
        </p:txBody>
      </p:sp>
      <p:sp>
        <p:nvSpPr>
          <p:cNvPr id="13" name="Dikdörtgen 12"/>
          <p:cNvSpPr/>
          <p:nvPr/>
        </p:nvSpPr>
        <p:spPr>
          <a:xfrm>
            <a:off x="8889402" y="2196218"/>
            <a:ext cx="3302598" cy="2800767"/>
          </a:xfrm>
          <a:prstGeom prst="rect">
            <a:avLst/>
          </a:prstGeom>
        </p:spPr>
        <p:txBody>
          <a:bodyPr wrap="square">
            <a:spAutoFit/>
          </a:bodyPr>
          <a:lstStyle/>
          <a:p>
            <a:r>
              <a:rPr lang="tr-TR" sz="1600" dirty="0"/>
              <a:t>Eğer bir kriket hayranıysanız, </a:t>
            </a:r>
            <a:r>
              <a:rPr lang="tr-TR" sz="1600" dirty="0" err="1"/>
              <a:t>Sachin</a:t>
            </a:r>
            <a:r>
              <a:rPr lang="tr-TR" sz="1600" dirty="0"/>
              <a:t> </a:t>
            </a:r>
            <a:r>
              <a:rPr lang="tr-TR" sz="1600" dirty="0" err="1"/>
              <a:t>Tendulkar'ın</a:t>
            </a:r>
            <a:r>
              <a:rPr lang="tr-TR" sz="1600" dirty="0"/>
              <a:t> bir yüzyılı ne zaman puanladığını bilmek isteyebilirsiniz, böylece kutlayabilirsiniz</a:t>
            </a:r>
            <a:r>
              <a:rPr lang="tr-TR" sz="1600" dirty="0" smtClean="0"/>
              <a:t>.</a:t>
            </a:r>
            <a:endParaRPr lang="tr-TR" sz="1600" dirty="0"/>
          </a:p>
          <a:p>
            <a:r>
              <a:rPr lang="tr-TR" sz="1600" dirty="0"/>
              <a:t>Bütün bu benzer insanlar kendilerini </a:t>
            </a:r>
            <a:r>
              <a:rPr lang="tr-TR" sz="1600" dirty="0" err="1"/>
              <a:t>Sachin'in</a:t>
            </a:r>
            <a:r>
              <a:rPr lang="tr-TR" sz="1600" dirty="0"/>
              <a:t> bir asır puanlama olayına kaydedeceklerdi. Bu insanların her biri şimdi bu olay için bir gözlemci. </a:t>
            </a:r>
            <a:r>
              <a:rPr lang="tr-TR" sz="1600" dirty="0" err="1"/>
              <a:t>Sachin</a:t>
            </a:r>
            <a:r>
              <a:rPr lang="tr-TR" sz="1600" dirty="0"/>
              <a:t> ne zaman bir asır puan kazanırsa, merkezi bir program her gözlemciyi bilgilendirir.</a:t>
            </a:r>
          </a:p>
        </p:txBody>
      </p:sp>
      <p:sp>
        <p:nvSpPr>
          <p:cNvPr id="4" name="Altbilgi Yer Tutucusu 3"/>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2103897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6049" y="151511"/>
            <a:ext cx="5576655" cy="646331"/>
          </a:xfrm>
          <a:prstGeom prst="rect">
            <a:avLst/>
          </a:prstGeom>
        </p:spPr>
        <p:txBody>
          <a:bodyPr wrap="none">
            <a:spAutoFit/>
          </a:bodyPr>
          <a:lstStyle/>
          <a:p>
            <a:r>
              <a:rPr lang="tr-TR" sz="3600" b="1" dirty="0" smtClean="0"/>
              <a:t>Tasarım Desenleri Nelerdir ?</a:t>
            </a:r>
          </a:p>
        </p:txBody>
      </p:sp>
      <p:sp>
        <p:nvSpPr>
          <p:cNvPr id="3" name="Metin kutusu 2"/>
          <p:cNvSpPr txBox="1"/>
          <p:nvPr/>
        </p:nvSpPr>
        <p:spPr>
          <a:xfrm>
            <a:off x="439271" y="797842"/>
            <a:ext cx="11752729" cy="1200329"/>
          </a:xfrm>
          <a:prstGeom prst="rect">
            <a:avLst/>
          </a:prstGeom>
          <a:noFill/>
        </p:spPr>
        <p:txBody>
          <a:bodyPr wrap="square" rtlCol="0">
            <a:spAutoFit/>
          </a:bodyPr>
          <a:lstStyle/>
          <a:p>
            <a:r>
              <a:rPr lang="tr-TR" dirty="0" smtClean="0"/>
              <a:t>Yazılımda sık karşılaşılan problemler için oluşturulmuş çözümlerdir. Kodunuz içerisinde sıklıkla karşılaşılan sorunları çözmek</a:t>
            </a:r>
          </a:p>
          <a:p>
            <a:r>
              <a:rPr lang="tr-TR" dirty="0" smtClean="0"/>
              <a:t>için özelleştirerek kullanabileceğiniz önceden hazırlanmış planlardır.</a:t>
            </a:r>
          </a:p>
          <a:p>
            <a:r>
              <a:rPr lang="tr-TR" dirty="0" smtClean="0"/>
              <a:t>Tasarım desenleri bir fonksiyon ya da sınıf gibi hazır olarak bulup kodunuza ekleyebileceğiniz parçalar değil, problem çözümü</a:t>
            </a:r>
          </a:p>
          <a:p>
            <a:r>
              <a:rPr lang="tr-TR" dirty="0" smtClean="0"/>
              <a:t>için kullanılan genel konseptlerdir.</a:t>
            </a:r>
            <a:endParaRPr lang="tr-TR" dirty="0"/>
          </a:p>
        </p:txBody>
      </p:sp>
      <p:sp>
        <p:nvSpPr>
          <p:cNvPr id="4" name="Dikdörtgen 3"/>
          <p:cNvSpPr/>
          <p:nvPr/>
        </p:nvSpPr>
        <p:spPr>
          <a:xfrm>
            <a:off x="586049" y="2200650"/>
            <a:ext cx="7202549" cy="646331"/>
          </a:xfrm>
          <a:prstGeom prst="rect">
            <a:avLst/>
          </a:prstGeom>
        </p:spPr>
        <p:txBody>
          <a:bodyPr wrap="none">
            <a:spAutoFit/>
          </a:bodyPr>
          <a:lstStyle/>
          <a:p>
            <a:r>
              <a:rPr lang="tr-TR" sz="3600" b="1" dirty="0" smtClean="0"/>
              <a:t>Neden Tasarım Desenleri Kullanırız ?</a:t>
            </a:r>
          </a:p>
        </p:txBody>
      </p:sp>
      <p:sp>
        <p:nvSpPr>
          <p:cNvPr id="5" name="Metin kutusu 4"/>
          <p:cNvSpPr txBox="1"/>
          <p:nvPr/>
        </p:nvSpPr>
        <p:spPr>
          <a:xfrm>
            <a:off x="439271" y="2846981"/>
            <a:ext cx="11250705" cy="923330"/>
          </a:xfrm>
          <a:prstGeom prst="rect">
            <a:avLst/>
          </a:prstGeom>
          <a:noFill/>
        </p:spPr>
        <p:txBody>
          <a:bodyPr wrap="square" rtlCol="0">
            <a:spAutoFit/>
          </a:bodyPr>
          <a:lstStyle/>
          <a:p>
            <a:r>
              <a:rPr lang="tr-TR" dirty="0" smtClean="0"/>
              <a:t>Tasarım desenlerinin avantajları şunlardır:</a:t>
            </a:r>
          </a:p>
          <a:p>
            <a:pPr marL="285750" indent="-285750">
              <a:buFont typeface="Wingdings" panose="05000000000000000000" pitchFamily="2" charset="2"/>
              <a:buChar char="ü"/>
            </a:pPr>
            <a:r>
              <a:rPr lang="tr-TR" dirty="0" smtClean="0"/>
              <a:t>Herkesin anlayacağı standart terminolojiyi sağlamak</a:t>
            </a:r>
          </a:p>
          <a:p>
            <a:pPr marL="285750" indent="-285750">
              <a:buFont typeface="Wingdings" panose="05000000000000000000" pitchFamily="2" charset="2"/>
              <a:buChar char="ü"/>
            </a:pPr>
            <a:r>
              <a:rPr lang="tr-TR" dirty="0" smtClean="0"/>
              <a:t>Aynı hataları tekrar tekrar yapmamak için</a:t>
            </a:r>
            <a:endParaRPr lang="tr-TR" dirty="0"/>
          </a:p>
        </p:txBody>
      </p:sp>
      <p:sp>
        <p:nvSpPr>
          <p:cNvPr id="6" name="Altbilgi Yer Tutucusu 5"/>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3922961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586049" y="35150"/>
            <a:ext cx="6902274" cy="646331"/>
          </a:xfrm>
          <a:prstGeom prst="rect">
            <a:avLst/>
          </a:prstGeom>
        </p:spPr>
        <p:txBody>
          <a:bodyPr wrap="none">
            <a:spAutoFit/>
          </a:bodyPr>
          <a:lstStyle/>
          <a:p>
            <a:r>
              <a:rPr lang="tr-TR" sz="3600" b="1" dirty="0" smtClean="0"/>
              <a:t>B-&gt;</a:t>
            </a:r>
            <a:r>
              <a:rPr lang="tr-TR" sz="3600" b="1" dirty="0" err="1" smtClean="0"/>
              <a:t>Visitor</a:t>
            </a:r>
            <a:r>
              <a:rPr lang="tr-TR" sz="3600" b="1" dirty="0" smtClean="0"/>
              <a:t> </a:t>
            </a:r>
            <a:r>
              <a:rPr lang="tr-TR" sz="3600" b="1" dirty="0" err="1" smtClean="0"/>
              <a:t>Pattern</a:t>
            </a:r>
            <a:r>
              <a:rPr lang="tr-TR" sz="3600" b="1" dirty="0" smtClean="0"/>
              <a:t>(Ziyaretçi Deseni)</a:t>
            </a:r>
          </a:p>
        </p:txBody>
      </p:sp>
      <p:pic>
        <p:nvPicPr>
          <p:cNvPr id="3074" name="Picture 2" descr="The Visito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895" y="681481"/>
            <a:ext cx="3931793" cy="2692655"/>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429895" y="3374136"/>
            <a:ext cx="4343273" cy="584775"/>
          </a:xfrm>
          <a:prstGeom prst="rect">
            <a:avLst/>
          </a:prstGeom>
        </p:spPr>
        <p:txBody>
          <a:bodyPr wrap="square">
            <a:spAutoFit/>
          </a:bodyPr>
          <a:lstStyle/>
          <a:p>
            <a:r>
              <a:rPr lang="tr-TR" sz="1600" dirty="0"/>
              <a:t>Ziyaretçi </a:t>
            </a:r>
            <a:r>
              <a:rPr lang="tr-TR" sz="1600" dirty="0" smtClean="0"/>
              <a:t>deseni, </a:t>
            </a:r>
            <a:r>
              <a:rPr lang="tr-TR" sz="1600" dirty="0"/>
              <a:t>sınıfı değiştirmeden bir sınıfa yeni bir işlem eklememize olanak tanır.</a:t>
            </a:r>
          </a:p>
        </p:txBody>
      </p:sp>
      <p:sp>
        <p:nvSpPr>
          <p:cNvPr id="5" name="Dikdörtgen 4"/>
          <p:cNvSpPr/>
          <p:nvPr/>
        </p:nvSpPr>
        <p:spPr>
          <a:xfrm>
            <a:off x="429895" y="3949530"/>
            <a:ext cx="5983097" cy="1877437"/>
          </a:xfrm>
          <a:prstGeom prst="rect">
            <a:avLst/>
          </a:prstGeom>
        </p:spPr>
        <p:txBody>
          <a:bodyPr wrap="square">
            <a:spAutoFit/>
          </a:bodyPr>
          <a:lstStyle/>
          <a:p>
            <a:r>
              <a:rPr lang="tr-TR" sz="1600" dirty="0" err="1" smtClean="0"/>
              <a:t>Frameworks’leri</a:t>
            </a:r>
            <a:r>
              <a:rPr lang="tr-TR" sz="1600" dirty="0" smtClean="0"/>
              <a:t> tasarlarken</a:t>
            </a:r>
            <a:r>
              <a:rPr lang="tr-TR" sz="1600" dirty="0"/>
              <a:t>, başkalarının </a:t>
            </a:r>
            <a:r>
              <a:rPr lang="tr-TR" sz="1600" dirty="0" err="1" smtClean="0"/>
              <a:t>frameworksdeki</a:t>
            </a:r>
            <a:r>
              <a:rPr lang="tr-TR" sz="1600" dirty="0" smtClean="0"/>
              <a:t> </a:t>
            </a:r>
            <a:r>
              <a:rPr lang="tr-TR" sz="1600" dirty="0"/>
              <a:t>kodu değiştirmesini istemediğimiz birçok senaryo vardır. Başkalarının </a:t>
            </a:r>
            <a:r>
              <a:rPr lang="tr-TR" sz="1600" dirty="0" err="1" smtClean="0"/>
              <a:t>frameworks</a:t>
            </a:r>
            <a:r>
              <a:rPr lang="tr-TR" sz="1600" dirty="0" smtClean="0"/>
              <a:t> koduna </a:t>
            </a:r>
            <a:r>
              <a:rPr lang="tr-TR" sz="1600" dirty="0"/>
              <a:t>dokunmadan işlevselliği genişletmesini istiyoruz. Yeni işlemler eklemelerine izin verilir, ancak mevcut işlemleri değiştirmelerine izin verilmez.</a:t>
            </a:r>
          </a:p>
          <a:p>
            <a:endParaRPr lang="tr-TR" sz="1600" dirty="0"/>
          </a:p>
          <a:p>
            <a:r>
              <a:rPr lang="tr-TR" sz="1600" dirty="0"/>
              <a:t>Ziyaretçi kalıbı bunu yapmanıza izin verir.</a:t>
            </a:r>
          </a:p>
        </p:txBody>
      </p:sp>
      <p:sp>
        <p:nvSpPr>
          <p:cNvPr id="6" name="Dikdörtgen 5"/>
          <p:cNvSpPr/>
          <p:nvPr/>
        </p:nvSpPr>
        <p:spPr>
          <a:xfrm>
            <a:off x="6412992" y="681481"/>
            <a:ext cx="5574792" cy="2308324"/>
          </a:xfrm>
          <a:prstGeom prst="rect">
            <a:avLst/>
          </a:prstGeom>
        </p:spPr>
        <p:txBody>
          <a:bodyPr wrap="square">
            <a:spAutoFit/>
          </a:bodyPr>
          <a:lstStyle/>
          <a:p>
            <a:r>
              <a:rPr lang="tr-TR" sz="1600" b="1" dirty="0" smtClean="0"/>
              <a:t>ÖRNEK:</a:t>
            </a:r>
            <a:r>
              <a:rPr lang="tr-TR" sz="1600" dirty="0" smtClean="0"/>
              <a:t> Ziyaretçi </a:t>
            </a:r>
            <a:r>
              <a:rPr lang="tr-TR" sz="1600" dirty="0"/>
              <a:t>modelinin iyi bir gerçek dünya örneği, bir taksi şirketinin işletilmesidir</a:t>
            </a:r>
            <a:r>
              <a:rPr lang="tr-TR" sz="1600" dirty="0" smtClean="0"/>
              <a:t>.</a:t>
            </a:r>
          </a:p>
          <a:p>
            <a:r>
              <a:rPr lang="tr-TR" sz="1600" dirty="0"/>
              <a:t>Bir kişi bir taksi şirketini arar aramaz ve bir taksi gönderilir gönderilmez, şirket bir ziyaretçiyi kabul eder. Ziyaretçi veya müşteri taksiye girdiğinde, artık nereye gittiğini kontrol etmiyor. Taksi şoförü artık kontrol altında</a:t>
            </a:r>
            <a:r>
              <a:rPr lang="tr-TR" sz="1600" dirty="0" smtClean="0"/>
              <a:t>.</a:t>
            </a:r>
          </a:p>
          <a:p>
            <a:r>
              <a:rPr lang="tr-TR" sz="1600" dirty="0"/>
              <a:t>Nesne yönelimli kod olarak bakarsak, sürücü sınıfı müşteri sınıfının denetimindedir. Sürücü sınıfı, müşteri / ziyaretçinin üstüne yeni işlemler ekleyebilir.</a:t>
            </a:r>
          </a:p>
        </p:txBody>
      </p:sp>
      <p:sp>
        <p:nvSpPr>
          <p:cNvPr id="2" name="Altbilgi Yer Tutucusu 1"/>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589387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586049" y="35150"/>
            <a:ext cx="11260968" cy="646331"/>
          </a:xfrm>
          <a:prstGeom prst="rect">
            <a:avLst/>
          </a:prstGeom>
        </p:spPr>
        <p:txBody>
          <a:bodyPr wrap="none">
            <a:spAutoFit/>
          </a:bodyPr>
          <a:lstStyle/>
          <a:p>
            <a:r>
              <a:rPr lang="tr-TR" sz="3600" b="1" dirty="0" smtClean="0"/>
              <a:t>B-&gt;</a:t>
            </a:r>
            <a:r>
              <a:rPr lang="tr-TR" sz="3600" b="1" dirty="0" err="1" smtClean="0"/>
              <a:t>The</a:t>
            </a:r>
            <a:r>
              <a:rPr lang="tr-TR" sz="3600" b="1" dirty="0" smtClean="0"/>
              <a:t> </a:t>
            </a:r>
            <a:r>
              <a:rPr lang="tr-TR" sz="3600" b="1" dirty="0" err="1" smtClean="0"/>
              <a:t>Template</a:t>
            </a:r>
            <a:r>
              <a:rPr lang="tr-TR" sz="3600" b="1" dirty="0" smtClean="0"/>
              <a:t> </a:t>
            </a:r>
            <a:r>
              <a:rPr lang="tr-TR" sz="3600" b="1" dirty="0" err="1" smtClean="0"/>
              <a:t>Method</a:t>
            </a:r>
            <a:r>
              <a:rPr lang="tr-TR" sz="3600" b="1" dirty="0" smtClean="0"/>
              <a:t> </a:t>
            </a:r>
            <a:r>
              <a:rPr lang="tr-TR" sz="3600" b="1" dirty="0" err="1" smtClean="0"/>
              <a:t>Pattern</a:t>
            </a:r>
            <a:r>
              <a:rPr lang="tr-TR" sz="3600" b="1" dirty="0" smtClean="0"/>
              <a:t>(Şablon </a:t>
            </a:r>
            <a:r>
              <a:rPr lang="tr-TR" sz="3600" b="1" dirty="0"/>
              <a:t>Y</a:t>
            </a:r>
            <a:r>
              <a:rPr lang="tr-TR" sz="3600" b="1" dirty="0" smtClean="0"/>
              <a:t>önetimi Deseni)</a:t>
            </a:r>
          </a:p>
        </p:txBody>
      </p:sp>
      <p:pic>
        <p:nvPicPr>
          <p:cNvPr id="4098" name="Picture 2" descr="The Template Method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09" y="681481"/>
            <a:ext cx="3936736" cy="2992954"/>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p:cNvSpPr/>
          <p:nvPr/>
        </p:nvSpPr>
        <p:spPr>
          <a:xfrm>
            <a:off x="3065170" y="3244334"/>
            <a:ext cx="184731" cy="369332"/>
          </a:xfrm>
          <a:prstGeom prst="rect">
            <a:avLst/>
          </a:prstGeom>
        </p:spPr>
        <p:txBody>
          <a:bodyPr wrap="none">
            <a:spAutoFit/>
          </a:bodyPr>
          <a:lstStyle/>
          <a:p>
            <a:endParaRPr lang="tr-TR" dirty="0"/>
          </a:p>
        </p:txBody>
      </p:sp>
      <p:sp>
        <p:nvSpPr>
          <p:cNvPr id="6" name="Dikdörtgen 5"/>
          <p:cNvSpPr/>
          <p:nvPr/>
        </p:nvSpPr>
        <p:spPr>
          <a:xfrm>
            <a:off x="1398494" y="4136100"/>
            <a:ext cx="8202706" cy="369332"/>
          </a:xfrm>
          <a:prstGeom prst="rect">
            <a:avLst/>
          </a:prstGeom>
        </p:spPr>
        <p:txBody>
          <a:bodyPr wrap="square">
            <a:spAutoFit/>
          </a:bodyPr>
          <a:lstStyle/>
          <a:p>
            <a:r>
              <a:rPr lang="tr-TR" dirty="0">
                <a:hlinkClick r:id="rId3"/>
              </a:rPr>
              <a:t>https://</a:t>
            </a:r>
            <a:r>
              <a:rPr lang="tr-TR" dirty="0" smtClean="0">
                <a:hlinkClick r:id="rId3"/>
              </a:rPr>
              <a:t>dzone.com/articles/design-patterns-for-beginners-with-java-examples</a:t>
            </a:r>
            <a:r>
              <a:rPr lang="tr-TR" dirty="0" smtClean="0"/>
              <a:t> </a:t>
            </a:r>
            <a:endParaRPr lang="tr-TR" dirty="0"/>
          </a:p>
        </p:txBody>
      </p:sp>
      <p:sp>
        <p:nvSpPr>
          <p:cNvPr id="2" name="Altbilgi Yer Tutucusu 1"/>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220280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6049" y="151511"/>
            <a:ext cx="5250861" cy="646331"/>
          </a:xfrm>
          <a:prstGeom prst="rect">
            <a:avLst/>
          </a:prstGeom>
        </p:spPr>
        <p:txBody>
          <a:bodyPr wrap="none">
            <a:spAutoFit/>
          </a:bodyPr>
          <a:lstStyle/>
          <a:p>
            <a:r>
              <a:rPr lang="tr-TR" sz="3600" b="1" dirty="0" smtClean="0"/>
              <a:t>Tasarım Desenleri Türleri ?</a:t>
            </a:r>
          </a:p>
        </p:txBody>
      </p:sp>
      <p:sp>
        <p:nvSpPr>
          <p:cNvPr id="4" name="Metin kutusu 3"/>
          <p:cNvSpPr txBox="1"/>
          <p:nvPr/>
        </p:nvSpPr>
        <p:spPr>
          <a:xfrm>
            <a:off x="439271" y="797842"/>
            <a:ext cx="11878235" cy="3416320"/>
          </a:xfrm>
          <a:prstGeom prst="rect">
            <a:avLst/>
          </a:prstGeom>
          <a:noFill/>
        </p:spPr>
        <p:txBody>
          <a:bodyPr wrap="square" rtlCol="0">
            <a:spAutoFit/>
          </a:bodyPr>
          <a:lstStyle/>
          <a:p>
            <a:r>
              <a:rPr lang="tr-TR" dirty="0" smtClean="0"/>
              <a:t>Burada bahsettiğimiz tasarım desenleri, nesne yönelimli bir dünya perspektifinden. Esas olarak üç farklı tasarım deseni vardır:</a:t>
            </a:r>
          </a:p>
          <a:p>
            <a:pPr marL="285750" indent="-285750">
              <a:buFont typeface="Wingdings" panose="05000000000000000000" pitchFamily="2" charset="2"/>
              <a:buChar char="ü"/>
            </a:pPr>
            <a:r>
              <a:rPr lang="tr-TR" b="1" dirty="0" err="1" smtClean="0"/>
              <a:t>Creational</a:t>
            </a:r>
            <a:r>
              <a:rPr lang="tr-TR" b="1" dirty="0" smtClean="0"/>
              <a:t> </a:t>
            </a:r>
            <a:r>
              <a:rPr lang="tr-TR" b="1" dirty="0" err="1" smtClean="0"/>
              <a:t>Patterns</a:t>
            </a:r>
            <a:r>
              <a:rPr lang="tr-TR" b="1" dirty="0" smtClean="0"/>
              <a:t> </a:t>
            </a:r>
            <a:r>
              <a:rPr lang="tr-TR" b="1" i="1" dirty="0" smtClean="0"/>
              <a:t>(</a:t>
            </a:r>
            <a:r>
              <a:rPr lang="tr-TR" b="1" i="1" dirty="0" err="1" smtClean="0"/>
              <a:t>Yaratımsal</a:t>
            </a:r>
            <a:r>
              <a:rPr lang="tr-TR" b="1" i="1" dirty="0" smtClean="0"/>
              <a:t> Desenler) :</a:t>
            </a:r>
          </a:p>
          <a:p>
            <a:r>
              <a:rPr lang="tr-TR" dirty="0" smtClean="0"/>
              <a:t>Nesnelerin yaratılmasıyla ilgilenir. Kodun esnekliğini ve tekrar kullanılabilirliğini arttıran nesne oluşturma mekanizmaları sunar.</a:t>
            </a:r>
          </a:p>
          <a:p>
            <a:pPr marL="285750" indent="-285750">
              <a:buFont typeface="Wingdings" panose="05000000000000000000" pitchFamily="2" charset="2"/>
              <a:buChar char="ü"/>
            </a:pPr>
            <a:r>
              <a:rPr lang="tr-TR" b="1" dirty="0" err="1" smtClean="0"/>
              <a:t>Structural</a:t>
            </a:r>
            <a:r>
              <a:rPr lang="tr-TR" b="1" dirty="0" smtClean="0"/>
              <a:t> </a:t>
            </a:r>
            <a:r>
              <a:rPr lang="tr-TR" b="1" dirty="0" err="1" smtClean="0"/>
              <a:t>Patterns</a:t>
            </a:r>
            <a:r>
              <a:rPr lang="tr-TR" b="1" i="1" dirty="0" smtClean="0"/>
              <a:t> (Yapısal Desenler) :</a:t>
            </a:r>
          </a:p>
          <a:p>
            <a:r>
              <a:rPr lang="tr-TR" dirty="0" smtClean="0"/>
              <a:t>Nesnelerin bileşimi ile ilgilenir. ‘Bir sınıf ne içerir?’, ‘Bir sınıfın diğer sınıflarla ilişkileri nelerdir?’, ‘O </a:t>
            </a:r>
            <a:r>
              <a:rPr lang="tr-TR" dirty="0" err="1" smtClean="0"/>
              <a:t>inheritance</a:t>
            </a:r>
            <a:r>
              <a:rPr lang="tr-TR" dirty="0" smtClean="0"/>
              <a:t> mi yoksa kompozisyon mu?’ gibi sorularla ilgilenir.</a:t>
            </a:r>
          </a:p>
          <a:p>
            <a:r>
              <a:rPr lang="tr-TR" dirty="0" smtClean="0"/>
              <a:t>Yapının esnekliğini ve verimliliğini bozmadan nesneler ve sınıfların daha büyük yapılar oluşturmak için nasıl bir araya getirileceğini tanımlarlar.</a:t>
            </a:r>
          </a:p>
          <a:p>
            <a:pPr marL="285750" indent="-285750">
              <a:buFont typeface="Wingdings" panose="05000000000000000000" pitchFamily="2" charset="2"/>
              <a:buChar char="ü"/>
            </a:pPr>
            <a:r>
              <a:rPr lang="tr-TR" b="1" dirty="0" err="1" smtClean="0"/>
              <a:t>Behavioral</a:t>
            </a:r>
            <a:r>
              <a:rPr lang="tr-TR" b="1" dirty="0" smtClean="0"/>
              <a:t> </a:t>
            </a:r>
            <a:r>
              <a:rPr lang="tr-TR" b="1" dirty="0" err="1" smtClean="0"/>
              <a:t>Patterns</a:t>
            </a:r>
            <a:r>
              <a:rPr lang="tr-TR" b="1" i="1" dirty="0" smtClean="0"/>
              <a:t> (Davranışsal Desenler) :</a:t>
            </a:r>
          </a:p>
          <a:p>
            <a:r>
              <a:rPr lang="tr-TR" dirty="0" smtClean="0"/>
              <a:t>Davranış desenleri daha çok nesnelerin davranışlarına veya daha doğrusu nesneler arasındaki etkileşimlere odaklanır.</a:t>
            </a:r>
          </a:p>
          <a:p>
            <a:endParaRPr lang="tr-TR" dirty="0" smtClean="0"/>
          </a:p>
          <a:p>
            <a:r>
              <a:rPr lang="tr-TR" dirty="0" smtClean="0"/>
              <a:t>Bir nesne başka bir nesneyle nasıl iletişim kurar?</a:t>
            </a:r>
          </a:p>
        </p:txBody>
      </p:sp>
      <p:sp>
        <p:nvSpPr>
          <p:cNvPr id="6" name="Metin kutusu 5"/>
          <p:cNvSpPr txBox="1"/>
          <p:nvPr/>
        </p:nvSpPr>
        <p:spPr>
          <a:xfrm>
            <a:off x="586049" y="4132729"/>
            <a:ext cx="184731" cy="369332"/>
          </a:xfrm>
          <a:prstGeom prst="rect">
            <a:avLst/>
          </a:prstGeom>
          <a:noFill/>
        </p:spPr>
        <p:txBody>
          <a:bodyPr wrap="none" rtlCol="0">
            <a:spAutoFit/>
          </a:bodyPr>
          <a:lstStyle/>
          <a:p>
            <a:endParaRPr lang="tr-TR" dirty="0"/>
          </a:p>
        </p:txBody>
      </p:sp>
      <p:pic>
        <p:nvPicPr>
          <p:cNvPr id="1026" name="Picture 2" descr="design patterns visu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71" y="4164165"/>
            <a:ext cx="6206686" cy="2308353"/>
          </a:xfrm>
          <a:prstGeom prst="rect">
            <a:avLst/>
          </a:prstGeom>
          <a:noFill/>
          <a:extLst>
            <a:ext uri="{909E8E84-426E-40DD-AFC4-6F175D3DCCD1}">
              <a14:hiddenFill xmlns:a14="http://schemas.microsoft.com/office/drawing/2010/main">
                <a:solidFill>
                  <a:srgbClr val="FFFFFF"/>
                </a:solidFill>
              </a14:hiddenFill>
            </a:ext>
          </a:extLst>
        </p:spPr>
      </p:pic>
      <p:sp>
        <p:nvSpPr>
          <p:cNvPr id="3" name="Altbilgi Yer Tutucusu 2"/>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2521055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6049" y="151511"/>
            <a:ext cx="9849106" cy="646331"/>
          </a:xfrm>
          <a:prstGeom prst="rect">
            <a:avLst/>
          </a:prstGeom>
        </p:spPr>
        <p:txBody>
          <a:bodyPr wrap="none">
            <a:spAutoFit/>
          </a:bodyPr>
          <a:lstStyle/>
          <a:p>
            <a:r>
              <a:rPr lang="tr-TR" sz="3600" b="1" i="1" dirty="0" smtClean="0"/>
              <a:t>C-</a:t>
            </a:r>
            <a:r>
              <a:rPr lang="tr-TR" sz="3600" b="1" dirty="0" smtClean="0"/>
              <a:t>(</a:t>
            </a:r>
            <a:r>
              <a:rPr lang="tr-TR" sz="3600" b="1" dirty="0" err="1" smtClean="0"/>
              <a:t>Creational</a:t>
            </a:r>
            <a:r>
              <a:rPr lang="tr-TR" sz="3600" b="1" dirty="0" smtClean="0"/>
              <a:t>)Yaratıcı Tasarım Desenleri Keşfetmek</a:t>
            </a:r>
          </a:p>
        </p:txBody>
      </p:sp>
      <p:sp>
        <p:nvSpPr>
          <p:cNvPr id="3" name="Metin kutusu 2"/>
          <p:cNvSpPr txBox="1"/>
          <p:nvPr/>
        </p:nvSpPr>
        <p:spPr>
          <a:xfrm>
            <a:off x="424685" y="797842"/>
            <a:ext cx="7525009" cy="369332"/>
          </a:xfrm>
          <a:prstGeom prst="rect">
            <a:avLst/>
          </a:prstGeom>
          <a:noFill/>
        </p:spPr>
        <p:txBody>
          <a:bodyPr wrap="none" rtlCol="0">
            <a:spAutoFit/>
          </a:bodyPr>
          <a:lstStyle/>
          <a:p>
            <a:r>
              <a:rPr lang="tr-TR" dirty="0" smtClean="0"/>
              <a:t>Aşağıdaki (</a:t>
            </a:r>
            <a:r>
              <a:rPr lang="tr-TR" dirty="0" err="1" smtClean="0"/>
              <a:t>creational</a:t>
            </a:r>
            <a:r>
              <a:rPr lang="tr-TR" dirty="0" smtClean="0"/>
              <a:t> </a:t>
            </a:r>
            <a:r>
              <a:rPr lang="tr-TR" dirty="0" err="1" smtClean="0"/>
              <a:t>design</a:t>
            </a:r>
            <a:r>
              <a:rPr lang="tr-TR" dirty="0" smtClean="0"/>
              <a:t> </a:t>
            </a:r>
            <a:r>
              <a:rPr lang="tr-TR" dirty="0" err="1" smtClean="0"/>
              <a:t>patterns</a:t>
            </a:r>
            <a:r>
              <a:rPr lang="tr-TR" dirty="0" smtClean="0"/>
              <a:t>)yaratıcı tasarım desenlerini keşfedeceğiz:</a:t>
            </a:r>
            <a:endParaRPr lang="tr-TR" dirty="0"/>
          </a:p>
        </p:txBody>
      </p:sp>
      <p:pic>
        <p:nvPicPr>
          <p:cNvPr id="2050" name="Picture 2" descr="creational design patter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685" y="1167174"/>
            <a:ext cx="5913362" cy="5322026"/>
          </a:xfrm>
          <a:prstGeom prst="rect">
            <a:avLst/>
          </a:prstGeom>
          <a:noFill/>
          <a:extLst>
            <a:ext uri="{909E8E84-426E-40DD-AFC4-6F175D3DCCD1}">
              <a14:hiddenFill xmlns:a14="http://schemas.microsoft.com/office/drawing/2010/main">
                <a:solidFill>
                  <a:srgbClr val="FFFFFF"/>
                </a:solidFill>
              </a14:hiddenFill>
            </a:ext>
          </a:extLst>
        </p:spPr>
      </p:pic>
      <p:sp>
        <p:nvSpPr>
          <p:cNvPr id="7" name="Metin kutusu 6"/>
          <p:cNvSpPr txBox="1"/>
          <p:nvPr/>
        </p:nvSpPr>
        <p:spPr>
          <a:xfrm>
            <a:off x="9583270" y="5540818"/>
            <a:ext cx="2375631" cy="948382"/>
          </a:xfrm>
          <a:prstGeom prst="rect">
            <a:avLst/>
          </a:prstGeom>
          <a:noFill/>
          <a:ln>
            <a:solidFill>
              <a:schemeClr val="accent1"/>
            </a:solidFill>
          </a:ln>
        </p:spPr>
        <p:txBody>
          <a:bodyPr wrap="square" rtlCol="0">
            <a:spAutoFit/>
          </a:bodyPr>
          <a:lstStyle/>
          <a:p>
            <a:r>
              <a:rPr lang="tr-TR" dirty="0" smtClean="0"/>
              <a:t>C-&gt;</a:t>
            </a:r>
            <a:r>
              <a:rPr lang="tr-TR" dirty="0" err="1" smtClean="0"/>
              <a:t>Creational</a:t>
            </a:r>
            <a:r>
              <a:rPr lang="tr-TR" dirty="0" smtClean="0"/>
              <a:t> </a:t>
            </a:r>
            <a:r>
              <a:rPr lang="tr-TR" dirty="0" err="1" smtClean="0"/>
              <a:t>Patterns</a:t>
            </a:r>
            <a:endParaRPr lang="tr-TR" dirty="0" smtClean="0"/>
          </a:p>
          <a:p>
            <a:r>
              <a:rPr lang="tr-TR" dirty="0" smtClean="0"/>
              <a:t>S-&gt;</a:t>
            </a:r>
            <a:r>
              <a:rPr lang="tr-TR" dirty="0" err="1" smtClean="0"/>
              <a:t>Structural</a:t>
            </a:r>
            <a:r>
              <a:rPr lang="tr-TR" dirty="0" smtClean="0"/>
              <a:t> </a:t>
            </a:r>
            <a:r>
              <a:rPr lang="tr-TR" dirty="0" err="1" smtClean="0"/>
              <a:t>Patterns</a:t>
            </a:r>
            <a:endParaRPr lang="tr-TR" dirty="0" smtClean="0"/>
          </a:p>
          <a:p>
            <a:r>
              <a:rPr lang="tr-TR" dirty="0" smtClean="0"/>
              <a:t>B-&gt;</a:t>
            </a:r>
            <a:r>
              <a:rPr lang="tr-TR" dirty="0" err="1" smtClean="0"/>
              <a:t>Behavioral</a:t>
            </a:r>
            <a:r>
              <a:rPr lang="tr-TR" dirty="0" smtClean="0"/>
              <a:t> </a:t>
            </a:r>
            <a:r>
              <a:rPr lang="tr-TR" dirty="0" err="1" smtClean="0"/>
              <a:t>Patterns</a:t>
            </a:r>
            <a:endParaRPr lang="tr-TR" dirty="0"/>
          </a:p>
        </p:txBody>
      </p:sp>
      <p:sp>
        <p:nvSpPr>
          <p:cNvPr id="8" name="Yuvarlatılmış Dikdörtgen 7"/>
          <p:cNvSpPr/>
          <p:nvPr/>
        </p:nvSpPr>
        <p:spPr>
          <a:xfrm>
            <a:off x="3173540" y="4032801"/>
            <a:ext cx="1864938" cy="900605"/>
          </a:xfrm>
          <a:prstGeom prst="roundRect">
            <a:avLst/>
          </a:prstGeom>
          <a:noFill/>
          <a:ln w="101600">
            <a:solidFill>
              <a:srgbClr val="E2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Yuvarlatılmış Dikdörtgen 8"/>
          <p:cNvSpPr/>
          <p:nvPr/>
        </p:nvSpPr>
        <p:spPr>
          <a:xfrm>
            <a:off x="3155609" y="3979011"/>
            <a:ext cx="1943642" cy="1005367"/>
          </a:xfrm>
          <a:prstGeom prst="roundRect">
            <a:avLst/>
          </a:prstGeom>
          <a:noFill/>
          <a:ln w="28575">
            <a:solidFill>
              <a:srgbClr val="AFAF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Yuvarlatılmış Dikdörtgen 9"/>
          <p:cNvSpPr/>
          <p:nvPr/>
        </p:nvSpPr>
        <p:spPr>
          <a:xfrm>
            <a:off x="3258305" y="4073733"/>
            <a:ext cx="1695398" cy="818732"/>
          </a:xfrm>
          <a:prstGeom prst="roundRect">
            <a:avLst/>
          </a:prstGeom>
          <a:noFill/>
          <a:ln w="101600">
            <a:solidFill>
              <a:srgbClr val="E2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Yuvarlatılmış Dikdörtgen 10"/>
          <p:cNvSpPr/>
          <p:nvPr/>
        </p:nvSpPr>
        <p:spPr>
          <a:xfrm>
            <a:off x="773205" y="3364144"/>
            <a:ext cx="1867513" cy="838547"/>
          </a:xfrm>
          <a:prstGeom prst="round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Altbilgi Yer Tutucusu 3"/>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799065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6049" y="151511"/>
            <a:ext cx="7505837" cy="646331"/>
          </a:xfrm>
          <a:prstGeom prst="rect">
            <a:avLst/>
          </a:prstGeom>
        </p:spPr>
        <p:txBody>
          <a:bodyPr wrap="none">
            <a:spAutoFit/>
          </a:bodyPr>
          <a:lstStyle/>
          <a:p>
            <a:r>
              <a:rPr lang="tr-TR" sz="3600" b="1" dirty="0" smtClean="0"/>
              <a:t>C-&gt;</a:t>
            </a:r>
            <a:r>
              <a:rPr lang="tr-TR" sz="3600" b="1" dirty="0" err="1" smtClean="0"/>
              <a:t>Prototype</a:t>
            </a:r>
            <a:r>
              <a:rPr lang="tr-TR" sz="3600" b="1" dirty="0" smtClean="0"/>
              <a:t> </a:t>
            </a:r>
            <a:r>
              <a:rPr lang="tr-TR" sz="3600" b="1" dirty="0" err="1" smtClean="0"/>
              <a:t>Pattern</a:t>
            </a:r>
            <a:r>
              <a:rPr lang="tr-TR" sz="3600" b="1" dirty="0" smtClean="0"/>
              <a:t>(Prototip Deseni)</a:t>
            </a:r>
            <a:endParaRPr lang="tr-TR" sz="3600" b="1" dirty="0"/>
          </a:p>
        </p:txBody>
      </p:sp>
      <p:pic>
        <p:nvPicPr>
          <p:cNvPr id="3074" name="Picture 2" descr="The Prototype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049" y="797842"/>
            <a:ext cx="4927245" cy="4114801"/>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p:cNvSpPr txBox="1"/>
          <p:nvPr/>
        </p:nvSpPr>
        <p:spPr>
          <a:xfrm>
            <a:off x="550189" y="4912643"/>
            <a:ext cx="4998963" cy="646331"/>
          </a:xfrm>
          <a:prstGeom prst="rect">
            <a:avLst/>
          </a:prstGeom>
          <a:noFill/>
        </p:spPr>
        <p:txBody>
          <a:bodyPr wrap="square" rtlCol="0">
            <a:spAutoFit/>
          </a:bodyPr>
          <a:lstStyle/>
          <a:p>
            <a:r>
              <a:rPr lang="tr-TR" dirty="0" smtClean="0"/>
              <a:t>Prototip, kopyalanacak veya klonlanacak tam olarak başlatılmış bir örneği temsil eder.</a:t>
            </a:r>
            <a:endParaRPr lang="tr-TR" dirty="0"/>
          </a:p>
        </p:txBody>
      </p:sp>
      <p:sp>
        <p:nvSpPr>
          <p:cNvPr id="4" name="Metin kutusu 3"/>
          <p:cNvSpPr txBox="1"/>
          <p:nvPr/>
        </p:nvSpPr>
        <p:spPr>
          <a:xfrm>
            <a:off x="5513295" y="797842"/>
            <a:ext cx="6615952" cy="5078313"/>
          </a:xfrm>
          <a:prstGeom prst="rect">
            <a:avLst/>
          </a:prstGeom>
          <a:noFill/>
        </p:spPr>
        <p:txBody>
          <a:bodyPr wrap="square" rtlCol="0">
            <a:spAutoFit/>
          </a:bodyPr>
          <a:lstStyle/>
          <a:p>
            <a:r>
              <a:rPr lang="tr-TR" b="1" dirty="0" smtClean="0"/>
              <a:t>ÖRNEK:</a:t>
            </a:r>
            <a:r>
              <a:rPr lang="tr-TR" dirty="0" smtClean="0"/>
              <a:t> Bir satranç oyununun tasarımını düşünelim. Her satranç oyununda belli bir kurulumu var. (Kral, vezir, kale, fil, at, piyonların tüm özel yerleri var.)</a:t>
            </a:r>
          </a:p>
          <a:p>
            <a:r>
              <a:rPr lang="tr-TR" dirty="0" smtClean="0"/>
              <a:t>Diyelim ki bir satranç oyununu modellemek için yazılım oluşturmak istiyoruz.</a:t>
            </a:r>
          </a:p>
          <a:p>
            <a:r>
              <a:rPr lang="tr-TR" dirty="0" smtClean="0"/>
              <a:t>Her yeni bir satranç oyunu oynandığında, ilk tahta düzenini oluşturmamız gerekir.</a:t>
            </a:r>
          </a:p>
          <a:p>
            <a:r>
              <a:rPr lang="tr-TR" dirty="0" smtClean="0"/>
              <a:t>Her seferinde satranç tahtasının oluşturulmasını tekrarlamak yerine;</a:t>
            </a:r>
          </a:p>
          <a:p>
            <a:r>
              <a:rPr lang="tr-TR" b="1" dirty="0" smtClean="0"/>
              <a:t>-</a:t>
            </a:r>
            <a:r>
              <a:rPr lang="tr-TR" dirty="0" smtClean="0"/>
              <a:t>İlk kurulumu içeren bir nesne oluşturabiliriz</a:t>
            </a:r>
          </a:p>
          <a:p>
            <a:r>
              <a:rPr lang="tr-TR" b="1" dirty="0" smtClean="0"/>
              <a:t>-</a:t>
            </a:r>
            <a:r>
              <a:rPr lang="tr-TR" dirty="0" smtClean="0"/>
              <a:t>Oradan klonla – Her seferinde yeni bir satranç oyunu oynanır.</a:t>
            </a:r>
          </a:p>
          <a:p>
            <a:r>
              <a:rPr lang="tr-TR" dirty="0" smtClean="0"/>
              <a:t>Satranç tahtasının ilk kurulumuna sahip nesne prototiptir ve prototip modelini kullanıyoruz.</a:t>
            </a:r>
          </a:p>
          <a:p>
            <a:r>
              <a:rPr lang="tr-TR" dirty="0" smtClean="0"/>
              <a:t>Basit değil mi ?</a:t>
            </a:r>
          </a:p>
          <a:p>
            <a:r>
              <a:rPr lang="tr-TR" dirty="0" smtClean="0"/>
              <a:t>Prototip deseninde, tamamen başlatılmış bir örneğiniz vardır. Burada, ilk tahta düzeni kolayca kullanılabilir.</a:t>
            </a:r>
          </a:p>
          <a:p>
            <a:r>
              <a:rPr lang="tr-TR" dirty="0" smtClean="0"/>
              <a:t>Örneğin; Çok sayıda çevrimiçi satranç </a:t>
            </a:r>
            <a:r>
              <a:rPr lang="tr-TR" dirty="0" err="1" smtClean="0"/>
              <a:t>portalından</a:t>
            </a:r>
            <a:r>
              <a:rPr lang="tr-TR" dirty="0" smtClean="0"/>
              <a:t> herhangi birinde yeni bir satranç oyunu başlatıldığında, bu başlatılan örnek yalnızca kopyalanır veya klonlanır.</a:t>
            </a:r>
            <a:endParaRPr lang="tr-TR" dirty="0"/>
          </a:p>
        </p:txBody>
      </p:sp>
      <p:sp>
        <p:nvSpPr>
          <p:cNvPr id="5" name="Yuvarlatılmış Dikdörtgen 4"/>
          <p:cNvSpPr/>
          <p:nvPr/>
        </p:nvSpPr>
        <p:spPr>
          <a:xfrm>
            <a:off x="2024392" y="2937609"/>
            <a:ext cx="684577" cy="400077"/>
          </a:xfrm>
          <a:prstGeom prst="roundRect">
            <a:avLst/>
          </a:prstGeom>
          <a:noFill/>
          <a:ln w="76200">
            <a:solidFill>
              <a:srgbClr val="E2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Yuvarlatılmış Dikdörtgen 5"/>
          <p:cNvSpPr/>
          <p:nvPr/>
        </p:nvSpPr>
        <p:spPr>
          <a:xfrm>
            <a:off x="2033357" y="1633203"/>
            <a:ext cx="871208" cy="391188"/>
          </a:xfrm>
          <a:prstGeom prst="round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Yuvarlatılmış Dikdörtgen 6"/>
          <p:cNvSpPr/>
          <p:nvPr/>
        </p:nvSpPr>
        <p:spPr>
          <a:xfrm>
            <a:off x="1997497" y="2910714"/>
            <a:ext cx="763632" cy="477945"/>
          </a:xfrm>
          <a:prstGeom prst="roundRect">
            <a:avLst/>
          </a:prstGeom>
          <a:noFill/>
          <a:ln w="19050">
            <a:solidFill>
              <a:srgbClr val="AFAF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Altbilgi Yer Tutucusu 7"/>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223234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5"/>
          <p:cNvSpPr/>
          <p:nvPr/>
        </p:nvSpPr>
        <p:spPr>
          <a:xfrm>
            <a:off x="586049" y="151511"/>
            <a:ext cx="7508081" cy="646331"/>
          </a:xfrm>
          <a:prstGeom prst="rect">
            <a:avLst/>
          </a:prstGeom>
        </p:spPr>
        <p:txBody>
          <a:bodyPr wrap="none">
            <a:spAutoFit/>
          </a:bodyPr>
          <a:lstStyle/>
          <a:p>
            <a:r>
              <a:rPr lang="tr-TR" sz="3600" b="1" dirty="0" smtClean="0"/>
              <a:t>C-&gt;Builder </a:t>
            </a:r>
            <a:r>
              <a:rPr lang="tr-TR" sz="3600" b="1" dirty="0" err="1" smtClean="0"/>
              <a:t>Pattern</a:t>
            </a:r>
            <a:r>
              <a:rPr lang="tr-TR" sz="3600" b="1" dirty="0" smtClean="0"/>
              <a:t>(Oluşturucu Deseni)</a:t>
            </a:r>
            <a:endParaRPr lang="tr-TR" sz="3600" b="1" dirty="0"/>
          </a:p>
        </p:txBody>
      </p:sp>
      <p:pic>
        <p:nvPicPr>
          <p:cNvPr id="5122" name="Picture 2" descr="The Build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049" y="797842"/>
            <a:ext cx="4613479" cy="4122342"/>
          </a:xfrm>
          <a:prstGeom prst="rect">
            <a:avLst/>
          </a:prstGeom>
          <a:noFill/>
          <a:extLst>
            <a:ext uri="{909E8E84-426E-40DD-AFC4-6F175D3DCCD1}">
              <a14:hiddenFill xmlns:a14="http://schemas.microsoft.com/office/drawing/2010/main">
                <a:solidFill>
                  <a:srgbClr val="FFFFFF"/>
                </a:solidFill>
              </a14:hiddenFill>
            </a:ext>
          </a:extLst>
        </p:spPr>
      </p:pic>
      <p:sp>
        <p:nvSpPr>
          <p:cNvPr id="8" name="Metin kutusu 7"/>
          <p:cNvSpPr txBox="1"/>
          <p:nvPr/>
        </p:nvSpPr>
        <p:spPr>
          <a:xfrm>
            <a:off x="550189" y="4912643"/>
            <a:ext cx="4882423" cy="646331"/>
          </a:xfrm>
          <a:prstGeom prst="rect">
            <a:avLst/>
          </a:prstGeom>
          <a:noFill/>
        </p:spPr>
        <p:txBody>
          <a:bodyPr wrap="square" rtlCol="0">
            <a:spAutoFit/>
          </a:bodyPr>
          <a:lstStyle/>
          <a:p>
            <a:r>
              <a:rPr lang="tr-TR" dirty="0" smtClean="0"/>
              <a:t>Builder </a:t>
            </a:r>
            <a:r>
              <a:rPr lang="tr-TR" dirty="0" err="1" smtClean="0"/>
              <a:t>Pattern</a:t>
            </a:r>
            <a:r>
              <a:rPr lang="tr-TR" dirty="0" smtClean="0"/>
              <a:t>(Oluşturucu Deseni), nesne yapısını temsilinden ayırır. Peki bu ne anlama geliyor ?</a:t>
            </a:r>
            <a:endParaRPr lang="tr-TR" dirty="0"/>
          </a:p>
        </p:txBody>
      </p:sp>
      <p:sp>
        <p:nvSpPr>
          <p:cNvPr id="9" name="Metin kutusu 8"/>
          <p:cNvSpPr txBox="1"/>
          <p:nvPr/>
        </p:nvSpPr>
        <p:spPr>
          <a:xfrm>
            <a:off x="5513295" y="797842"/>
            <a:ext cx="6615952" cy="3416320"/>
          </a:xfrm>
          <a:prstGeom prst="rect">
            <a:avLst/>
          </a:prstGeom>
          <a:noFill/>
        </p:spPr>
        <p:txBody>
          <a:bodyPr wrap="square" rtlCol="0">
            <a:spAutoFit/>
          </a:bodyPr>
          <a:lstStyle/>
          <a:p>
            <a:r>
              <a:rPr lang="tr-TR" b="1" dirty="0" smtClean="0"/>
              <a:t>ÖRNEK: </a:t>
            </a:r>
            <a:r>
              <a:rPr lang="tr-TR" dirty="0" smtClean="0"/>
              <a:t>Bir restorana çok servisli bir akşam yemeği için dışarı çıktığınızı varsayalım. Böyle bir akşam yemeğinin başlangıçlar, ana yemekler ve tatlılar gibi birçok seçeneği olacaktır. Muhtemelen sunulan seçeneklerden iki veya üçünü seçersiniz. Belirli bir müşteri, yalnızca ilk iki seçenekle akşam yemeği yemek isteyebilir ve tatlılar seçeneğini dışarıda bırakabilir. Yine de, bir diğeri ana yemeği ve tatlıları tercih eder, başlangıçları tamamen atlar.</a:t>
            </a:r>
          </a:p>
          <a:p>
            <a:r>
              <a:rPr lang="tr-TR" dirty="0" smtClean="0"/>
              <a:t>Yazılım tasarlarken de benzer durumlar ortaya çıkabilir. Kullanılabilir seçeneklerin bir alt kümesini kullanarak bir nesne oluşturmanız gerekebilir. Veya nesneyi birden çok yolla oluşturmanız gerekebilir. Builder </a:t>
            </a:r>
            <a:r>
              <a:rPr lang="tr-TR" dirty="0" err="1" smtClean="0"/>
              <a:t>Pattern</a:t>
            </a:r>
            <a:r>
              <a:rPr lang="tr-TR" dirty="0" smtClean="0"/>
              <a:t>(Oluşturucu Deseni) çok kullanışlı oluyor.</a:t>
            </a:r>
          </a:p>
          <a:p>
            <a:r>
              <a:rPr lang="tr-TR" dirty="0" smtClean="0"/>
              <a:t>Biraz daha iyi anlamak için kod parçasına bakalım:</a:t>
            </a:r>
            <a:endParaRPr lang="tr-TR" dirty="0"/>
          </a:p>
        </p:txBody>
      </p:sp>
      <p:sp>
        <p:nvSpPr>
          <p:cNvPr id="2" name="Altbilgi Yer Tutucusu 1"/>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46837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 name="Resim 177"/>
          <p:cNvPicPr>
            <a:picLocks noChangeAspect="1"/>
          </p:cNvPicPr>
          <p:nvPr/>
        </p:nvPicPr>
        <p:blipFill>
          <a:blip r:embed="rId2"/>
          <a:stretch>
            <a:fillRect/>
          </a:stretch>
        </p:blipFill>
        <p:spPr>
          <a:xfrm>
            <a:off x="169533" y="164743"/>
            <a:ext cx="2544223" cy="2876023"/>
          </a:xfrm>
          <a:prstGeom prst="rect">
            <a:avLst/>
          </a:prstGeom>
        </p:spPr>
      </p:pic>
      <p:pic>
        <p:nvPicPr>
          <p:cNvPr id="179" name="Resim 178"/>
          <p:cNvPicPr>
            <a:picLocks noChangeAspect="1"/>
          </p:cNvPicPr>
          <p:nvPr/>
        </p:nvPicPr>
        <p:blipFill>
          <a:blip r:embed="rId3"/>
          <a:stretch>
            <a:fillRect/>
          </a:stretch>
        </p:blipFill>
        <p:spPr>
          <a:xfrm>
            <a:off x="169533" y="4509247"/>
            <a:ext cx="4178349" cy="2194429"/>
          </a:xfrm>
          <a:prstGeom prst="rect">
            <a:avLst/>
          </a:prstGeom>
        </p:spPr>
      </p:pic>
      <p:pic>
        <p:nvPicPr>
          <p:cNvPr id="180" name="Resim 179"/>
          <p:cNvPicPr>
            <a:picLocks noChangeAspect="1"/>
          </p:cNvPicPr>
          <p:nvPr/>
        </p:nvPicPr>
        <p:blipFill>
          <a:blip r:embed="rId4"/>
          <a:stretch>
            <a:fillRect/>
          </a:stretch>
        </p:blipFill>
        <p:spPr>
          <a:xfrm>
            <a:off x="169533" y="3040766"/>
            <a:ext cx="2544223" cy="1468481"/>
          </a:xfrm>
          <a:prstGeom prst="rect">
            <a:avLst/>
          </a:prstGeom>
        </p:spPr>
      </p:pic>
      <p:sp>
        <p:nvSpPr>
          <p:cNvPr id="181" name="Metin kutusu 180"/>
          <p:cNvSpPr txBox="1"/>
          <p:nvPr/>
        </p:nvSpPr>
        <p:spPr>
          <a:xfrm>
            <a:off x="5513295" y="797842"/>
            <a:ext cx="6615952" cy="5909310"/>
          </a:xfrm>
          <a:prstGeom prst="rect">
            <a:avLst/>
          </a:prstGeom>
          <a:noFill/>
        </p:spPr>
        <p:txBody>
          <a:bodyPr wrap="square" rtlCol="0">
            <a:spAutoFit/>
          </a:bodyPr>
          <a:lstStyle/>
          <a:p>
            <a:r>
              <a:rPr lang="tr-TR" b="1" dirty="0" smtClean="0"/>
              <a:t>ÖRNEK: </a:t>
            </a:r>
            <a:r>
              <a:rPr lang="tr-TR" dirty="0" smtClean="0"/>
              <a:t>Diyelim ki kahve hazırlayan bir makine için yazılım yazıyorsunuz. Kahvenin ana bileşenleri kahve, süt ve şekerdir.</a:t>
            </a:r>
          </a:p>
          <a:p>
            <a:r>
              <a:rPr lang="tr-TR" dirty="0" smtClean="0"/>
              <a:t>Dünyanın hangi bölgesinden olduğunuza bağlı olarak, şeker ve sütünüz olup olmadığını seçersiniz.</a:t>
            </a:r>
          </a:p>
          <a:p>
            <a:r>
              <a:rPr lang="tr-TR" dirty="0" smtClean="0"/>
              <a:t>Oluşturucu deseni (</a:t>
            </a:r>
            <a:r>
              <a:rPr lang="tr-TR" dirty="0" err="1" smtClean="0"/>
              <a:t>builder</a:t>
            </a:r>
            <a:r>
              <a:rPr lang="tr-TR" dirty="0" smtClean="0"/>
              <a:t> </a:t>
            </a:r>
            <a:r>
              <a:rPr lang="tr-TR" dirty="0" err="1" smtClean="0"/>
              <a:t>pattern</a:t>
            </a:r>
            <a:r>
              <a:rPr lang="tr-TR" dirty="0" smtClean="0"/>
              <a:t>), bu kahve seçeneklerini size sunmak için devreye girer.</a:t>
            </a:r>
          </a:p>
          <a:p>
            <a:r>
              <a:rPr lang="tr-TR" dirty="0" smtClean="0">
                <a:solidFill>
                  <a:srgbClr val="FF0000"/>
                </a:solidFill>
              </a:rPr>
              <a:t>main()</a:t>
            </a:r>
            <a:r>
              <a:rPr lang="tr-TR" dirty="0" smtClean="0"/>
              <a:t> içindeki koda bir göz atın.</a:t>
            </a:r>
          </a:p>
          <a:p>
            <a:r>
              <a:rPr lang="tr-TR" dirty="0" err="1" smtClean="0">
                <a:solidFill>
                  <a:srgbClr val="FF0000"/>
                </a:solidFill>
              </a:rPr>
              <a:t>Coffee</a:t>
            </a:r>
            <a:r>
              <a:rPr lang="tr-TR" dirty="0" smtClean="0">
                <a:solidFill>
                  <a:srgbClr val="FF0000"/>
                </a:solidFill>
              </a:rPr>
              <a:t> Builder </a:t>
            </a:r>
            <a:r>
              <a:rPr lang="tr-TR" dirty="0" err="1" smtClean="0">
                <a:solidFill>
                  <a:srgbClr val="FF0000"/>
                </a:solidFill>
              </a:rPr>
              <a:t>type</a:t>
            </a:r>
            <a:r>
              <a:rPr lang="tr-TR" dirty="0" smtClean="0"/>
              <a:t> İçinde sahip olduğumuz şey, kahvenin zorunlu olduğu bir şeydir. Bu çağrıya bağlı olarak, diğer içerikleri tercihlerimize ekleyerek başka aramalar yaparız.</a:t>
            </a:r>
          </a:p>
          <a:p>
            <a:r>
              <a:rPr lang="tr-TR" dirty="0" smtClean="0"/>
              <a:t>Farklı bir kahve isteyen başka biri kolayca inşa edebilir. Bu, nesnelerin oluşturulmasında büyük miktarda esnekliğe yol açar.</a:t>
            </a:r>
          </a:p>
          <a:p>
            <a:r>
              <a:rPr lang="tr-TR" dirty="0" smtClean="0"/>
              <a:t>Ayarlayıcıların kullanımı gibi bu sorunu çözmeye yönelik diğer yaklaşımların birçok doğal sorunu vardır. Bu çözüm, okunması zor olan ve aynı zamanda çok iş parçacıklı programlarda düzensiz davranan kodlara yol açar. Builder </a:t>
            </a:r>
            <a:r>
              <a:rPr lang="tr-TR" dirty="0" err="1" smtClean="0"/>
              <a:t>pattern</a:t>
            </a:r>
            <a:r>
              <a:rPr lang="tr-TR" dirty="0" smtClean="0"/>
              <a:t> tüm bu sorunları çözer.</a:t>
            </a:r>
          </a:p>
          <a:p>
            <a:endParaRPr lang="tr-TR" dirty="0"/>
          </a:p>
          <a:p>
            <a:r>
              <a:rPr lang="tr-TR" dirty="0" smtClean="0"/>
              <a:t>Builder Deseninin(</a:t>
            </a:r>
            <a:r>
              <a:rPr lang="tr-TR" dirty="0" err="1" smtClean="0"/>
              <a:t>pattern</a:t>
            </a:r>
            <a:r>
              <a:rPr lang="tr-TR" dirty="0" smtClean="0"/>
              <a:t>) kullanmanın avantajları şunlardır:</a:t>
            </a:r>
          </a:p>
          <a:p>
            <a:pPr marL="285750" indent="-285750">
              <a:buFont typeface="Wingdings" panose="05000000000000000000" pitchFamily="2" charset="2"/>
              <a:buChar char="ü"/>
            </a:pPr>
            <a:r>
              <a:rPr lang="tr-TR" dirty="0" smtClean="0"/>
              <a:t>Nesne oluşturmayı basitleştirir.</a:t>
            </a:r>
          </a:p>
          <a:p>
            <a:pPr marL="285750" indent="-285750">
              <a:buFont typeface="Wingdings" panose="05000000000000000000" pitchFamily="2" charset="2"/>
              <a:buChar char="ü"/>
            </a:pPr>
            <a:r>
              <a:rPr lang="tr-TR" dirty="0" smtClean="0"/>
              <a:t>Daha okunabilir koda yol açar.</a:t>
            </a:r>
          </a:p>
          <a:p>
            <a:pPr marL="285750" indent="-285750">
              <a:buFont typeface="Wingdings" panose="05000000000000000000" pitchFamily="2" charset="2"/>
              <a:buChar char="ü"/>
            </a:pPr>
            <a:r>
              <a:rPr lang="tr-TR" dirty="0" smtClean="0"/>
              <a:t>Değerlerin değiştirilmesine izin vermez.</a:t>
            </a:r>
            <a:endParaRPr lang="tr-TR" dirty="0"/>
          </a:p>
        </p:txBody>
      </p:sp>
      <p:sp>
        <p:nvSpPr>
          <p:cNvPr id="2" name="Altbilgi Yer Tutucusu 1"/>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57705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The Singleto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049" y="797842"/>
            <a:ext cx="4267200" cy="5010150"/>
          </a:xfrm>
          <a:prstGeom prst="rect">
            <a:avLst/>
          </a:prstGeom>
          <a:noFill/>
          <a:extLst>
            <a:ext uri="{909E8E84-426E-40DD-AFC4-6F175D3DCCD1}">
              <a14:hiddenFill xmlns:a14="http://schemas.microsoft.com/office/drawing/2010/main">
                <a:solidFill>
                  <a:srgbClr val="FFFFFF"/>
                </a:solidFill>
              </a14:hiddenFill>
            </a:ext>
          </a:extLst>
        </p:spPr>
      </p:pic>
      <p:sp>
        <p:nvSpPr>
          <p:cNvPr id="3" name="Dikdörtgen 2"/>
          <p:cNvSpPr/>
          <p:nvPr/>
        </p:nvSpPr>
        <p:spPr>
          <a:xfrm>
            <a:off x="586049" y="151511"/>
            <a:ext cx="6678688" cy="646331"/>
          </a:xfrm>
          <a:prstGeom prst="rect">
            <a:avLst/>
          </a:prstGeom>
        </p:spPr>
        <p:txBody>
          <a:bodyPr wrap="none">
            <a:spAutoFit/>
          </a:bodyPr>
          <a:lstStyle/>
          <a:p>
            <a:r>
              <a:rPr lang="tr-TR" sz="3600" b="1" dirty="0" smtClean="0"/>
              <a:t>C-&gt;</a:t>
            </a:r>
            <a:r>
              <a:rPr lang="tr-TR" sz="3600" b="1" dirty="0" err="1" smtClean="0"/>
              <a:t>Singleton</a:t>
            </a:r>
            <a:r>
              <a:rPr lang="tr-TR" sz="3600" b="1" dirty="0" smtClean="0"/>
              <a:t> </a:t>
            </a:r>
            <a:r>
              <a:rPr lang="tr-TR" sz="3600" b="1" dirty="0" err="1" smtClean="0"/>
              <a:t>Pattern</a:t>
            </a:r>
            <a:r>
              <a:rPr lang="tr-TR" sz="3600" b="1" dirty="0" smtClean="0"/>
              <a:t>(Tekli Desen)</a:t>
            </a:r>
            <a:endParaRPr lang="tr-TR" sz="3600" b="1" dirty="0"/>
          </a:p>
        </p:txBody>
      </p:sp>
      <p:sp>
        <p:nvSpPr>
          <p:cNvPr id="2" name="Dikdörtgen 1"/>
          <p:cNvSpPr/>
          <p:nvPr/>
        </p:nvSpPr>
        <p:spPr>
          <a:xfrm>
            <a:off x="586049" y="6067149"/>
            <a:ext cx="9490280" cy="646331"/>
          </a:xfrm>
          <a:prstGeom prst="rect">
            <a:avLst/>
          </a:prstGeom>
        </p:spPr>
        <p:txBody>
          <a:bodyPr wrap="square">
            <a:spAutoFit/>
          </a:bodyPr>
          <a:lstStyle/>
          <a:p>
            <a:r>
              <a:rPr lang="tr-TR" dirty="0" err="1" smtClean="0"/>
              <a:t>Singleton</a:t>
            </a:r>
            <a:r>
              <a:rPr lang="tr-TR" dirty="0" smtClean="0"/>
              <a:t> </a:t>
            </a:r>
            <a:r>
              <a:rPr lang="tr-TR" dirty="0" err="1" smtClean="0"/>
              <a:t>pattern</a:t>
            </a:r>
            <a:r>
              <a:rPr lang="tr-TR" dirty="0" smtClean="0"/>
              <a:t>, tüm tasarım desenleri arasında en ünlüsüdür. Bu örüntünün yaptığı şey adından çok açıktır — herhangi bir zamanda JVM başına yalnızca bir sınıf örneğine izin verir.</a:t>
            </a:r>
            <a:endParaRPr lang="tr-TR" dirty="0"/>
          </a:p>
        </p:txBody>
      </p:sp>
      <p:sp>
        <p:nvSpPr>
          <p:cNvPr id="5" name="Metin kutusu 4"/>
          <p:cNvSpPr txBox="1"/>
          <p:nvPr/>
        </p:nvSpPr>
        <p:spPr>
          <a:xfrm>
            <a:off x="4875186" y="797842"/>
            <a:ext cx="7351059" cy="5355312"/>
          </a:xfrm>
          <a:prstGeom prst="rect">
            <a:avLst/>
          </a:prstGeom>
          <a:noFill/>
        </p:spPr>
        <p:txBody>
          <a:bodyPr wrap="square" rtlCol="0">
            <a:spAutoFit/>
          </a:bodyPr>
          <a:lstStyle/>
          <a:p>
            <a:r>
              <a:rPr lang="tr-TR" b="1" dirty="0" smtClean="0"/>
              <a:t>ÖRNEK: </a:t>
            </a:r>
            <a:r>
              <a:rPr lang="tr-TR" dirty="0" smtClean="0"/>
              <a:t>İyi bir gerçek dünya karşılaştırması yapacak olursak muhtemelen bir ulusun başkanı olurdu.</a:t>
            </a:r>
          </a:p>
          <a:p>
            <a:r>
              <a:rPr lang="tr-TR" dirty="0" smtClean="0"/>
              <a:t>Ancak, burada bir feragatname var - JVM başına bu sınıfın yalnızca bir örneği olabilir. Uygulama sunucuları kümesinin bir parçası olarak çalışan bir Java uygulamanız varsa, her sunucu ayrı bir JVM örneği çalıştırır. Bu nedenle, her uygulama sunucusunda, belirli bir zaman noktasında oluşturulan </a:t>
            </a:r>
            <a:r>
              <a:rPr lang="tr-TR" dirty="0" err="1" smtClean="0"/>
              <a:t>singleton</a:t>
            </a:r>
            <a:r>
              <a:rPr lang="tr-TR" dirty="0" smtClean="0"/>
              <a:t> </a:t>
            </a:r>
            <a:r>
              <a:rPr lang="tr-TR" dirty="0" err="1" smtClean="0"/>
              <a:t>pattern</a:t>
            </a:r>
            <a:r>
              <a:rPr lang="tr-TR" dirty="0" smtClean="0"/>
              <a:t>(Tekli Desen) bir örneğine sahip olmanıza izin verilir.</a:t>
            </a:r>
          </a:p>
          <a:p>
            <a:r>
              <a:rPr lang="tr-TR" dirty="0" smtClean="0"/>
              <a:t>Bir </a:t>
            </a:r>
            <a:r>
              <a:rPr lang="tr-TR" dirty="0" err="1" smtClean="0"/>
              <a:t>singleton</a:t>
            </a:r>
            <a:r>
              <a:rPr lang="tr-TR" dirty="0" smtClean="0"/>
              <a:t> sınıfı oluşturduğunuzda hatırlanması gereken birkaç şey vardır:</a:t>
            </a:r>
          </a:p>
          <a:p>
            <a:pPr marL="285750" indent="-285750">
              <a:buFont typeface="Arial" panose="020B0604020202020204" pitchFamily="34" charset="0"/>
              <a:buChar char="•"/>
            </a:pPr>
            <a:r>
              <a:rPr lang="tr-TR" dirty="0" smtClean="0"/>
              <a:t>Diğer nesnelerin sınıfınızın örneklerini oluşturma olasılığına önlemek için kurucunun </a:t>
            </a:r>
            <a:r>
              <a:rPr lang="tr-TR" dirty="0" err="1" smtClean="0">
                <a:solidFill>
                  <a:srgbClr val="FF0000"/>
                </a:solidFill>
              </a:rPr>
              <a:t>private</a:t>
            </a:r>
            <a:r>
              <a:rPr lang="tr-TR" dirty="0" smtClean="0"/>
              <a:t> olması gerekir. </a:t>
            </a:r>
            <a:endParaRPr lang="tr-TR" dirty="0"/>
          </a:p>
          <a:p>
            <a:pPr marL="285750" indent="-285750">
              <a:buFont typeface="Arial" panose="020B0604020202020204" pitchFamily="34" charset="0"/>
              <a:buChar char="•"/>
            </a:pPr>
            <a:r>
              <a:rPr lang="tr-TR" dirty="0" smtClean="0"/>
              <a:t>Java’da bir </a:t>
            </a:r>
            <a:r>
              <a:rPr lang="tr-TR" dirty="0" err="1" smtClean="0">
                <a:solidFill>
                  <a:srgbClr val="FF0000"/>
                </a:solidFill>
              </a:rPr>
              <a:t>Enum</a:t>
            </a:r>
            <a:r>
              <a:rPr lang="tr-TR" dirty="0" smtClean="0">
                <a:solidFill>
                  <a:srgbClr val="FF0000"/>
                </a:solidFill>
              </a:rPr>
              <a:t> </a:t>
            </a:r>
            <a:r>
              <a:rPr lang="tr-TR" dirty="0" smtClean="0"/>
              <a:t>kullanarak </a:t>
            </a:r>
            <a:r>
              <a:rPr lang="tr-TR" dirty="0" err="1" smtClean="0"/>
              <a:t>singleton</a:t>
            </a:r>
            <a:r>
              <a:rPr lang="tr-TR" dirty="0" smtClean="0"/>
              <a:t> </a:t>
            </a:r>
            <a:r>
              <a:rPr lang="tr-TR" dirty="0" err="1" smtClean="0"/>
              <a:t>pattern</a:t>
            </a:r>
            <a:r>
              <a:rPr lang="tr-TR" dirty="0" smtClean="0"/>
              <a:t> oluşturulur.</a:t>
            </a:r>
          </a:p>
          <a:p>
            <a:pPr marL="285750" indent="-285750">
              <a:buFont typeface="Arial" panose="020B0604020202020204" pitchFamily="34" charset="0"/>
              <a:buChar char="•"/>
            </a:pPr>
            <a:r>
              <a:rPr lang="tr-TR" dirty="0" smtClean="0"/>
              <a:t>JEE7, diğer ilgili ek açıklamalarla birlikte </a:t>
            </a:r>
            <a:r>
              <a:rPr lang="tr-TR" dirty="0" smtClean="0">
                <a:solidFill>
                  <a:srgbClr val="FF0000"/>
                </a:solidFill>
              </a:rPr>
              <a:t>@</a:t>
            </a:r>
            <a:r>
              <a:rPr lang="tr-TR" dirty="0" err="1" smtClean="0">
                <a:solidFill>
                  <a:srgbClr val="FF0000"/>
                </a:solidFill>
              </a:rPr>
              <a:t>Singleton</a:t>
            </a:r>
            <a:r>
              <a:rPr lang="tr-TR" dirty="0" smtClean="0">
                <a:solidFill>
                  <a:srgbClr val="FF0000"/>
                </a:solidFill>
              </a:rPr>
              <a:t> </a:t>
            </a:r>
            <a:r>
              <a:rPr lang="tr-TR" dirty="0" smtClean="0"/>
              <a:t>adlı yerleşik bir ek açıklamaya sahiptir.</a:t>
            </a:r>
          </a:p>
          <a:p>
            <a:pPr marL="285750" indent="-285750">
              <a:buFont typeface="Arial" panose="020B0604020202020204" pitchFamily="34" charset="0"/>
              <a:buChar char="•"/>
            </a:pPr>
            <a:r>
              <a:rPr lang="tr-TR" dirty="0" err="1" smtClean="0"/>
              <a:t>Singleton</a:t>
            </a:r>
            <a:r>
              <a:rPr lang="tr-TR" dirty="0" smtClean="0"/>
              <a:t> </a:t>
            </a:r>
            <a:r>
              <a:rPr lang="tr-TR" dirty="0" err="1" smtClean="0"/>
              <a:t>Pattern</a:t>
            </a:r>
            <a:r>
              <a:rPr lang="tr-TR" dirty="0" smtClean="0"/>
              <a:t> kullanmanın en büyük dezavantajı, ortaya çıkan kodun birim testinin zor olmasıdır. Kesinlikle bir </a:t>
            </a:r>
            <a:r>
              <a:rPr lang="tr-TR" dirty="0" err="1" smtClean="0"/>
              <a:t>singleton</a:t>
            </a:r>
            <a:r>
              <a:rPr lang="tr-TR" dirty="0" smtClean="0"/>
              <a:t> kullanmanız gereken ve nerede kullanmadığınız konusunda net bir karar verin.</a:t>
            </a:r>
          </a:p>
          <a:p>
            <a:pPr marL="285750" indent="-285750">
              <a:buFont typeface="Arial" panose="020B0604020202020204" pitchFamily="34" charset="0"/>
              <a:buChar char="•"/>
            </a:pPr>
            <a:r>
              <a:rPr lang="tr-TR" dirty="0" smtClean="0"/>
              <a:t>Spring gibi çerçevelerde, yönetilen nesnelere </a:t>
            </a:r>
            <a:r>
              <a:rPr lang="tr-TR" dirty="0" err="1" smtClean="0"/>
              <a:t>bean</a:t>
            </a:r>
            <a:r>
              <a:rPr lang="tr-TR" dirty="0" smtClean="0"/>
              <a:t> adı verilir ve </a:t>
            </a:r>
            <a:r>
              <a:rPr lang="tr-TR" dirty="0" err="1" smtClean="0"/>
              <a:t>bean</a:t>
            </a:r>
            <a:r>
              <a:rPr lang="tr-TR" dirty="0" smtClean="0"/>
              <a:t> varsayılan olarak teklidir. </a:t>
            </a:r>
            <a:r>
              <a:rPr lang="tr-TR" dirty="0" err="1" smtClean="0"/>
              <a:t>Spring’in</a:t>
            </a:r>
            <a:r>
              <a:rPr lang="tr-TR" dirty="0" smtClean="0"/>
              <a:t> iyi yaptığı şey, tüm bunların arka planda olmasını sağlamaktır.</a:t>
            </a:r>
            <a:endParaRPr lang="tr-TR" dirty="0"/>
          </a:p>
        </p:txBody>
      </p:sp>
      <p:sp>
        <p:nvSpPr>
          <p:cNvPr id="4" name="Altbilgi Yer Tutucusu 3"/>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327522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6049" y="151511"/>
            <a:ext cx="10135532" cy="646331"/>
          </a:xfrm>
          <a:prstGeom prst="rect">
            <a:avLst/>
          </a:prstGeom>
        </p:spPr>
        <p:txBody>
          <a:bodyPr wrap="none">
            <a:spAutoFit/>
          </a:bodyPr>
          <a:lstStyle/>
          <a:p>
            <a:r>
              <a:rPr lang="tr-TR" sz="3600" b="1" dirty="0" smtClean="0"/>
              <a:t>C-&gt;</a:t>
            </a:r>
            <a:r>
              <a:rPr lang="tr-TR" sz="3600" b="1" dirty="0" err="1" smtClean="0"/>
              <a:t>Factory</a:t>
            </a:r>
            <a:r>
              <a:rPr lang="tr-TR" sz="3600" b="1" dirty="0" smtClean="0"/>
              <a:t> </a:t>
            </a:r>
            <a:r>
              <a:rPr lang="tr-TR" sz="3600" b="1" dirty="0" err="1" smtClean="0"/>
              <a:t>Method</a:t>
            </a:r>
            <a:r>
              <a:rPr lang="tr-TR" sz="3600" b="1" dirty="0" smtClean="0"/>
              <a:t> </a:t>
            </a:r>
            <a:r>
              <a:rPr lang="tr-TR" sz="3600" b="1" dirty="0" err="1" smtClean="0"/>
              <a:t>Pattern</a:t>
            </a:r>
            <a:r>
              <a:rPr lang="tr-TR" sz="3600" b="1" dirty="0" smtClean="0"/>
              <a:t>(Fabrika Yöntemi Deseni)</a:t>
            </a:r>
            <a:endParaRPr lang="tr-TR" sz="3600" b="1" dirty="0"/>
          </a:p>
        </p:txBody>
      </p:sp>
      <p:pic>
        <p:nvPicPr>
          <p:cNvPr id="11266" name="Picture 2" descr="https://dz2cdn1.dzone.com/storage/temp/13016656-screen-shot-2020-02-05-at-23020-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049" y="797842"/>
            <a:ext cx="4733925"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Yuvarlatılmış Dikdörtgen 3"/>
          <p:cNvSpPr/>
          <p:nvPr/>
        </p:nvSpPr>
        <p:spPr>
          <a:xfrm>
            <a:off x="1768441" y="3076521"/>
            <a:ext cx="1275536" cy="391188"/>
          </a:xfrm>
          <a:prstGeom prst="round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Metin kutusu 4"/>
          <p:cNvSpPr txBox="1"/>
          <p:nvPr/>
        </p:nvSpPr>
        <p:spPr>
          <a:xfrm>
            <a:off x="484904" y="3969668"/>
            <a:ext cx="5028389" cy="646331"/>
          </a:xfrm>
          <a:prstGeom prst="rect">
            <a:avLst/>
          </a:prstGeom>
          <a:noFill/>
        </p:spPr>
        <p:txBody>
          <a:bodyPr wrap="square" rtlCol="0">
            <a:spAutoFit/>
          </a:bodyPr>
          <a:lstStyle/>
          <a:p>
            <a:r>
              <a:rPr lang="tr-TR" dirty="0" err="1" smtClean="0"/>
              <a:t>Factory</a:t>
            </a:r>
            <a:r>
              <a:rPr lang="tr-TR" dirty="0" smtClean="0"/>
              <a:t> </a:t>
            </a:r>
            <a:r>
              <a:rPr lang="tr-TR" dirty="0" err="1" smtClean="0"/>
              <a:t>Method</a:t>
            </a:r>
            <a:r>
              <a:rPr lang="tr-TR" dirty="0" smtClean="0"/>
              <a:t> </a:t>
            </a:r>
            <a:r>
              <a:rPr lang="tr-TR" dirty="0" err="1" smtClean="0"/>
              <a:t>pattern</a:t>
            </a:r>
            <a:r>
              <a:rPr lang="tr-TR" dirty="0" smtClean="0"/>
              <a:t>(Fabrika Yöntemi Deseni)’in amacı, bir nesne türleri ailesi oluşturmaktır.</a:t>
            </a:r>
            <a:endParaRPr lang="tr-TR" dirty="0"/>
          </a:p>
        </p:txBody>
      </p:sp>
      <p:sp>
        <p:nvSpPr>
          <p:cNvPr id="3" name="Dikdörtgen 2"/>
          <p:cNvSpPr/>
          <p:nvPr/>
        </p:nvSpPr>
        <p:spPr>
          <a:xfrm>
            <a:off x="5342960" y="797842"/>
            <a:ext cx="2575833" cy="369332"/>
          </a:xfrm>
          <a:prstGeom prst="rect">
            <a:avLst/>
          </a:prstGeom>
        </p:spPr>
        <p:txBody>
          <a:bodyPr wrap="none">
            <a:spAutoFit/>
          </a:bodyPr>
          <a:lstStyle/>
          <a:p>
            <a:r>
              <a:rPr lang="tr-TR" dirty="0" smtClean="0"/>
              <a:t>Bir kod örneğine bakalım:</a:t>
            </a:r>
            <a:endParaRPr lang="tr-TR" dirty="0"/>
          </a:p>
        </p:txBody>
      </p:sp>
      <p:pic>
        <p:nvPicPr>
          <p:cNvPr id="6" name="Resim 5"/>
          <p:cNvPicPr>
            <a:picLocks noChangeAspect="1"/>
          </p:cNvPicPr>
          <p:nvPr/>
        </p:nvPicPr>
        <p:blipFill>
          <a:blip r:embed="rId3"/>
          <a:stretch>
            <a:fillRect/>
          </a:stretch>
        </p:blipFill>
        <p:spPr>
          <a:xfrm>
            <a:off x="5342960" y="1167175"/>
            <a:ext cx="2984837" cy="2616453"/>
          </a:xfrm>
          <a:prstGeom prst="rect">
            <a:avLst/>
          </a:prstGeom>
        </p:spPr>
      </p:pic>
      <p:pic>
        <p:nvPicPr>
          <p:cNvPr id="7" name="Resim 6"/>
          <p:cNvPicPr>
            <a:picLocks noChangeAspect="1"/>
          </p:cNvPicPr>
          <p:nvPr/>
        </p:nvPicPr>
        <p:blipFill>
          <a:blip r:embed="rId4"/>
          <a:stretch>
            <a:fillRect/>
          </a:stretch>
        </p:blipFill>
        <p:spPr>
          <a:xfrm>
            <a:off x="5342960" y="3783628"/>
            <a:ext cx="2984837" cy="3050253"/>
          </a:xfrm>
          <a:prstGeom prst="rect">
            <a:avLst/>
          </a:prstGeom>
        </p:spPr>
      </p:pic>
      <p:sp>
        <p:nvSpPr>
          <p:cNvPr id="8" name="Dikdörtgen 7"/>
          <p:cNvSpPr/>
          <p:nvPr/>
        </p:nvSpPr>
        <p:spPr>
          <a:xfrm>
            <a:off x="8265458" y="1167174"/>
            <a:ext cx="4007223" cy="5693866"/>
          </a:xfrm>
          <a:prstGeom prst="rect">
            <a:avLst/>
          </a:prstGeom>
        </p:spPr>
        <p:txBody>
          <a:bodyPr wrap="square">
            <a:spAutoFit/>
          </a:bodyPr>
          <a:lstStyle/>
          <a:p>
            <a:r>
              <a:rPr lang="tr-TR" sz="1400" b="1" dirty="0" smtClean="0"/>
              <a:t>&lt;&gt; </a:t>
            </a:r>
            <a:r>
              <a:rPr lang="tr-TR" sz="1400" dirty="0" err="1" smtClean="0">
                <a:solidFill>
                  <a:srgbClr val="FF0000"/>
                </a:solidFill>
              </a:rPr>
              <a:t>PersonFactory</a:t>
            </a:r>
            <a:r>
              <a:rPr lang="tr-TR" sz="1400" dirty="0" smtClean="0">
                <a:solidFill>
                  <a:srgbClr val="FF0000"/>
                </a:solidFill>
              </a:rPr>
              <a:t> </a:t>
            </a:r>
            <a:r>
              <a:rPr lang="tr-TR" sz="1400" dirty="0" err="1" smtClean="0">
                <a:solidFill>
                  <a:srgbClr val="FF0000"/>
                </a:solidFill>
              </a:rPr>
              <a:t>getPerson</a:t>
            </a:r>
            <a:r>
              <a:rPr lang="tr-TR" sz="1400" dirty="0" smtClean="0">
                <a:solidFill>
                  <a:srgbClr val="FF0000"/>
                </a:solidFill>
              </a:rPr>
              <a:t>() </a:t>
            </a:r>
            <a:r>
              <a:rPr lang="tr-TR" sz="1400" dirty="0" err="1" smtClean="0">
                <a:solidFill>
                  <a:srgbClr val="FF0000"/>
                </a:solidFill>
              </a:rPr>
              <a:t>String</a:t>
            </a:r>
            <a:r>
              <a:rPr lang="tr-TR" sz="1400" dirty="0" smtClean="0">
                <a:solidFill>
                  <a:srgbClr val="FF0000"/>
                </a:solidFill>
              </a:rPr>
              <a:t> Male </a:t>
            </a:r>
            <a:r>
              <a:rPr lang="tr-TR" sz="1400" dirty="0" err="1" smtClean="0">
                <a:solidFill>
                  <a:srgbClr val="FF0000"/>
                </a:solidFill>
              </a:rPr>
              <a:t>Female</a:t>
            </a:r>
            <a:endParaRPr lang="tr-TR" sz="1400" dirty="0" smtClean="0">
              <a:solidFill>
                <a:srgbClr val="FF0000"/>
              </a:solidFill>
            </a:endParaRPr>
          </a:p>
          <a:p>
            <a:r>
              <a:rPr lang="tr-TR" sz="1400" dirty="0" smtClean="0"/>
              <a:t>Bu sınıf, bir kişinin adını ve cinsiyetini parametre olarak kabul eden statik bir yönteme sahiptir. </a:t>
            </a:r>
          </a:p>
          <a:p>
            <a:r>
              <a:rPr lang="tr-TR" sz="1400" b="1" dirty="0" smtClean="0"/>
              <a:t>&lt;&gt; </a:t>
            </a:r>
            <a:r>
              <a:rPr lang="tr-TR" sz="1400" dirty="0" smtClean="0"/>
              <a:t>Geçirilen cinsiyete bağlı olarak, bir veya bir nesne döndürür.</a:t>
            </a:r>
          </a:p>
          <a:p>
            <a:r>
              <a:rPr lang="tr-TR" sz="1400" dirty="0" smtClean="0"/>
              <a:t>Birisi erkek bir insan oluşturmak istiyorsa, yöntemi bir cinsiyet argümanı ile çağırırlar. </a:t>
            </a:r>
          </a:p>
          <a:p>
            <a:r>
              <a:rPr lang="tr-TR" sz="1400" b="1" dirty="0" smtClean="0"/>
              <a:t>&lt;&gt; </a:t>
            </a:r>
            <a:r>
              <a:rPr lang="tr-TR" sz="1400" dirty="0" smtClean="0"/>
              <a:t>Benzer şekilde, </a:t>
            </a:r>
            <a:r>
              <a:rPr lang="tr-TR" sz="1400" dirty="0" err="1" smtClean="0">
                <a:solidFill>
                  <a:srgbClr val="FF0000"/>
                </a:solidFill>
              </a:rPr>
              <a:t>getPerson</a:t>
            </a:r>
            <a:r>
              <a:rPr lang="tr-TR" sz="1400" dirty="0" smtClean="0">
                <a:solidFill>
                  <a:srgbClr val="FF0000"/>
                </a:solidFill>
              </a:rPr>
              <a:t>() </a:t>
            </a:r>
            <a:r>
              <a:rPr lang="tr-TR" sz="1400" dirty="0" err="1" smtClean="0">
                <a:solidFill>
                  <a:srgbClr val="FF0000"/>
                </a:solidFill>
              </a:rPr>
              <a:t>PersonFactory</a:t>
            </a:r>
            <a:r>
              <a:rPr lang="tr-TR" sz="1400" dirty="0" smtClean="0">
                <a:solidFill>
                  <a:srgbClr val="FF0000"/>
                </a:solidFill>
              </a:rPr>
              <a:t> "M" </a:t>
            </a:r>
            <a:r>
              <a:rPr lang="tr-TR" sz="1400" dirty="0" err="1" smtClean="0">
                <a:solidFill>
                  <a:srgbClr val="FF0000"/>
                </a:solidFill>
              </a:rPr>
              <a:t>getPerson</a:t>
            </a:r>
            <a:r>
              <a:rPr lang="tr-TR" sz="1400" dirty="0" smtClean="0">
                <a:solidFill>
                  <a:srgbClr val="FF0000"/>
                </a:solidFill>
              </a:rPr>
              <a:t>() </a:t>
            </a:r>
            <a:r>
              <a:rPr lang="tr-TR" sz="1400" dirty="0" err="1" smtClean="0">
                <a:solidFill>
                  <a:srgbClr val="FF0000"/>
                </a:solidFill>
              </a:rPr>
              <a:t>PersonFactory</a:t>
            </a:r>
            <a:r>
              <a:rPr lang="tr-TR" sz="1400" dirty="0" smtClean="0">
                <a:solidFill>
                  <a:srgbClr val="FF0000"/>
                </a:solidFill>
              </a:rPr>
              <a:t> "F"</a:t>
            </a:r>
            <a:r>
              <a:rPr lang="tr-TR" sz="1400" dirty="0" smtClean="0"/>
              <a:t> cinsiyet argümanıyla yöntemi çağırarak bir kadın kişi oluşturabilirsiniz.</a:t>
            </a:r>
            <a:endParaRPr lang="tr-TR" sz="1400" dirty="0"/>
          </a:p>
          <a:p>
            <a:r>
              <a:rPr lang="tr-TR" sz="1400" b="1" dirty="0" smtClean="0"/>
              <a:t>&lt;&gt; </a:t>
            </a:r>
            <a:r>
              <a:rPr lang="tr-TR" sz="1400" dirty="0" smtClean="0"/>
              <a:t>Genel türe atıfta bulunurken  </a:t>
            </a:r>
            <a:r>
              <a:rPr lang="tr-TR" sz="1400" dirty="0" err="1" smtClean="0">
                <a:solidFill>
                  <a:srgbClr val="FF0000"/>
                </a:solidFill>
              </a:rPr>
              <a:t>Person</a:t>
            </a:r>
            <a:r>
              <a:rPr lang="tr-TR" sz="1400" dirty="0" smtClean="0">
                <a:solidFill>
                  <a:srgbClr val="FF0000"/>
                </a:solidFill>
              </a:rPr>
              <a:t> </a:t>
            </a:r>
            <a:r>
              <a:rPr lang="tr-TR" sz="1400" dirty="0" smtClean="0"/>
              <a:t>oluşturma sırasında ihtiyacımız olan nesne türünün tanımlayıcısını iletiyoruz.</a:t>
            </a:r>
            <a:endParaRPr lang="tr-TR" sz="1400" dirty="0"/>
          </a:p>
          <a:p>
            <a:r>
              <a:rPr lang="tr-TR" sz="1400" dirty="0" err="1" smtClean="0"/>
              <a:t>And</a:t>
            </a:r>
            <a:r>
              <a:rPr lang="tr-TR" sz="1400" dirty="0" smtClean="0"/>
              <a:t> sınıfları, </a:t>
            </a:r>
            <a:r>
              <a:rPr lang="tr-TR" sz="1400" dirty="0" smtClean="0">
                <a:solidFill>
                  <a:srgbClr val="FF0000"/>
                </a:solidFill>
              </a:rPr>
              <a:t>Male </a:t>
            </a:r>
            <a:r>
              <a:rPr lang="tr-TR" sz="1400" dirty="0" err="1" smtClean="0">
                <a:solidFill>
                  <a:srgbClr val="FF0000"/>
                </a:solidFill>
              </a:rPr>
              <a:t>Female</a:t>
            </a:r>
            <a:r>
              <a:rPr lang="tr-TR" sz="1400" dirty="0" smtClean="0">
                <a:solidFill>
                  <a:srgbClr val="FF0000"/>
                </a:solidFill>
              </a:rPr>
              <a:t> </a:t>
            </a:r>
            <a:r>
              <a:rPr lang="tr-TR" sz="1400" dirty="0" err="1" smtClean="0">
                <a:solidFill>
                  <a:srgbClr val="FF0000"/>
                </a:solidFill>
              </a:rPr>
              <a:t>PersonFactory</a:t>
            </a:r>
            <a:r>
              <a:rPr lang="tr-TR" sz="1400" dirty="0" smtClean="0">
                <a:solidFill>
                  <a:srgbClr val="FF0000"/>
                </a:solidFill>
              </a:rPr>
              <a:t> </a:t>
            </a:r>
            <a:r>
              <a:rPr lang="tr-TR" sz="1400" dirty="0" smtClean="0"/>
              <a:t>uygulamasının arkasına gizlenmiştir.</a:t>
            </a:r>
            <a:endParaRPr lang="tr-TR" sz="1400" dirty="0"/>
          </a:p>
          <a:p>
            <a:r>
              <a:rPr lang="tr-TR" sz="1400" b="1" dirty="0" smtClean="0"/>
              <a:t>&lt;&gt;</a:t>
            </a:r>
            <a:r>
              <a:rPr lang="tr-TR" sz="1400" dirty="0" err="1" smtClean="0"/>
              <a:t>Abstract</a:t>
            </a:r>
            <a:r>
              <a:rPr lang="tr-TR" sz="1400" dirty="0" smtClean="0"/>
              <a:t> </a:t>
            </a:r>
            <a:r>
              <a:rPr lang="tr-TR" sz="1400" dirty="0" err="1" smtClean="0"/>
              <a:t>method</a:t>
            </a:r>
            <a:r>
              <a:rPr lang="tr-TR" sz="1400" dirty="0" smtClean="0"/>
              <a:t> </a:t>
            </a:r>
            <a:r>
              <a:rPr lang="tr-TR" sz="1400" dirty="0" err="1" smtClean="0"/>
              <a:t>pattern</a:t>
            </a:r>
            <a:r>
              <a:rPr lang="tr-TR" sz="1400" dirty="0" smtClean="0"/>
              <a:t> kullanmanın avantajı, bu sınıfı kullanan diğer sınıflarda çok fazla değişiklik yapmadan </a:t>
            </a:r>
            <a:r>
              <a:rPr lang="tr-TR" sz="1400" dirty="0" err="1" smtClean="0"/>
              <a:t>factory’e</a:t>
            </a:r>
            <a:r>
              <a:rPr lang="tr-TR" sz="1400" dirty="0" smtClean="0"/>
              <a:t> ek türler ekleyebilmenizdir. Örneğimizde, tümü </a:t>
            </a:r>
            <a:r>
              <a:rPr lang="tr-TR" sz="1400" dirty="0" err="1" smtClean="0">
                <a:solidFill>
                  <a:srgbClr val="FF0000"/>
                </a:solidFill>
              </a:rPr>
              <a:t>Person</a:t>
            </a:r>
            <a:r>
              <a:rPr lang="tr-TR" sz="1400" dirty="0" smtClean="0"/>
              <a:t> kullanan diğer cinsiyetlerle ilgilenen mevcut kodu etkilemeden daha fazla cinsiyet türü ekleyebilirsiniz.</a:t>
            </a:r>
          </a:p>
          <a:p>
            <a:endParaRPr lang="tr-TR" sz="1400" dirty="0"/>
          </a:p>
          <a:p>
            <a:r>
              <a:rPr lang="tr-TR" sz="1400" dirty="0" smtClean="0"/>
              <a:t>Bir nesne yaratmada yer alan karmaşıklık ne olacak?</a:t>
            </a:r>
          </a:p>
          <a:p>
            <a:r>
              <a:rPr lang="tr-TR" sz="1400" b="1" dirty="0" smtClean="0"/>
              <a:t>&lt;&gt;</a:t>
            </a:r>
            <a:r>
              <a:rPr lang="tr-TR" sz="1400" dirty="0" err="1" smtClean="0">
                <a:solidFill>
                  <a:srgbClr val="FF0000"/>
                </a:solidFill>
              </a:rPr>
              <a:t>PersonFactory</a:t>
            </a:r>
            <a:r>
              <a:rPr lang="tr-TR" sz="1400" b="1" dirty="0" smtClean="0"/>
              <a:t> </a:t>
            </a:r>
            <a:r>
              <a:rPr lang="tr-TR" sz="1400" dirty="0" smtClean="0"/>
              <a:t>nesne oluşturma görevini büyük ölçüde basitleştirir. Hangi nesnenin yaratılacağına karar verir ve onu bize teslim eder.</a:t>
            </a:r>
            <a:endParaRPr lang="tr-TR" sz="1400" dirty="0"/>
          </a:p>
        </p:txBody>
      </p:sp>
      <p:sp>
        <p:nvSpPr>
          <p:cNvPr id="9" name="Altbilgi Yer Tutucusu 8"/>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148415157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2964</Words>
  <Application>Microsoft Office PowerPoint</Application>
  <PresentationFormat>Geniş ekran</PresentationFormat>
  <Paragraphs>220</Paragraphs>
  <Slides>21</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Arial</vt:lpstr>
      <vt:lpstr>Calibri</vt:lpstr>
      <vt:lpstr>Calibri Light</vt:lpstr>
      <vt:lpstr>Wingdings</vt:lpstr>
      <vt:lpstr>Office Teması</vt:lpstr>
      <vt:lpstr>DESIGN PATTERNS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Mustafa KARAKAŞ</dc:creator>
  <cp:lastModifiedBy>Mustafa KARAKAŞ</cp:lastModifiedBy>
  <cp:revision>93</cp:revision>
  <dcterms:created xsi:type="dcterms:W3CDTF">2022-07-26T11:30:46Z</dcterms:created>
  <dcterms:modified xsi:type="dcterms:W3CDTF">2022-08-19T13:35:55Z</dcterms:modified>
</cp:coreProperties>
</file>