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592" autoAdjust="0"/>
    <p:restoredTop sz="94703" autoAdjust="0"/>
  </p:normalViewPr>
  <p:slideViewPr>
    <p:cSldViewPr>
      <p:cViewPr varScale="1">
        <p:scale>
          <a:sx n="37" d="100"/>
          <a:sy n="37" d="100"/>
        </p:scale>
        <p:origin x="-1640" y="-156"/>
      </p:cViewPr>
      <p:guideLst>
        <p:guide orient="horz" pos="2160"/>
        <p:guide pos="2880"/>
      </p:guideLst>
    </p:cSldViewPr>
  </p:slideViewPr>
  <p:outlineViewPr>
    <p:cViewPr>
      <p:scale>
        <a:sx n="33" d="100"/>
        <a:sy n="33" d="100"/>
      </p:scale>
      <p:origin x="48" y="8532"/>
    </p:cViewPr>
  </p:outlineViewPr>
  <p:notesTextViewPr>
    <p:cViewPr>
      <p:scale>
        <a:sx n="100" d="100"/>
        <a:sy n="100" d="100"/>
      </p:scale>
      <p:origin x="0" y="0"/>
    </p:cViewPr>
  </p:notesTextViewPr>
  <p:sorterViewPr>
    <p:cViewPr>
      <p:scale>
        <a:sx n="100" d="100"/>
        <a:sy n="100" d="100"/>
      </p:scale>
      <p:origin x="0" y="200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p>
            <a:fld id="{A23720DD-5B6D-40BF-8493-A6B52D484E6B}" type="datetimeFigureOut">
              <a:rPr lang="tr-TR" smtClean="0"/>
              <a:t>9.11.2022</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A23720DD-5B6D-40BF-8493-A6B52D484E6B}" type="datetimeFigureOut">
              <a:rPr lang="tr-TR" smtClean="0"/>
              <a:t>9.11.2022</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A23720DD-5B6D-40BF-8493-A6B52D484E6B}" type="datetimeFigureOut">
              <a:rPr lang="tr-TR" smtClean="0"/>
              <a:t>9.11.2022</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A23720DD-5B6D-40BF-8493-A6B52D484E6B}" type="datetimeFigureOut">
              <a:rPr lang="tr-TR" smtClean="0"/>
              <a:t>9.11.2022</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p>
            <a:fld id="{A23720DD-5B6D-40BF-8493-A6B52D484E6B}" type="datetimeFigureOut">
              <a:rPr lang="tr-TR" smtClean="0"/>
              <a:t>9.11.2022</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p:txBody>
          <a:bodyPr/>
          <a:lstStyle/>
          <a:p>
            <a:fld id="{A23720DD-5B6D-40BF-8493-A6B52D484E6B}" type="datetimeFigureOut">
              <a:rPr lang="tr-TR" smtClean="0"/>
              <a:t>9.11.2022</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Veri Yer Tutucusu"/>
          <p:cNvSpPr>
            <a:spLocks noGrp="1"/>
          </p:cNvSpPr>
          <p:nvPr>
            <p:ph type="dt" sz="half" idx="10"/>
          </p:nvPr>
        </p:nvSpPr>
        <p:spPr/>
        <p:txBody>
          <a:bodyPr/>
          <a:lstStyle/>
          <a:p>
            <a:fld id="{A23720DD-5B6D-40BF-8493-A6B52D484E6B}" type="datetimeFigureOut">
              <a:rPr lang="tr-TR" smtClean="0"/>
              <a:t>9.11.2022</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Veri Yer Tutucusu"/>
          <p:cNvSpPr>
            <a:spLocks noGrp="1"/>
          </p:cNvSpPr>
          <p:nvPr>
            <p:ph type="dt" sz="half" idx="10"/>
          </p:nvPr>
        </p:nvSpPr>
        <p:spPr/>
        <p:txBody>
          <a:bodyPr/>
          <a:lstStyle/>
          <a:p>
            <a:fld id="{A23720DD-5B6D-40BF-8493-A6B52D484E6B}" type="datetimeFigureOut">
              <a:rPr lang="tr-TR" smtClean="0"/>
              <a:t>9.11.2022</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A23720DD-5B6D-40BF-8493-A6B52D484E6B}" type="datetimeFigureOut">
              <a:rPr lang="tr-TR" smtClean="0"/>
              <a:t>9.11.2022</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A23720DD-5B6D-40BF-8493-A6B52D484E6B}" type="datetimeFigureOut">
              <a:rPr lang="tr-TR" smtClean="0"/>
              <a:t>9.11.2022</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A23720DD-5B6D-40BF-8493-A6B52D484E6B}" type="datetimeFigureOut">
              <a:rPr lang="tr-TR" smtClean="0"/>
              <a:t>9.11.2022</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2 Metin Yer Tutucusu"/>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3720DD-5B6D-40BF-8493-A6B52D484E6B}" type="datetimeFigureOut">
              <a:rPr lang="tr-TR" smtClean="0"/>
              <a:t>9.11.2022</a:t>
            </a:fld>
            <a:endParaRPr lang="tr-T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02176B-0E47-46AC-8F43-DAB4B8A37D06}" type="slidenum">
              <a:rPr lang="tr-TR" smtClean="0"/>
              <a:t>‹#›</a:t>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1355576" y="-459432"/>
            <a:ext cx="7772400" cy="1470025"/>
          </a:xfrm>
        </p:spPr>
        <p:txBody>
          <a:bodyPr/>
          <a:lstStyle/>
          <a:p>
            <a:endParaRPr lang="tr-TR" dirty="0"/>
          </a:p>
        </p:txBody>
      </p:sp>
      <p:sp>
        <p:nvSpPr>
          <p:cNvPr id="3" name="Alt Başlık 2"/>
          <p:cNvSpPr>
            <a:spLocks noGrp="1"/>
          </p:cNvSpPr>
          <p:nvPr>
            <p:ph type="subTitle" idx="1"/>
          </p:nvPr>
        </p:nvSpPr>
        <p:spPr>
          <a:xfrm>
            <a:off x="1187624" y="980728"/>
            <a:ext cx="7416824" cy="5256584"/>
          </a:xfrm>
        </p:spPr>
        <p:txBody>
          <a:bodyPr>
            <a:normAutofit/>
          </a:bodyPr>
          <a:lstStyle/>
          <a:p>
            <a:r>
              <a:rPr lang="tr-TR" dirty="0">
                <a:solidFill>
                  <a:schemeClr val="tx1"/>
                </a:solidFill>
              </a:rPr>
              <a:t>Ekmek hamurunun pişirilmesi sırasında sıcaklık etkisiyle hava kabarcıkları genleştikçe, ekmeğin gözenekli bir yapı haline geldiği görülür. Öz miktarı ve kalitesi yetersiz olan unlardan yapılan ekmekler, küçük hacimli, basık ve düzensiz bir gözenek yapısına sahip olmakta, kabuk yapılarında düzensiz çatlak ve yarıklar bulunmakta, ayrıca bu tip ekmekler kısa sürede bayatlamaktadır </a:t>
            </a:r>
          </a:p>
        </p:txBody>
      </p:sp>
    </p:spTree>
    <p:extLst>
      <p:ext uri="{BB962C8B-B14F-4D97-AF65-F5344CB8AC3E}">
        <p14:creationId xmlns:p14="http://schemas.microsoft.com/office/powerpoint/2010/main" val="11830600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188640"/>
            <a:ext cx="8229600" cy="5937523"/>
          </a:xfrm>
        </p:spPr>
        <p:txBody>
          <a:bodyPr/>
          <a:lstStyle/>
          <a:p>
            <a:r>
              <a:rPr lang="tr-TR" dirty="0"/>
              <a:t>K</a:t>
            </a:r>
            <a:r>
              <a:rPr lang="tr-TR" dirty="0" smtClean="0"/>
              <a:t>atkı </a:t>
            </a:r>
            <a:r>
              <a:rPr lang="tr-TR" dirty="0"/>
              <a:t>maddeli ekmeklerin kontrol grubu ekmeklere göre daha fazla gözenek sayısı ve gözenek alanına sahip olduğu </a:t>
            </a:r>
            <a:r>
              <a:rPr lang="tr-TR" dirty="0" smtClean="0"/>
              <a:t>görülmektedir.</a:t>
            </a:r>
          </a:p>
          <a:p>
            <a:r>
              <a:rPr lang="tr-TR" dirty="0"/>
              <a:t>Buradan da </a:t>
            </a:r>
            <a:r>
              <a:rPr lang="tr-TR" dirty="0" smtClean="0"/>
              <a:t>katkı </a:t>
            </a:r>
            <a:r>
              <a:rPr lang="tr-TR" dirty="0"/>
              <a:t>maddesinin ekmek hacmini arttırdığı sonucuna </a:t>
            </a:r>
            <a:r>
              <a:rPr lang="tr-TR" dirty="0" smtClean="0"/>
              <a:t>varılmıştır.</a:t>
            </a:r>
            <a:endParaRPr lang="tr-TR" dirty="0"/>
          </a:p>
        </p:txBody>
      </p:sp>
    </p:spTree>
    <p:extLst>
      <p:ext uri="{BB962C8B-B14F-4D97-AF65-F5344CB8AC3E}">
        <p14:creationId xmlns:p14="http://schemas.microsoft.com/office/powerpoint/2010/main" val="30249659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dirty="0"/>
          </a:p>
        </p:txBody>
      </p:sp>
      <p:sp>
        <p:nvSpPr>
          <p:cNvPr id="3" name="İçerik Yer Tutucusu 2"/>
          <p:cNvSpPr>
            <a:spLocks noGrp="1"/>
          </p:cNvSpPr>
          <p:nvPr>
            <p:ph idx="1"/>
          </p:nvPr>
        </p:nvSpPr>
        <p:spPr/>
        <p:txBody>
          <a:bodyPr/>
          <a:lstStyle/>
          <a:p>
            <a:r>
              <a:rPr lang="tr-TR" dirty="0"/>
              <a:t>öz miktarı yetersiz olan unlara uygun miktarda katkı maddesi ilavesi yapılarak üretilen ekmeklerin raf ömrü uzar, hacmi artar, ekmek içlerinin gözenek yapıları iyileşir, dokuları ve yumuşaklıkları daha iyi olur</a:t>
            </a:r>
          </a:p>
        </p:txBody>
      </p:sp>
    </p:spTree>
    <p:extLst>
      <p:ext uri="{BB962C8B-B14F-4D97-AF65-F5344CB8AC3E}">
        <p14:creationId xmlns:p14="http://schemas.microsoft.com/office/powerpoint/2010/main" val="41198435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smtClean="0"/>
              <a:t>Katkı maddeleri içeriğinde bulunan kimyasallar sayesinde görüntü tat ve dokusunda kaliteli ekmeğe yakın bir durum ortaya çıkarmaktadır. Bu yüzden ekmek </a:t>
            </a:r>
            <a:r>
              <a:rPr lang="tr-TR" dirty="0"/>
              <a:t>içi doku dağılımının belirlenmesi, gerek ekmeğin bayatlama süresinin değerlendirilmesinde, gerek ekmek kalitesinin belirlenmesinde kullanılan en önemli parametrelerden </a:t>
            </a:r>
            <a:r>
              <a:rPr lang="tr-TR" dirty="0" smtClean="0"/>
              <a:t>biridir.</a:t>
            </a:r>
            <a:endParaRPr lang="tr-TR" dirty="0"/>
          </a:p>
        </p:txBody>
      </p:sp>
    </p:spTree>
    <p:extLst>
      <p:ext uri="{BB962C8B-B14F-4D97-AF65-F5344CB8AC3E}">
        <p14:creationId xmlns:p14="http://schemas.microsoft.com/office/powerpoint/2010/main" val="10946701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260648"/>
            <a:ext cx="8229600" cy="5865515"/>
          </a:xfrm>
        </p:spPr>
        <p:txBody>
          <a:bodyPr/>
          <a:lstStyle/>
          <a:p>
            <a:r>
              <a:rPr lang="tr-TR" dirty="0"/>
              <a:t>Gelişen görüntü işleme teknikleriyle birlikte ekmek kalite analizlerinin daha ucuz, hızlı ve güvenilir şekilde yapılabilmesi sağlanmaya </a:t>
            </a:r>
            <a:r>
              <a:rPr lang="tr-TR" dirty="0" smtClean="0"/>
              <a:t>çalışılmaktadır</a:t>
            </a:r>
            <a:endParaRPr lang="tr-TR" dirty="0"/>
          </a:p>
        </p:txBody>
      </p:sp>
    </p:spTree>
    <p:extLst>
      <p:ext uri="{BB962C8B-B14F-4D97-AF65-F5344CB8AC3E}">
        <p14:creationId xmlns:p14="http://schemas.microsoft.com/office/powerpoint/2010/main" val="12682977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548680"/>
            <a:ext cx="8229600" cy="5577483"/>
          </a:xfrm>
        </p:spPr>
        <p:txBody>
          <a:bodyPr/>
          <a:lstStyle/>
          <a:p>
            <a:r>
              <a:rPr lang="tr-TR" b="1" dirty="0" smtClean="0"/>
              <a:t> Görüntü </a:t>
            </a:r>
            <a:r>
              <a:rPr lang="tr-TR" b="1" dirty="0"/>
              <a:t>işleme tekniklerinden gri seviye eş oluşum matrisi, yakın komşuluk gri seviye fark matrisi ve spektrum bölgesinde </a:t>
            </a:r>
            <a:r>
              <a:rPr lang="tr-TR" b="1" dirty="0" err="1"/>
              <a:t>Fourier</a:t>
            </a:r>
            <a:r>
              <a:rPr lang="tr-TR" b="1" dirty="0"/>
              <a:t> analiz yöntemi </a:t>
            </a:r>
            <a:r>
              <a:rPr lang="tr-TR" b="1" dirty="0" smtClean="0"/>
              <a:t>kullanılarak </a:t>
            </a:r>
            <a:r>
              <a:rPr lang="tr-TR" b="1" dirty="0"/>
              <a:t>ekmeklerde kalite analizi </a:t>
            </a:r>
            <a:r>
              <a:rPr lang="tr-TR" b="1" dirty="0" smtClean="0"/>
              <a:t>yapılmaktadır.</a:t>
            </a:r>
            <a:r>
              <a:rPr lang="tr-TR" dirty="0"/>
              <a:t> Analiz sonucunda organik ekmeklerin daha büyük gözeneklere sahip olduğu, bu yüzden daha heterojen ve büyük taneli bir yapıda olduğu ifade edilmiştir </a:t>
            </a:r>
            <a:endParaRPr lang="tr-TR" b="1" dirty="0"/>
          </a:p>
        </p:txBody>
      </p:sp>
    </p:spTree>
    <p:extLst>
      <p:ext uri="{BB962C8B-B14F-4D97-AF65-F5344CB8AC3E}">
        <p14:creationId xmlns:p14="http://schemas.microsoft.com/office/powerpoint/2010/main" val="14115003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260648"/>
            <a:ext cx="8229600" cy="6192688"/>
          </a:xfrm>
        </p:spPr>
        <p:txBody>
          <a:bodyPr/>
          <a:lstStyle/>
          <a:p>
            <a:r>
              <a:rPr lang="tr-TR" dirty="0"/>
              <a:t>K-</a:t>
            </a:r>
            <a:r>
              <a:rPr lang="tr-TR" dirty="0" err="1"/>
              <a:t>means</a:t>
            </a:r>
            <a:r>
              <a:rPr lang="tr-TR" dirty="0"/>
              <a:t> algoritması kullanılarak ekmek görüntü analizi yapılmış ve ekmeğe ait gözenek alanı, gözenek yoğunluğu (hücre/cm2 ), boşluk oranı (hücre alanını /toplam ekmek alanı) gibi bazı </a:t>
            </a:r>
            <a:r>
              <a:rPr lang="tr-TR" dirty="0" err="1"/>
              <a:t>morfometrik</a:t>
            </a:r>
            <a:r>
              <a:rPr lang="tr-TR" dirty="0"/>
              <a:t> parametreler </a:t>
            </a:r>
            <a:r>
              <a:rPr lang="tr-TR" dirty="0" smtClean="0"/>
              <a:t>hesaplamaktadır.</a:t>
            </a:r>
            <a:endParaRPr lang="tr-TR" dirty="0"/>
          </a:p>
        </p:txBody>
      </p:sp>
    </p:spTree>
    <p:extLst>
      <p:ext uri="{BB962C8B-B14F-4D97-AF65-F5344CB8AC3E}">
        <p14:creationId xmlns:p14="http://schemas.microsoft.com/office/powerpoint/2010/main" val="30697849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0"/>
            <a:ext cx="8229600" cy="6126163"/>
          </a:xfrm>
        </p:spPr>
        <p:txBody>
          <a:bodyPr>
            <a:normAutofit/>
          </a:bodyPr>
          <a:lstStyle/>
          <a:p>
            <a:r>
              <a:rPr lang="tr-TR" dirty="0"/>
              <a:t>Çalışmada 104 farklı ekmek görüntüsü kullanılmış ve bunların 8 tanesi kontrol grubunu oluşturmaktadır. Bu kontrol grubunu oluşturan ekmeklerin yapımında hiçbir katkı maddesi kullanılmamıştır</a:t>
            </a:r>
            <a:r>
              <a:rPr lang="tr-TR" dirty="0" smtClean="0"/>
              <a:t>.</a:t>
            </a:r>
            <a:endParaRPr lang="tr-TR" dirty="0"/>
          </a:p>
          <a:p>
            <a:r>
              <a:rPr lang="tr-TR" dirty="0" smtClean="0"/>
              <a:t>Ham </a:t>
            </a:r>
            <a:r>
              <a:rPr lang="tr-TR" dirty="0"/>
              <a:t>ekmek görüntüleri renkli olup bir resimde 4 farklı ekmek görüntüsü yer almaktadır. Öncelikle her bir ekmek görüntüsü ayrı bir görüntü olacak şekilde 104 farklı renkli ekmek görüntüsü elde edilmiştir. Daha sonra elde edilen renkli 104 adet ekmek görüntüsü gri seviye görüntüsüne dönüştürülmüştür</a:t>
            </a:r>
          </a:p>
          <a:p>
            <a:endParaRPr lang="tr-TR" dirty="0"/>
          </a:p>
        </p:txBody>
      </p:sp>
    </p:spTree>
    <p:extLst>
      <p:ext uri="{BB962C8B-B14F-4D97-AF65-F5344CB8AC3E}">
        <p14:creationId xmlns:p14="http://schemas.microsoft.com/office/powerpoint/2010/main" val="41540486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539552" y="188640"/>
            <a:ext cx="8229600" cy="6552728"/>
          </a:xfrm>
        </p:spPr>
        <p:txBody>
          <a:bodyPr>
            <a:normAutofit fontScale="92500"/>
          </a:bodyPr>
          <a:lstStyle/>
          <a:p>
            <a:r>
              <a:rPr lang="tr-TR" dirty="0" err="1"/>
              <a:t>Adaptif</a:t>
            </a:r>
            <a:r>
              <a:rPr lang="tr-TR" dirty="0"/>
              <a:t> </a:t>
            </a:r>
            <a:r>
              <a:rPr lang="tr-TR" dirty="0" err="1"/>
              <a:t>histogram</a:t>
            </a:r>
            <a:r>
              <a:rPr lang="tr-TR" dirty="0"/>
              <a:t> eşitleme olarak da bilinen </a:t>
            </a:r>
            <a:r>
              <a:rPr lang="tr-TR" dirty="0" err="1"/>
              <a:t>histogram</a:t>
            </a:r>
            <a:r>
              <a:rPr lang="tr-TR" dirty="0"/>
              <a:t> germe işlemi düşük kontrastlı resimlere uygulanan bir yöntem olup </a:t>
            </a:r>
            <a:r>
              <a:rPr lang="tr-TR" dirty="0" err="1"/>
              <a:t>histogramı</a:t>
            </a:r>
            <a:r>
              <a:rPr lang="tr-TR" dirty="0"/>
              <a:t> geniş bir bölgeye yayma mantığına dayanmaktadır [11]. Ön işlemenin ilk basamağını oluşturan bu yöntem sayesinde gri seviye görüntülerinin kontrastı iyileştirilmiştir. Şekil 4’teki gri seviye görüntüsünün </a:t>
            </a:r>
            <a:r>
              <a:rPr lang="tr-TR" dirty="0" err="1"/>
              <a:t>histogramına</a:t>
            </a:r>
            <a:r>
              <a:rPr lang="tr-TR" dirty="0"/>
              <a:t> bakıldığında grilik değerleri 0,1-0,2 ile 0,8-0,9 aralığında yoğunlaşmıştır</a:t>
            </a:r>
            <a:r>
              <a:rPr lang="tr-TR" dirty="0" smtClean="0"/>
              <a:t>.</a:t>
            </a:r>
            <a:r>
              <a:rPr lang="tr-TR" dirty="0"/>
              <a:t> </a:t>
            </a:r>
            <a:r>
              <a:rPr lang="tr-TR" dirty="0" err="1"/>
              <a:t>Histogram</a:t>
            </a:r>
            <a:r>
              <a:rPr lang="tr-TR" dirty="0"/>
              <a:t> germe işlemi sonucunda Şekil 5’te görüldüğü üzere karşıtlığı iyileştirilmiş görüntüde gözeneklerin belirginliği Şekil 2’de yer alan gri seviye görüntüsüne göre artmaktadır.</a:t>
            </a:r>
          </a:p>
          <a:p>
            <a:endParaRPr lang="tr-TR" dirty="0"/>
          </a:p>
        </p:txBody>
      </p:sp>
    </p:spTree>
    <p:extLst>
      <p:ext uri="{BB962C8B-B14F-4D97-AF65-F5344CB8AC3E}">
        <p14:creationId xmlns:p14="http://schemas.microsoft.com/office/powerpoint/2010/main" val="23553793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1"/>
          <p:cNvSpPr>
            <a:spLocks noGrp="1"/>
          </p:cNvSpPr>
          <p:nvPr>
            <p:ph idx="1"/>
          </p:nvPr>
        </p:nvSpPr>
        <p:spPr>
          <a:xfrm>
            <a:off x="457200" y="188913"/>
            <a:ext cx="8229600" cy="5937250"/>
          </a:xfrm>
        </p:spPr>
        <p:txBody>
          <a:bodyPr/>
          <a:lstStyle/>
          <a:p>
            <a:r>
              <a:rPr lang="tr-TR" dirty="0" smtClean="0"/>
              <a:t>                         SONUÇ:</a:t>
            </a:r>
          </a:p>
          <a:p>
            <a:r>
              <a:rPr lang="tr-TR" dirty="0" smtClean="0"/>
              <a:t>Yapılan </a:t>
            </a:r>
            <a:r>
              <a:rPr lang="tr-TR" dirty="0"/>
              <a:t>çalışmada görüntü işleme teknikleri kullanılarak ekmek gözenekleri </a:t>
            </a:r>
            <a:r>
              <a:rPr lang="tr-TR" dirty="0" err="1"/>
              <a:t>bölütlenmiştir</a:t>
            </a:r>
            <a:r>
              <a:rPr lang="tr-TR" dirty="0"/>
              <a:t>. Bu sayede ekmek doku özellikleri belirlenerek katkı maddesinin cinsine, miktarına bağlı olarak ekmek yapısında meydana gelen değişimler ve gözeneklere ait sayısal veriler elde edilerek belirlenmiştir</a:t>
            </a:r>
          </a:p>
        </p:txBody>
      </p:sp>
    </p:spTree>
    <p:extLst>
      <p:ext uri="{BB962C8B-B14F-4D97-AF65-F5344CB8AC3E}">
        <p14:creationId xmlns:p14="http://schemas.microsoft.com/office/powerpoint/2010/main" val="2686390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446</Words>
  <Application>Microsoft Office PowerPoint</Application>
  <PresentationFormat>Ekran Gösterisi (4:3)</PresentationFormat>
  <Paragraphs>13</Paragraphs>
  <Slides>10</Slides>
  <Notes>0</Notes>
  <HiddenSlides>0</HiddenSlides>
  <MMClips>0</MMClips>
  <ScaleCrop>false</ScaleCrop>
  <HeadingPairs>
    <vt:vector size="4" baseType="variant">
      <vt:variant>
        <vt:lpstr>Tema</vt:lpstr>
      </vt:variant>
      <vt:variant>
        <vt:i4>1</vt:i4>
      </vt:variant>
      <vt:variant>
        <vt:lpstr>Slayt Başlıkları</vt:lpstr>
      </vt:variant>
      <vt:variant>
        <vt:i4>10</vt:i4>
      </vt:variant>
    </vt:vector>
  </HeadingPairs>
  <TitlesOfParts>
    <vt:vector size="11" baseType="lpstr">
      <vt:lpstr>Ofis Teması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mkaratas</dc:creator>
  <cp:lastModifiedBy>Lenovo</cp:lastModifiedBy>
  <cp:revision>5</cp:revision>
  <dcterms:created xsi:type="dcterms:W3CDTF">2022-11-09T03:13:08Z</dcterms:created>
  <dcterms:modified xsi:type="dcterms:W3CDTF">2022-11-09T03:56:36Z</dcterms:modified>
</cp:coreProperties>
</file>