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871E8-B664-48F2-BBD8-3BE613CBA193}" v="273" dt="2022-05-25T10:23:23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5" autoAdjust="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CAD799-DDDE-492B-99B6-DDC046C4ED57}" type="datetime1">
              <a:rPr lang="tr-TR" smtClean="0"/>
              <a:t>25.05.2022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B1369C-99DB-4685-BAB6-E92612F9C3FA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ikdörtgen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F5C2F-85C6-447A-BBA9-0A8947BFB2E6}" type="datetime1">
              <a:rPr lang="tr-TR" noProof="0" smtClean="0"/>
              <a:t>25.05.2022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3" name="Metin Kutusu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ikdörtgen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Metin Kutusu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E1FDC5-7120-45FF-8DEB-9AA019B86FF8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ikdörtgen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Metin Kutusu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81BB7-2E15-4E72-86AB-453EEEF0759C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kdörtgen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ikdörtgen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520F3-B63E-45C4-AF3D-0539EB6B2869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7" name="Metin Kutusu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kdörtgen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Dikdörtgen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etin Kutusu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58A2D2-9048-4019-85FB-747883551F68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kdörtgen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Dikdörtgen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7B324-0D21-4ADC-A16C-236D819D86F1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0" name="Metin Kutusu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kdörtgen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Dikdörtgen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Metin Kutusu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B5983-EFC9-4AC7-9376-85A07A6F2BC5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Dikdörtgen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C9414-EB83-420E-840F-E199FC7B4B37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8" name="Metin Kutusu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58A5F-9E42-45E6-84CC-70BD19985B63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kdörtgen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ikdörtgen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Metin Kutusu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9C2AD-639C-4FED-A51C-488237B4BBC6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ikdörtgen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3F6F-2E86-444C-9600-929363434BC1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Resi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  <a:p>
            <a:pPr lvl="5" rtl="0"/>
            <a:r>
              <a:rPr lang="tr-TR" noProof="0" dirty="0"/>
              <a:t>Altıncı düzey</a:t>
            </a:r>
          </a:p>
          <a:p>
            <a:pPr lvl="6" rtl="0"/>
            <a:r>
              <a:rPr lang="tr-TR" noProof="0" dirty="0"/>
              <a:t>Yedinci düzey</a:t>
            </a:r>
          </a:p>
          <a:p>
            <a:pPr lvl="7" rtl="0"/>
            <a:r>
              <a:rPr lang="tr-TR" noProof="0" dirty="0"/>
              <a:t>Sekizinci düzey</a:t>
            </a:r>
          </a:p>
          <a:p>
            <a:pPr lvl="8" rtl="0"/>
            <a:r>
              <a:rPr lang="tr-TR" noProof="0" dirty="0"/>
              <a:t>Dokuzuncu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AB2C564F-259B-432F-AA65-9E0CD8543F31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57" name="Dikdörtgen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aptasarim.com/bilgibankasi/html-nedi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128" y="533398"/>
            <a:ext cx="5518066" cy="2268559"/>
          </a:xfrm>
        </p:spPr>
        <p:txBody>
          <a:bodyPr rtlCol="0">
            <a:normAutofit fontScale="90000"/>
          </a:bodyPr>
          <a:lstStyle/>
          <a:p>
            <a:r>
              <a:rPr lang="tr-TR" dirty="0">
                <a:cs typeface="Arial"/>
              </a:rPr>
              <a:t>2.GÜN ARAŞTIRMA ÖDEVLERİ</a:t>
            </a:r>
            <a:br>
              <a:rPr lang="tr-TR" dirty="0">
                <a:cs typeface="Arial"/>
              </a:rPr>
            </a:b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74" y="3528626"/>
            <a:ext cx="4016480" cy="1160213"/>
          </a:xfrm>
        </p:spPr>
        <p:txBody>
          <a:bodyPr rtlCol="0"/>
          <a:lstStyle/>
          <a:p>
            <a:r>
              <a:rPr lang="tr-TR" dirty="0">
                <a:cs typeface="Arial"/>
              </a:rPr>
              <a:t>MUSTAFA KEMAL ÇELİK</a:t>
            </a:r>
          </a:p>
          <a:p>
            <a:r>
              <a:rPr lang="tr-TR" dirty="0">
                <a:cs typeface="Arial"/>
              </a:rPr>
              <a:t>207. BOOTCAMP ATMOSWARE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14608F-CB12-C1B6-EA63-AC5058A4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8272" y="1366856"/>
            <a:ext cx="10345931" cy="1077229"/>
          </a:xfrm>
        </p:spPr>
        <p:txBody>
          <a:bodyPr/>
          <a:lstStyle/>
          <a:p>
            <a:r>
              <a:rPr lang="tr-TR" dirty="0">
                <a:cs typeface="Arial"/>
              </a:rPr>
              <a:t>HTML VE HTML5 ARASINDAKİ FARKLAR: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42E35C-51DA-9818-78F7-7E31F46E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170" indent="-344170"/>
            <a:r>
              <a:rPr lang="tr-TR" dirty="0" err="1">
                <a:ea typeface="+mn-lt"/>
                <a:cs typeface="+mn-lt"/>
              </a:rPr>
              <a:t>Hyper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Text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Markup</a:t>
            </a:r>
            <a:r>
              <a:rPr lang="tr-TR" dirty="0">
                <a:ea typeface="+mn-lt"/>
                <a:cs typeface="+mn-lt"/>
              </a:rPr>
              <a:t> Language kelimelerinin kısaltması olan </a:t>
            </a:r>
            <a:r>
              <a:rPr lang="tr-TR" b="1" i="1" dirty="0">
                <a:ea typeface="+mn-lt"/>
                <a:cs typeface="+mn-lt"/>
                <a:hlinkClick r:id="rId2"/>
              </a:rPr>
              <a:t>HTML</a:t>
            </a:r>
            <a:r>
              <a:rPr lang="tr-TR" dirty="0">
                <a:ea typeface="+mn-lt"/>
                <a:cs typeface="+mn-lt"/>
              </a:rPr>
              <a:t> Tim </a:t>
            </a:r>
            <a:r>
              <a:rPr lang="tr-TR" dirty="0" err="1">
                <a:ea typeface="+mn-lt"/>
                <a:cs typeface="+mn-lt"/>
              </a:rPr>
              <a:t>Berners</a:t>
            </a:r>
            <a:r>
              <a:rPr lang="tr-TR" dirty="0">
                <a:ea typeface="+mn-lt"/>
                <a:cs typeface="+mn-lt"/>
              </a:rPr>
              <a:t> Lee tarafından 1991 yılında CERN laboratuvarlarında ortaya çıkmıştır. Bu tarihe web'in doğum tarihi' de denilebilir. </a:t>
            </a:r>
            <a:r>
              <a:rPr lang="tr-TR" b="1" i="1" dirty="0">
                <a:ea typeface="+mn-lt"/>
                <a:cs typeface="+mn-lt"/>
                <a:hlinkClick r:id="rId2"/>
              </a:rPr>
              <a:t>HTML</a:t>
            </a:r>
            <a:r>
              <a:rPr lang="tr-TR" dirty="0">
                <a:ea typeface="+mn-lt"/>
                <a:cs typeface="+mn-lt"/>
              </a:rPr>
              <a:t>5, internetin en önemli teknolojilerinden biri olan </a:t>
            </a:r>
            <a:r>
              <a:rPr lang="tr-TR" b="1" i="1" dirty="0">
                <a:ea typeface="+mn-lt"/>
                <a:cs typeface="+mn-lt"/>
                <a:hlinkClick r:id="rId2"/>
              </a:rPr>
              <a:t>HTML</a:t>
            </a:r>
            <a:r>
              <a:rPr lang="tr-TR" dirty="0">
                <a:ea typeface="+mn-lt"/>
                <a:cs typeface="+mn-lt"/>
              </a:rPr>
              <a:t>‘in şu anlık son sürümüdür. </a:t>
            </a:r>
            <a:r>
              <a:rPr lang="tr-TR" b="1" i="1" dirty="0">
                <a:ea typeface="+mn-lt"/>
                <a:cs typeface="+mn-lt"/>
                <a:hlinkClick r:id="rId2"/>
              </a:rPr>
              <a:t>HTML</a:t>
            </a:r>
            <a:r>
              <a:rPr lang="tr-TR" dirty="0">
                <a:ea typeface="+mn-lt"/>
                <a:cs typeface="+mn-lt"/>
              </a:rPr>
              <a:t> dili internetin ilk yılından beri kullanıcılara daha iyi bir internet deneyimi sunuyor. Kullanıcılar ve yazılımcılar için sonsuz öneme sahip olan bu dil deneyimini en üst seviyeye taşımak için artık </a:t>
            </a:r>
            <a:r>
              <a:rPr lang="tr-TR" b="1" i="1" dirty="0">
                <a:ea typeface="+mn-lt"/>
                <a:cs typeface="+mn-lt"/>
                <a:hlinkClick r:id="rId2"/>
              </a:rPr>
              <a:t>HTML</a:t>
            </a:r>
            <a:r>
              <a:rPr lang="tr-TR" dirty="0">
                <a:ea typeface="+mn-lt"/>
                <a:cs typeface="+mn-lt"/>
              </a:rPr>
              <a:t>5 kullanılıyor. </a:t>
            </a:r>
            <a:r>
              <a:rPr lang="tr-TR" b="1" i="1" dirty="0">
                <a:ea typeface="+mn-lt"/>
                <a:cs typeface="+mn-lt"/>
                <a:hlinkClick r:id="rId2"/>
              </a:rPr>
              <a:t>HTML</a:t>
            </a:r>
            <a:r>
              <a:rPr lang="tr-TR" dirty="0">
                <a:ea typeface="+mn-lt"/>
                <a:cs typeface="+mn-lt"/>
              </a:rPr>
              <a:t>5 yeni haliyle çok daha fazla fonksiyon sunduğu için mobil(tablet, </a:t>
            </a:r>
            <a:r>
              <a:rPr lang="tr-TR" dirty="0" err="1">
                <a:ea typeface="+mn-lt"/>
                <a:cs typeface="+mn-lt"/>
              </a:rPr>
              <a:t>ceptelefonu</a:t>
            </a:r>
            <a:r>
              <a:rPr lang="tr-TR" dirty="0">
                <a:ea typeface="+mn-lt"/>
                <a:cs typeface="+mn-lt"/>
              </a:rPr>
              <a:t> vb.) cihazlar için de büyük önem taşıyor. Kodlama yapısı açısından da yazılımcılara farklı avantajlar sunuyor.</a:t>
            </a:r>
            <a:endParaRPr lang="tr-TR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3879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E55D8-31C0-995D-0C9C-579B4AFD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959" y="477316"/>
            <a:ext cx="9361180" cy="6182228"/>
          </a:xfrm>
        </p:spPr>
        <p:txBody>
          <a:bodyPr>
            <a:normAutofit/>
          </a:bodyPr>
          <a:lstStyle/>
          <a:p>
            <a:pPr marL="344170" indent="-344170"/>
            <a:r>
              <a:rPr lang="tr-TR" dirty="0">
                <a:ea typeface="+mn-lt"/>
                <a:cs typeface="+mn-lt"/>
              </a:rPr>
              <a:t>-HTML5 detaylı işleme modelleri içerir.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HTML ve HTML4 ile uyumludur.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XML </a:t>
            </a:r>
            <a:r>
              <a:rPr lang="tr-TR" dirty="0" err="1">
                <a:ea typeface="+mn-lt"/>
                <a:cs typeface="+mn-lt"/>
              </a:rPr>
              <a:t>sintaksı</a:t>
            </a:r>
            <a:r>
              <a:rPr lang="tr-TR" dirty="0">
                <a:ea typeface="+mn-lt"/>
                <a:cs typeface="+mn-lt"/>
              </a:rPr>
              <a:t> kullanabilir.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-HTML5’in yeni özellikleri HTML, CSS, DOM ve JavaScript üzerine kuruludur.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çok platformlu mobil uygulamalar için potansiyel adaydır.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üçüncü parti yazılımlara ve eklentilere ihtiyaç duymadan multimedya ve grafik görüntüleri oynatabilir.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ses ve görüntü dosyaları için daha iyi bir destek sunar.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-HTML5’te JS </a:t>
            </a:r>
            <a:r>
              <a:rPr lang="tr-TR" dirty="0" err="1">
                <a:ea typeface="+mn-lt"/>
                <a:cs typeface="+mn-lt"/>
              </a:rPr>
              <a:t>GeoLocation</a:t>
            </a:r>
            <a:r>
              <a:rPr lang="tr-TR" dirty="0">
                <a:ea typeface="+mn-lt"/>
                <a:cs typeface="+mn-lt"/>
              </a:rPr>
              <a:t> API ile lokasyon belirlenebilir.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-HTML5’te Flash gibi üçüncü parti yazılımlara ihtiyaç yoktur.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cihazdan bağımsızdır.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çizim için </a:t>
            </a:r>
            <a:r>
              <a:rPr lang="tr-TR" dirty="0" err="1">
                <a:ea typeface="+mn-lt"/>
                <a:cs typeface="+mn-lt"/>
              </a:rPr>
              <a:t>canvas</a:t>
            </a:r>
            <a:r>
              <a:rPr lang="tr-TR" dirty="0">
                <a:ea typeface="+mn-lt"/>
                <a:cs typeface="+mn-lt"/>
              </a:rPr>
              <a:t> elemanına sahiptir.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standart yazım dilini ilerletir, geliştirir ve </a:t>
            </a:r>
            <a:r>
              <a:rPr lang="tr-TR" dirty="0" err="1">
                <a:ea typeface="+mn-lt"/>
                <a:cs typeface="+mn-lt"/>
              </a:rPr>
              <a:t>rasyonalize</a:t>
            </a:r>
            <a:r>
              <a:rPr lang="tr-TR" dirty="0">
                <a:ea typeface="+mn-lt"/>
                <a:cs typeface="+mn-lt"/>
              </a:rPr>
              <a:t> eder.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kompleks web uygulamaları için </a:t>
            </a:r>
            <a:r>
              <a:rPr lang="tr-TR" dirty="0" err="1">
                <a:ea typeface="+mn-lt"/>
                <a:cs typeface="+mn-lt"/>
              </a:rPr>
              <a:t>API’ler</a:t>
            </a:r>
            <a:r>
              <a:rPr lang="tr-TR" dirty="0">
                <a:ea typeface="+mn-lt"/>
                <a:cs typeface="+mn-lt"/>
              </a:rPr>
              <a:t> sunar.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detaylı </a:t>
            </a:r>
            <a:r>
              <a:rPr lang="tr-TR" dirty="0" err="1">
                <a:ea typeface="+mn-lt"/>
                <a:cs typeface="+mn-lt"/>
              </a:rPr>
              <a:t>parsing</a:t>
            </a:r>
            <a:r>
              <a:rPr lang="tr-TR" dirty="0">
                <a:ea typeface="+mn-lt"/>
                <a:cs typeface="+mn-lt"/>
              </a:rPr>
              <a:t> kuralları içerir ve hata yönetim sistemi daha iyidir.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-HTML5 yerel offline depolama için daha iyi bir destek sunar.</a:t>
            </a:r>
            <a:endParaRPr lang="tr-TR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4787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2E5894-E35A-185D-6DF8-D070932C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2112" y="1021416"/>
            <a:ext cx="10142731" cy="1077229"/>
          </a:xfrm>
        </p:spPr>
        <p:txBody>
          <a:bodyPr/>
          <a:lstStyle/>
          <a:p>
            <a:r>
              <a:rPr lang="tr-TR" dirty="0">
                <a:cs typeface="Arial"/>
              </a:rPr>
              <a:t>SEMANTİN VE NON-SEMANTİC NEDİR?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83C116-AA1A-3FEE-F20D-DC84903E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799" y="56875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tr-TR" i="1" dirty="0">
                <a:ea typeface="+mn-lt"/>
                <a:cs typeface="+mn-lt"/>
              </a:rPr>
              <a:t>            </a:t>
            </a:r>
            <a:r>
              <a:rPr lang="tr-TR" i="1" dirty="0" err="1">
                <a:ea typeface="+mn-lt"/>
                <a:cs typeface="+mn-lt"/>
              </a:rPr>
              <a:t>Semantic</a:t>
            </a:r>
            <a:r>
              <a:rPr lang="tr-TR" i="1" dirty="0">
                <a:ea typeface="+mn-lt"/>
                <a:cs typeface="+mn-lt"/>
              </a:rPr>
              <a:t> (anlamsal) </a:t>
            </a:r>
            <a:r>
              <a:rPr lang="tr-TR" dirty="0" err="1">
                <a:ea typeface="+mn-lt"/>
                <a:cs typeface="+mn-lt"/>
              </a:rPr>
              <a:t>taglar</a:t>
            </a:r>
            <a:r>
              <a:rPr lang="tr-TR" dirty="0">
                <a:ea typeface="+mn-lt"/>
                <a:cs typeface="+mn-lt"/>
              </a:rPr>
              <a:t>: kelime anlamı ile aynı işi yapan              html elemanlarıdır. Mesela; &lt;</a:t>
            </a:r>
            <a:r>
              <a:rPr lang="tr-TR" i="1" dirty="0" err="1">
                <a:ea typeface="+mn-lt"/>
                <a:cs typeface="+mn-lt"/>
              </a:rPr>
              <a:t>article</a:t>
            </a:r>
            <a:r>
              <a:rPr lang="tr-TR" dirty="0">
                <a:ea typeface="+mn-lt"/>
                <a:cs typeface="+mn-lt"/>
              </a:rPr>
              <a:t>&gt; </a:t>
            </a:r>
            <a:r>
              <a:rPr lang="tr-TR" dirty="0" err="1">
                <a:ea typeface="+mn-lt"/>
                <a:cs typeface="+mn-lt"/>
              </a:rPr>
              <a:t>tagı</a:t>
            </a:r>
            <a:r>
              <a:rPr lang="tr-TR" dirty="0">
                <a:ea typeface="+mn-lt"/>
                <a:cs typeface="+mn-lt"/>
              </a:rPr>
              <a:t> semantik bir                      elemandır. Çünkü </a:t>
            </a:r>
            <a:r>
              <a:rPr lang="tr-TR" dirty="0" err="1">
                <a:ea typeface="+mn-lt"/>
                <a:cs typeface="+mn-lt"/>
              </a:rPr>
              <a:t>article</a:t>
            </a:r>
            <a:r>
              <a:rPr lang="tr-TR" dirty="0">
                <a:ea typeface="+mn-lt"/>
                <a:cs typeface="+mn-lt"/>
              </a:rPr>
              <a:t>, makale demektir ve &lt;</a:t>
            </a:r>
            <a:r>
              <a:rPr lang="tr-TR" i="1" dirty="0" err="1">
                <a:ea typeface="+mn-lt"/>
                <a:cs typeface="+mn-lt"/>
              </a:rPr>
              <a:t>article</a:t>
            </a:r>
            <a:r>
              <a:rPr lang="tr-TR" dirty="0">
                <a:ea typeface="+mn-lt"/>
                <a:cs typeface="+mn-lt"/>
              </a:rPr>
              <a:t>&gt;                      </a:t>
            </a:r>
            <a:r>
              <a:rPr lang="tr-TR" dirty="0" err="1">
                <a:ea typeface="+mn-lt"/>
                <a:cs typeface="+mn-lt"/>
              </a:rPr>
              <a:t>tagıda</a:t>
            </a:r>
            <a:r>
              <a:rPr lang="tr-TR" dirty="0">
                <a:ea typeface="+mn-lt"/>
                <a:cs typeface="+mn-lt"/>
              </a:rPr>
              <a:t> gerçekten, sayfamıza, bir makale elemanı eklemek                için kullanılır.</a:t>
            </a:r>
            <a:endParaRPr lang="tr-TR" dirty="0">
              <a:cs typeface="Arial" panose="020B0604020202020204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DC41DBC9-FB93-068F-88CA-382E1BB23797}"/>
              </a:ext>
            </a:extLst>
          </p:cNvPr>
          <p:cNvSpPr txBox="1">
            <a:spLocks/>
          </p:cNvSpPr>
          <p:nvPr/>
        </p:nvSpPr>
        <p:spPr>
          <a:xfrm>
            <a:off x="579039" y="3891076"/>
            <a:ext cx="7796540" cy="1955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endParaRPr lang="tr-TR" dirty="0">
              <a:cs typeface="Arial" panose="020B0604020202020204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65205DA-B13C-E007-D706-DCB9B10F5EBA}"/>
              </a:ext>
            </a:extLst>
          </p:cNvPr>
          <p:cNvSpPr txBox="1"/>
          <p:nvPr/>
        </p:nvSpPr>
        <p:spPr>
          <a:xfrm>
            <a:off x="2062480" y="4246880"/>
            <a:ext cx="5842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Verdana"/>
                <a:ea typeface="Verdana"/>
              </a:rPr>
              <a:t>Anlamsal</a:t>
            </a:r>
            <a:r>
              <a:rPr lang="en-US" b="1" dirty="0">
                <a:latin typeface="Verdana"/>
                <a:ea typeface="Verdana"/>
              </a:rPr>
              <a:t> </a:t>
            </a:r>
            <a:r>
              <a:rPr lang="en-US" b="1" dirty="0" err="1">
                <a:latin typeface="Verdana"/>
                <a:ea typeface="Verdana"/>
              </a:rPr>
              <a:t>olmayan</a:t>
            </a:r>
            <a:r>
              <a:rPr lang="en-US" b="1" dirty="0">
                <a:latin typeface="Verdana"/>
                <a:ea typeface="Verdana"/>
              </a:rPr>
              <a:t> (non-semantic) </a:t>
            </a:r>
            <a:r>
              <a:rPr lang="en-US" b="1" dirty="0" err="1">
                <a:latin typeface="Verdana"/>
                <a:ea typeface="Verdana"/>
              </a:rPr>
              <a:t>elemanlar</a:t>
            </a:r>
            <a:r>
              <a:rPr lang="en-US" b="1" dirty="0">
                <a:latin typeface="Verdana"/>
                <a:ea typeface="Verdana"/>
              </a:rPr>
              <a:t> </a:t>
            </a:r>
            <a:r>
              <a:rPr lang="en-US" b="1" dirty="0" err="1">
                <a:latin typeface="Verdana"/>
                <a:ea typeface="Verdana"/>
              </a:rPr>
              <a:t>örnek</a:t>
            </a:r>
            <a:r>
              <a:rPr lang="en-US" b="1" dirty="0">
                <a:latin typeface="Verdana"/>
                <a:ea typeface="Verdana"/>
              </a:rPr>
              <a:t>:</a:t>
            </a:r>
            <a:r>
              <a:rPr lang="en-US" dirty="0">
                <a:latin typeface="Verdana"/>
                <a:ea typeface="Verdana"/>
              </a:rPr>
              <a:t> &lt;</a:t>
            </a:r>
            <a:r>
              <a:rPr lang="en-US" i="1" dirty="0">
                <a:latin typeface="Verdana"/>
                <a:ea typeface="Verdana"/>
              </a:rPr>
              <a:t>span</a:t>
            </a:r>
            <a:r>
              <a:rPr lang="en-US" dirty="0">
                <a:latin typeface="Verdana"/>
                <a:ea typeface="Verdana"/>
              </a:rPr>
              <a:t>&gt; </a:t>
            </a:r>
            <a:r>
              <a:rPr lang="en-US" dirty="0" err="1">
                <a:latin typeface="Verdana"/>
                <a:ea typeface="Verdana"/>
              </a:rPr>
              <a:t>ve</a:t>
            </a:r>
            <a:r>
              <a:rPr lang="en-US" dirty="0">
                <a:latin typeface="Verdana"/>
                <a:ea typeface="Verdana"/>
              </a:rPr>
              <a:t> &lt;</a:t>
            </a:r>
            <a:r>
              <a:rPr lang="en-US" i="1" dirty="0">
                <a:latin typeface="Verdana"/>
                <a:ea typeface="Verdana"/>
              </a:rPr>
              <a:t>div</a:t>
            </a:r>
            <a:r>
              <a:rPr lang="en-US" dirty="0">
                <a:latin typeface="Verdana"/>
                <a:ea typeface="Verdana"/>
              </a:rPr>
              <a:t>&gt; </a:t>
            </a:r>
            <a:r>
              <a:rPr lang="en-US" dirty="0" err="1">
                <a:latin typeface="Verdana"/>
                <a:ea typeface="Verdana"/>
              </a:rPr>
              <a:t>gibi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elemanlar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kelime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anlamının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dışında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görevler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yaparlar</a:t>
            </a:r>
            <a:r>
              <a:rPr lang="en-US" dirty="0">
                <a:latin typeface="Verdana"/>
                <a:ea typeface="Verdana"/>
              </a:rPr>
              <a:t>. Yani </a:t>
            </a:r>
            <a:r>
              <a:rPr lang="en-US" dirty="0" err="1">
                <a:latin typeface="Verdana"/>
                <a:ea typeface="Verdana"/>
              </a:rPr>
              <a:t>içerikleri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ile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anlamları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arasında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bir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benzerlik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yoktur</a:t>
            </a:r>
            <a:r>
              <a:rPr lang="en-US" dirty="0">
                <a:latin typeface="Verdana"/>
                <a:ea typeface="Verdana"/>
              </a:rPr>
              <a:t>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84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3E5F4E-589E-054F-26D1-9069A5B6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ROWSPAN VE COLSPAN NEDİR?</a:t>
            </a:r>
            <a:br>
              <a:rPr lang="tr-TR" dirty="0">
                <a:cs typeface="Arial"/>
              </a:rPr>
            </a:br>
            <a:endParaRPr lang="tr-TR" dirty="0">
              <a:cs typeface="Arial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B813AE-3A64-CA87-D249-AA5A908F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463668"/>
          </a:xfrm>
        </p:spPr>
        <p:txBody>
          <a:bodyPr/>
          <a:lstStyle/>
          <a:p>
            <a:pPr marL="344170" indent="-344170"/>
            <a:r>
              <a:rPr lang="tr-TR" b="1" dirty="0" err="1">
                <a:ea typeface="+mn-lt"/>
                <a:cs typeface="+mn-lt"/>
              </a:rPr>
              <a:t>Rowspan</a:t>
            </a:r>
            <a:r>
              <a:rPr lang="tr-TR" dirty="0">
                <a:ea typeface="+mn-lt"/>
                <a:cs typeface="+mn-lt"/>
              </a:rPr>
              <a:t> özelliği satır üzerinde kaç tane hücrenin birleştirileceğini belirtir.</a:t>
            </a:r>
          </a:p>
          <a:p>
            <a:pPr marL="344170" indent="-344170"/>
            <a:r>
              <a:rPr lang="tr-TR" b="1" dirty="0" err="1">
                <a:ea typeface="+mn-lt"/>
                <a:cs typeface="+mn-lt"/>
              </a:rPr>
              <a:t>Colspan</a:t>
            </a:r>
            <a:r>
              <a:rPr lang="tr-TR" dirty="0">
                <a:ea typeface="+mn-lt"/>
                <a:cs typeface="+mn-lt"/>
              </a:rPr>
              <a:t> özelliği sütun üzerinde kaç tane hücrenin birleştirileceğini belirtir.</a:t>
            </a:r>
            <a:endParaRPr lang="tr-TR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50257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Geniş ekran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Madison</vt:lpstr>
      <vt:lpstr>2.GÜN ARAŞTIRMA ÖDEVLERİ </vt:lpstr>
      <vt:lpstr>HTML VE HTML5 ARASINDAKİ FARKLAR:</vt:lpstr>
      <vt:lpstr>PowerPoint Sunusu</vt:lpstr>
      <vt:lpstr>SEMANTİN VE NON-SEMANTİC NEDİR?</vt:lpstr>
      <vt:lpstr>ROWSPAN VE COLSPAN NEDİR?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71</cp:revision>
  <dcterms:modified xsi:type="dcterms:W3CDTF">2022-05-25T10:23:31Z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