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 id="264" r:id="rId8"/>
    <p:sldId id="281" r:id="rId9"/>
    <p:sldId id="282"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0C04EB-19B2-468C-9805-523DEEC54A70}" type="datetimeFigureOut">
              <a:rPr lang="tr-TR" smtClean="0"/>
              <a:t>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382326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C04EB-19B2-468C-9805-523DEEC54A70}" type="datetimeFigureOut">
              <a:rPr lang="tr-TR" smtClean="0"/>
              <a:t>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269284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C04EB-19B2-468C-9805-523DEEC54A70}" type="datetimeFigureOut">
              <a:rPr lang="tr-TR" smtClean="0"/>
              <a:t>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79011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C04EB-19B2-468C-9805-523DEEC54A70}" type="datetimeFigureOut">
              <a:rPr lang="tr-TR" smtClean="0"/>
              <a:t>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83494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0C04EB-19B2-468C-9805-523DEEC54A70}" type="datetimeFigureOut">
              <a:rPr lang="tr-TR" smtClean="0"/>
              <a:t>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2396439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0C04EB-19B2-468C-9805-523DEEC54A70}" type="datetimeFigureOut">
              <a:rPr lang="tr-TR" smtClean="0"/>
              <a:t>1.06.2022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63192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0C04EB-19B2-468C-9805-523DEEC54A70}" type="datetimeFigureOut">
              <a:rPr lang="tr-TR" smtClean="0"/>
              <a:t>1.06.2022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254945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0C04EB-19B2-468C-9805-523DEEC54A70}" type="datetimeFigureOut">
              <a:rPr lang="tr-TR" smtClean="0"/>
              <a:t>1.06.2022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16414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C04EB-19B2-468C-9805-523DEEC54A70}" type="datetimeFigureOut">
              <a:rPr lang="tr-TR" smtClean="0"/>
              <a:t>1.06.2022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50925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0C04EB-19B2-468C-9805-523DEEC54A70}" type="datetimeFigureOut">
              <a:rPr lang="tr-TR" smtClean="0"/>
              <a:t>1.06.2022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57162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0C04EB-19B2-468C-9805-523DEEC54A70}" type="datetimeFigureOut">
              <a:rPr lang="tr-TR" smtClean="0"/>
              <a:t>1.06.2022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63689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C04EB-19B2-468C-9805-523DEEC54A70}" type="datetimeFigureOut">
              <a:rPr lang="tr-TR" smtClean="0"/>
              <a:t>1.06.2022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28105-DBCB-47A9-BEBD-6B48D758EEC7}" type="slidenum">
              <a:rPr lang="tr-TR" smtClean="0"/>
              <a:t>‹#›</a:t>
            </a:fld>
            <a:endParaRPr lang="tr-TR"/>
          </a:p>
        </p:txBody>
      </p:sp>
    </p:spTree>
    <p:extLst>
      <p:ext uri="{BB962C8B-B14F-4D97-AF65-F5344CB8AC3E}">
        <p14:creationId xmlns:p14="http://schemas.microsoft.com/office/powerpoint/2010/main" val="24213485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zaptasarim.com/bilgibankasi/html-nedi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252D-72C8-4B76-B176-C079F7F1F5AE}"/>
              </a:ext>
            </a:extLst>
          </p:cNvPr>
          <p:cNvSpPr>
            <a:spLocks noGrp="1"/>
          </p:cNvSpPr>
          <p:nvPr>
            <p:ph type="ctrTitle"/>
          </p:nvPr>
        </p:nvSpPr>
        <p:spPr/>
        <p:txBody>
          <a:bodyPr/>
          <a:lstStyle/>
          <a:p>
            <a:r>
              <a:rPr lang="tr-TR" dirty="0"/>
              <a:t>207 ATMOSWARE JAVA BOOTCAMP</a:t>
            </a:r>
          </a:p>
        </p:txBody>
      </p:sp>
      <p:sp>
        <p:nvSpPr>
          <p:cNvPr id="3" name="Subtitle 2">
            <a:extLst>
              <a:ext uri="{FF2B5EF4-FFF2-40B4-BE49-F238E27FC236}">
                <a16:creationId xmlns:a16="http://schemas.microsoft.com/office/drawing/2014/main" id="{343313D3-2BF2-40B0-92A9-922FFE071B77}"/>
              </a:ext>
            </a:extLst>
          </p:cNvPr>
          <p:cNvSpPr>
            <a:spLocks noGrp="1"/>
          </p:cNvSpPr>
          <p:nvPr>
            <p:ph type="subTitle" idx="1"/>
          </p:nvPr>
        </p:nvSpPr>
        <p:spPr>
          <a:xfrm>
            <a:off x="1138333" y="3872626"/>
            <a:ext cx="5526833" cy="1655762"/>
          </a:xfrm>
        </p:spPr>
        <p:txBody>
          <a:bodyPr/>
          <a:lstStyle/>
          <a:p>
            <a:r>
              <a:rPr lang="tr-TR" dirty="0"/>
              <a:t>MUSTAFA KEMAL ÇELİK</a:t>
            </a:r>
          </a:p>
          <a:p>
            <a:r>
              <a:rPr lang="tr-TR" dirty="0"/>
              <a:t>ARAŞTIRMA ÖDEVLERİ</a:t>
            </a:r>
          </a:p>
        </p:txBody>
      </p:sp>
    </p:spTree>
    <p:extLst>
      <p:ext uri="{BB962C8B-B14F-4D97-AF65-F5344CB8AC3E}">
        <p14:creationId xmlns:p14="http://schemas.microsoft.com/office/powerpoint/2010/main" val="1675842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A850-A251-43EE-A2C1-D47FE832D414}"/>
              </a:ext>
            </a:extLst>
          </p:cNvPr>
          <p:cNvSpPr>
            <a:spLocks noGrp="1"/>
          </p:cNvSpPr>
          <p:nvPr>
            <p:ph type="title"/>
          </p:nvPr>
        </p:nvSpPr>
        <p:spPr/>
        <p:txBody>
          <a:bodyPr/>
          <a:lstStyle/>
          <a:p>
            <a:r>
              <a:rPr lang="tr-TR" dirty="0">
                <a:cs typeface="Arial"/>
              </a:rPr>
              <a:t>SEMANTİN VE NON-SEMANTİC NEDİR?</a:t>
            </a:r>
            <a:endParaRPr lang="tr-TR" dirty="0"/>
          </a:p>
        </p:txBody>
      </p:sp>
      <p:sp>
        <p:nvSpPr>
          <p:cNvPr id="3" name="Content Placeholder 2">
            <a:extLst>
              <a:ext uri="{FF2B5EF4-FFF2-40B4-BE49-F238E27FC236}">
                <a16:creationId xmlns:a16="http://schemas.microsoft.com/office/drawing/2014/main" id="{534A1D65-B53C-48BF-9350-0A995DDF29FE}"/>
              </a:ext>
            </a:extLst>
          </p:cNvPr>
          <p:cNvSpPr>
            <a:spLocks noGrp="1"/>
          </p:cNvSpPr>
          <p:nvPr>
            <p:ph idx="1"/>
          </p:nvPr>
        </p:nvSpPr>
        <p:spPr/>
        <p:txBody>
          <a:bodyPr/>
          <a:lstStyle/>
          <a:p>
            <a:r>
              <a:rPr lang="tr-TR" i="1" dirty="0" err="1">
                <a:ea typeface="+mn-lt"/>
                <a:cs typeface="+mn-lt"/>
              </a:rPr>
              <a:t>Semantic</a:t>
            </a:r>
            <a:r>
              <a:rPr lang="tr-TR" i="1" dirty="0">
                <a:ea typeface="+mn-lt"/>
                <a:cs typeface="+mn-lt"/>
              </a:rPr>
              <a:t> (anlamsal) </a:t>
            </a:r>
            <a:r>
              <a:rPr lang="tr-TR" dirty="0" err="1">
                <a:ea typeface="+mn-lt"/>
                <a:cs typeface="+mn-lt"/>
              </a:rPr>
              <a:t>taglar</a:t>
            </a:r>
            <a:r>
              <a:rPr lang="tr-TR" dirty="0">
                <a:ea typeface="+mn-lt"/>
                <a:cs typeface="+mn-lt"/>
              </a:rPr>
              <a:t>: kelime anlamı ile aynı işi yapan html elemanlarıdır. </a:t>
            </a:r>
          </a:p>
          <a:p>
            <a:r>
              <a:rPr lang="tr-TR" dirty="0">
                <a:ea typeface="+mn-lt"/>
                <a:cs typeface="+mn-lt"/>
              </a:rPr>
              <a:t>Mesela; &lt;</a:t>
            </a:r>
            <a:r>
              <a:rPr lang="tr-TR" i="1" dirty="0" err="1">
                <a:ea typeface="+mn-lt"/>
                <a:cs typeface="+mn-lt"/>
              </a:rPr>
              <a:t>article</a:t>
            </a:r>
            <a:r>
              <a:rPr lang="tr-TR" dirty="0">
                <a:ea typeface="+mn-lt"/>
                <a:cs typeface="+mn-lt"/>
              </a:rPr>
              <a:t>&gt; </a:t>
            </a:r>
            <a:r>
              <a:rPr lang="tr-TR" dirty="0" err="1">
                <a:ea typeface="+mn-lt"/>
                <a:cs typeface="+mn-lt"/>
              </a:rPr>
              <a:t>tagı</a:t>
            </a:r>
            <a:r>
              <a:rPr lang="tr-TR" dirty="0">
                <a:ea typeface="+mn-lt"/>
                <a:cs typeface="+mn-lt"/>
              </a:rPr>
              <a:t> semantik bir elemandır. Çünkü </a:t>
            </a:r>
            <a:r>
              <a:rPr lang="tr-TR" dirty="0" err="1">
                <a:ea typeface="+mn-lt"/>
                <a:cs typeface="+mn-lt"/>
              </a:rPr>
              <a:t>article</a:t>
            </a:r>
            <a:r>
              <a:rPr lang="tr-TR" dirty="0">
                <a:ea typeface="+mn-lt"/>
                <a:cs typeface="+mn-lt"/>
              </a:rPr>
              <a:t>, makale demektir ve &lt;</a:t>
            </a:r>
            <a:r>
              <a:rPr lang="tr-TR" i="1" dirty="0" err="1">
                <a:ea typeface="+mn-lt"/>
                <a:cs typeface="+mn-lt"/>
              </a:rPr>
              <a:t>article</a:t>
            </a:r>
            <a:r>
              <a:rPr lang="tr-TR" dirty="0">
                <a:ea typeface="+mn-lt"/>
                <a:cs typeface="+mn-lt"/>
              </a:rPr>
              <a:t>&gt; </a:t>
            </a:r>
            <a:r>
              <a:rPr lang="tr-TR" dirty="0" err="1">
                <a:ea typeface="+mn-lt"/>
                <a:cs typeface="+mn-lt"/>
              </a:rPr>
              <a:t>tagıda</a:t>
            </a:r>
            <a:r>
              <a:rPr lang="tr-TR" dirty="0">
                <a:ea typeface="+mn-lt"/>
                <a:cs typeface="+mn-lt"/>
              </a:rPr>
              <a:t> gerçekten, sayfamıza, bir makale elemanı eklemek için kullanılır.</a:t>
            </a:r>
          </a:p>
          <a:p>
            <a:r>
              <a:rPr lang="en-US" b="1" dirty="0" err="1">
                <a:latin typeface="Verdana"/>
                <a:ea typeface="Verdana"/>
              </a:rPr>
              <a:t>Anlamsal</a:t>
            </a:r>
            <a:r>
              <a:rPr lang="en-US" b="1" dirty="0">
                <a:latin typeface="Verdana"/>
                <a:ea typeface="Verdana"/>
              </a:rPr>
              <a:t> </a:t>
            </a:r>
            <a:r>
              <a:rPr lang="en-US" b="1" dirty="0" err="1">
                <a:latin typeface="Verdana"/>
                <a:ea typeface="Verdana"/>
              </a:rPr>
              <a:t>olmayan</a:t>
            </a:r>
            <a:r>
              <a:rPr lang="en-US" b="1" dirty="0">
                <a:latin typeface="Verdana"/>
                <a:ea typeface="Verdana"/>
              </a:rPr>
              <a:t> (non-semantic) </a:t>
            </a:r>
            <a:r>
              <a:rPr lang="en-US" b="1" dirty="0" err="1">
                <a:latin typeface="Verdana"/>
                <a:ea typeface="Verdana"/>
              </a:rPr>
              <a:t>elemanlar</a:t>
            </a:r>
            <a:r>
              <a:rPr lang="en-US" b="1" dirty="0">
                <a:latin typeface="Verdana"/>
                <a:ea typeface="Verdana"/>
              </a:rPr>
              <a:t> </a:t>
            </a:r>
            <a:r>
              <a:rPr lang="en-US" b="1" dirty="0" err="1">
                <a:latin typeface="Verdana"/>
                <a:ea typeface="Verdana"/>
              </a:rPr>
              <a:t>örnek</a:t>
            </a:r>
            <a:r>
              <a:rPr lang="en-US" b="1" dirty="0">
                <a:latin typeface="Verdana"/>
                <a:ea typeface="Verdana"/>
              </a:rPr>
              <a:t>:</a:t>
            </a:r>
            <a:r>
              <a:rPr lang="en-US" dirty="0">
                <a:latin typeface="Verdana"/>
                <a:ea typeface="Verdana"/>
              </a:rPr>
              <a:t> &lt;</a:t>
            </a:r>
            <a:r>
              <a:rPr lang="en-US" i="1" dirty="0">
                <a:latin typeface="Verdana"/>
                <a:ea typeface="Verdana"/>
              </a:rPr>
              <a:t>span</a:t>
            </a:r>
            <a:r>
              <a:rPr lang="en-US" dirty="0">
                <a:latin typeface="Verdana"/>
                <a:ea typeface="Verdana"/>
              </a:rPr>
              <a:t>&gt; </a:t>
            </a:r>
            <a:r>
              <a:rPr lang="en-US" dirty="0" err="1">
                <a:latin typeface="Verdana"/>
                <a:ea typeface="Verdana"/>
              </a:rPr>
              <a:t>ve</a:t>
            </a:r>
            <a:r>
              <a:rPr lang="en-US" dirty="0">
                <a:latin typeface="Verdana"/>
                <a:ea typeface="Verdana"/>
              </a:rPr>
              <a:t> &lt;</a:t>
            </a:r>
            <a:r>
              <a:rPr lang="en-US" i="1" dirty="0">
                <a:latin typeface="Verdana"/>
                <a:ea typeface="Verdana"/>
              </a:rPr>
              <a:t>div</a:t>
            </a:r>
            <a:r>
              <a:rPr lang="en-US" dirty="0">
                <a:latin typeface="Verdana"/>
                <a:ea typeface="Verdana"/>
              </a:rPr>
              <a:t>&gt; </a:t>
            </a:r>
            <a:r>
              <a:rPr lang="en-US" dirty="0" err="1">
                <a:latin typeface="Verdana"/>
                <a:ea typeface="Verdana"/>
              </a:rPr>
              <a:t>gibi</a:t>
            </a:r>
            <a:r>
              <a:rPr lang="en-US" dirty="0">
                <a:latin typeface="Verdana"/>
                <a:ea typeface="Verdana"/>
              </a:rPr>
              <a:t> </a:t>
            </a:r>
            <a:r>
              <a:rPr lang="en-US" dirty="0" err="1">
                <a:latin typeface="Verdana"/>
                <a:ea typeface="Verdana"/>
              </a:rPr>
              <a:t>elemanlar</a:t>
            </a:r>
            <a:r>
              <a:rPr lang="en-US" dirty="0">
                <a:latin typeface="Verdana"/>
                <a:ea typeface="Verdana"/>
              </a:rPr>
              <a:t>, </a:t>
            </a:r>
            <a:r>
              <a:rPr lang="en-US" dirty="0" err="1">
                <a:latin typeface="Verdana"/>
                <a:ea typeface="Verdana"/>
              </a:rPr>
              <a:t>kelime</a:t>
            </a:r>
            <a:r>
              <a:rPr lang="en-US" dirty="0">
                <a:latin typeface="Verdana"/>
                <a:ea typeface="Verdana"/>
              </a:rPr>
              <a:t> </a:t>
            </a:r>
            <a:r>
              <a:rPr lang="en-US" dirty="0" err="1">
                <a:latin typeface="Verdana"/>
                <a:ea typeface="Verdana"/>
              </a:rPr>
              <a:t>anlamının</a:t>
            </a:r>
            <a:r>
              <a:rPr lang="en-US" dirty="0">
                <a:latin typeface="Verdana"/>
                <a:ea typeface="Verdana"/>
              </a:rPr>
              <a:t> </a:t>
            </a:r>
            <a:r>
              <a:rPr lang="en-US" dirty="0" err="1">
                <a:latin typeface="Verdana"/>
                <a:ea typeface="Verdana"/>
              </a:rPr>
              <a:t>dışında</a:t>
            </a:r>
            <a:r>
              <a:rPr lang="en-US" dirty="0">
                <a:latin typeface="Verdana"/>
                <a:ea typeface="Verdana"/>
              </a:rPr>
              <a:t> </a:t>
            </a:r>
            <a:r>
              <a:rPr lang="en-US" dirty="0" err="1">
                <a:latin typeface="Verdana"/>
                <a:ea typeface="Verdana"/>
              </a:rPr>
              <a:t>görevler</a:t>
            </a:r>
            <a:r>
              <a:rPr lang="en-US" dirty="0">
                <a:latin typeface="Verdana"/>
                <a:ea typeface="Verdana"/>
              </a:rPr>
              <a:t> </a:t>
            </a:r>
            <a:r>
              <a:rPr lang="en-US" dirty="0" err="1">
                <a:latin typeface="Verdana"/>
                <a:ea typeface="Verdana"/>
              </a:rPr>
              <a:t>yaparlar</a:t>
            </a:r>
            <a:r>
              <a:rPr lang="en-US" dirty="0">
                <a:latin typeface="Verdana"/>
                <a:ea typeface="Verdana"/>
              </a:rPr>
              <a:t>. </a:t>
            </a:r>
            <a:r>
              <a:rPr lang="en-US" dirty="0" err="1">
                <a:latin typeface="Verdana"/>
                <a:ea typeface="Verdana"/>
              </a:rPr>
              <a:t>Yani</a:t>
            </a:r>
            <a:r>
              <a:rPr lang="en-US" dirty="0">
                <a:latin typeface="Verdana"/>
                <a:ea typeface="Verdana"/>
              </a:rPr>
              <a:t> </a:t>
            </a:r>
            <a:r>
              <a:rPr lang="en-US" dirty="0" err="1">
                <a:latin typeface="Verdana"/>
                <a:ea typeface="Verdana"/>
              </a:rPr>
              <a:t>içerikleri</a:t>
            </a:r>
            <a:r>
              <a:rPr lang="en-US" dirty="0">
                <a:latin typeface="Verdana"/>
                <a:ea typeface="Verdana"/>
              </a:rPr>
              <a:t> </a:t>
            </a:r>
            <a:r>
              <a:rPr lang="en-US" dirty="0" err="1">
                <a:latin typeface="Verdana"/>
                <a:ea typeface="Verdana"/>
              </a:rPr>
              <a:t>ile</a:t>
            </a:r>
            <a:r>
              <a:rPr lang="en-US" dirty="0">
                <a:latin typeface="Verdana"/>
                <a:ea typeface="Verdana"/>
              </a:rPr>
              <a:t> </a:t>
            </a:r>
            <a:r>
              <a:rPr lang="en-US" dirty="0" err="1">
                <a:latin typeface="Verdana"/>
                <a:ea typeface="Verdana"/>
              </a:rPr>
              <a:t>anlamları</a:t>
            </a:r>
            <a:r>
              <a:rPr lang="en-US" dirty="0">
                <a:latin typeface="Verdana"/>
                <a:ea typeface="Verdana"/>
              </a:rPr>
              <a:t> </a:t>
            </a:r>
            <a:r>
              <a:rPr lang="en-US" dirty="0" err="1">
                <a:latin typeface="Verdana"/>
                <a:ea typeface="Verdana"/>
              </a:rPr>
              <a:t>arasında</a:t>
            </a:r>
            <a:r>
              <a:rPr lang="en-US" dirty="0">
                <a:latin typeface="Verdana"/>
                <a:ea typeface="Verdana"/>
              </a:rPr>
              <a:t> </a:t>
            </a:r>
            <a:r>
              <a:rPr lang="en-US" dirty="0" err="1">
                <a:latin typeface="Verdana"/>
                <a:ea typeface="Verdana"/>
              </a:rPr>
              <a:t>bir</a:t>
            </a:r>
            <a:r>
              <a:rPr lang="en-US" dirty="0">
                <a:latin typeface="Verdana"/>
                <a:ea typeface="Verdana"/>
              </a:rPr>
              <a:t> </a:t>
            </a:r>
            <a:r>
              <a:rPr lang="en-US" dirty="0" err="1">
                <a:latin typeface="Verdana"/>
                <a:ea typeface="Verdana"/>
              </a:rPr>
              <a:t>benzerlik</a:t>
            </a:r>
            <a:r>
              <a:rPr lang="en-US" dirty="0">
                <a:latin typeface="Verdana"/>
                <a:ea typeface="Verdana"/>
              </a:rPr>
              <a:t> </a:t>
            </a:r>
            <a:r>
              <a:rPr lang="en-US" dirty="0" err="1">
                <a:latin typeface="Verdana"/>
                <a:ea typeface="Verdana"/>
              </a:rPr>
              <a:t>yoktur</a:t>
            </a:r>
            <a:r>
              <a:rPr lang="en-US" dirty="0">
                <a:latin typeface="Verdana"/>
                <a:ea typeface="Verdana"/>
              </a:rPr>
              <a:t>.</a:t>
            </a:r>
            <a:endParaRPr lang="en-US" dirty="0">
              <a:cs typeface="Arial"/>
            </a:endParaRPr>
          </a:p>
          <a:p>
            <a:endParaRPr lang="tr-TR" dirty="0"/>
          </a:p>
        </p:txBody>
      </p:sp>
    </p:spTree>
    <p:extLst>
      <p:ext uri="{BB962C8B-B14F-4D97-AF65-F5344CB8AC3E}">
        <p14:creationId xmlns:p14="http://schemas.microsoft.com/office/powerpoint/2010/main" val="181026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FCFB-80EE-49A8-8895-FFBBA57D7C33}"/>
              </a:ext>
            </a:extLst>
          </p:cNvPr>
          <p:cNvSpPr>
            <a:spLocks noGrp="1"/>
          </p:cNvSpPr>
          <p:nvPr>
            <p:ph type="title"/>
          </p:nvPr>
        </p:nvSpPr>
        <p:spPr/>
        <p:txBody>
          <a:bodyPr/>
          <a:lstStyle/>
          <a:p>
            <a:r>
              <a:rPr lang="tr-TR" dirty="0">
                <a:cs typeface="Arial"/>
              </a:rPr>
              <a:t>ROWSPAN VE COLSPAN NEDİR?</a:t>
            </a:r>
            <a:br>
              <a:rPr lang="tr-TR" dirty="0">
                <a:cs typeface="Arial"/>
              </a:rPr>
            </a:br>
            <a:endParaRPr lang="tr-TR" dirty="0"/>
          </a:p>
        </p:txBody>
      </p:sp>
      <p:sp>
        <p:nvSpPr>
          <p:cNvPr id="3" name="Content Placeholder 2">
            <a:extLst>
              <a:ext uri="{FF2B5EF4-FFF2-40B4-BE49-F238E27FC236}">
                <a16:creationId xmlns:a16="http://schemas.microsoft.com/office/drawing/2014/main" id="{170CBD61-07A5-4754-890C-A0371E8E5ABA}"/>
              </a:ext>
            </a:extLst>
          </p:cNvPr>
          <p:cNvSpPr>
            <a:spLocks noGrp="1"/>
          </p:cNvSpPr>
          <p:nvPr>
            <p:ph idx="1"/>
          </p:nvPr>
        </p:nvSpPr>
        <p:spPr/>
        <p:txBody>
          <a:bodyPr/>
          <a:lstStyle/>
          <a:p>
            <a:pPr marL="344170" indent="-344170"/>
            <a:r>
              <a:rPr lang="tr-TR" b="1" dirty="0" err="1">
                <a:ea typeface="+mn-lt"/>
                <a:cs typeface="+mn-lt"/>
              </a:rPr>
              <a:t>Rowspan</a:t>
            </a:r>
            <a:r>
              <a:rPr lang="tr-TR" dirty="0">
                <a:ea typeface="+mn-lt"/>
                <a:cs typeface="+mn-lt"/>
              </a:rPr>
              <a:t> özelliği satır üzerinde kaç tane hücrenin birleştirileceğini belirtir.</a:t>
            </a:r>
          </a:p>
          <a:p>
            <a:pPr marL="344170" indent="-344170"/>
            <a:r>
              <a:rPr lang="tr-TR" b="1" dirty="0" err="1">
                <a:ea typeface="+mn-lt"/>
                <a:cs typeface="+mn-lt"/>
              </a:rPr>
              <a:t>Colspan</a:t>
            </a:r>
            <a:r>
              <a:rPr lang="tr-TR" dirty="0">
                <a:ea typeface="+mn-lt"/>
                <a:cs typeface="+mn-lt"/>
              </a:rPr>
              <a:t> özelliği sütun üzerinde kaç tane hücrenin birleştirileceğini belirtir.</a:t>
            </a:r>
            <a:endParaRPr lang="tr-TR" dirty="0">
              <a:cs typeface="Arial" panose="020B0604020202020204"/>
            </a:endParaRPr>
          </a:p>
          <a:p>
            <a:endParaRPr lang="tr-TR" dirty="0"/>
          </a:p>
        </p:txBody>
      </p:sp>
    </p:spTree>
    <p:extLst>
      <p:ext uri="{BB962C8B-B14F-4D97-AF65-F5344CB8AC3E}">
        <p14:creationId xmlns:p14="http://schemas.microsoft.com/office/powerpoint/2010/main" val="335357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3986-915E-4CE8-B2D1-A2C8EA9F7A55}"/>
              </a:ext>
            </a:extLst>
          </p:cNvPr>
          <p:cNvSpPr>
            <a:spLocks noGrp="1"/>
          </p:cNvSpPr>
          <p:nvPr>
            <p:ph type="title"/>
          </p:nvPr>
        </p:nvSpPr>
        <p:spPr/>
        <p:txBody>
          <a:bodyPr/>
          <a:lstStyle/>
          <a:p>
            <a:r>
              <a:rPr lang="tr-TR" dirty="0"/>
              <a:t>CROSS-ORİGİN NEDİR?	</a:t>
            </a:r>
          </a:p>
        </p:txBody>
      </p:sp>
      <p:sp>
        <p:nvSpPr>
          <p:cNvPr id="3" name="Content Placeholder 2">
            <a:extLst>
              <a:ext uri="{FF2B5EF4-FFF2-40B4-BE49-F238E27FC236}">
                <a16:creationId xmlns:a16="http://schemas.microsoft.com/office/drawing/2014/main" id="{6C7E0BEB-4E64-4A67-A7AD-CE5C6548C8AB}"/>
              </a:ext>
            </a:extLst>
          </p:cNvPr>
          <p:cNvSpPr>
            <a:spLocks noGrp="1"/>
          </p:cNvSpPr>
          <p:nvPr>
            <p:ph idx="1"/>
          </p:nvPr>
        </p:nvSpPr>
        <p:spPr/>
        <p:txBody>
          <a:bodyPr>
            <a:normAutofit fontScale="92500" lnSpcReduction="10000"/>
          </a:bodyPr>
          <a:lstStyle/>
          <a:p>
            <a:r>
              <a:rPr lang="tr-TR" b="1" dirty="0"/>
              <a:t>CORS Nedir?</a:t>
            </a:r>
          </a:p>
          <a:p>
            <a:r>
              <a:rPr lang="tr-TR" b="1" dirty="0"/>
              <a:t>Cross-</a:t>
            </a:r>
            <a:r>
              <a:rPr lang="tr-TR" b="1" dirty="0" err="1"/>
              <a:t>Origin</a:t>
            </a:r>
            <a:r>
              <a:rPr lang="tr-TR" b="1" dirty="0"/>
              <a:t> Resource </a:t>
            </a:r>
            <a:r>
              <a:rPr lang="tr-TR" b="1" dirty="0" err="1"/>
              <a:t>Sharing</a:t>
            </a:r>
            <a:r>
              <a:rPr lang="tr-TR" b="1" dirty="0"/>
              <a:t> (Kökenler arası kaynak paylaşımı)</a:t>
            </a:r>
            <a:r>
              <a:rPr lang="tr-TR" dirty="0"/>
              <a:t> anlamına gelen CORS, web tarayıcısı tarafından yönetilen ve ek HTTP başlıkları kullanılarak, bir kökende çalışan web uygulamasının, farklı bir kökende yer alan web uygulamasına erişim izni kontrolünü sağlayan mekanizmadır. Web uygulaması,</a:t>
            </a:r>
            <a:r>
              <a:rPr lang="tr-TR" b="1" dirty="0"/>
              <a:t> internet tarayıcısı</a:t>
            </a:r>
            <a:r>
              <a:rPr lang="tr-TR" dirty="0"/>
              <a:t> üzerinden farklı bir kökene (protokol, domain ve port) herhangi bir istek gönderirse </a:t>
            </a:r>
            <a:r>
              <a:rPr lang="tr-TR" dirty="0" err="1"/>
              <a:t>cross-origin</a:t>
            </a:r>
            <a:r>
              <a:rPr lang="tr-TR" dirty="0"/>
              <a:t> HTTP isteği oluşturmuş olur.</a:t>
            </a:r>
          </a:p>
          <a:p>
            <a:r>
              <a:rPr lang="tr-TR" b="1" dirty="0"/>
              <a:t>CORS Nasıl </a:t>
            </a:r>
            <a:r>
              <a:rPr lang="tr-TR" b="1" dirty="0" err="1"/>
              <a:t>Çalışır</a:t>
            </a:r>
            <a:r>
              <a:rPr lang="tr-TR" dirty="0" err="1"/>
              <a:t>:CORS’u</a:t>
            </a:r>
            <a:r>
              <a:rPr lang="tr-TR" dirty="0"/>
              <a:t> açıklamak için öncelikle </a:t>
            </a:r>
            <a:r>
              <a:rPr lang="tr-TR" dirty="0" err="1"/>
              <a:t>prefilight’ı</a:t>
            </a:r>
            <a:r>
              <a:rPr lang="tr-TR" dirty="0"/>
              <a:t> (önceden kontrol için yapılan HTTP isteğini) tetiklemeyen ve tetikleyen istekler anlamına gelen </a:t>
            </a:r>
            <a:r>
              <a:rPr lang="tr-TR" dirty="0" err="1"/>
              <a:t>simple</a:t>
            </a:r>
            <a:r>
              <a:rPr lang="tr-TR" dirty="0"/>
              <a:t> </a:t>
            </a:r>
            <a:r>
              <a:rPr lang="tr-TR" dirty="0" err="1"/>
              <a:t>requests</a:t>
            </a:r>
            <a:r>
              <a:rPr lang="tr-TR" dirty="0"/>
              <a:t> (basit istekler) ve </a:t>
            </a:r>
            <a:r>
              <a:rPr lang="tr-TR" dirty="0" err="1"/>
              <a:t>preflighted</a:t>
            </a:r>
            <a:r>
              <a:rPr lang="tr-TR" dirty="0"/>
              <a:t> </a:t>
            </a:r>
            <a:r>
              <a:rPr lang="tr-TR" dirty="0" err="1"/>
              <a:t>requests</a:t>
            </a:r>
            <a:r>
              <a:rPr lang="tr-TR" dirty="0"/>
              <a:t> (önceden kontrollü istekler) terimlerini açıklamamız gerekiyor.</a:t>
            </a:r>
          </a:p>
          <a:p>
            <a:endParaRPr lang="tr-TR" dirty="0"/>
          </a:p>
          <a:p>
            <a:endParaRPr lang="tr-TR" dirty="0"/>
          </a:p>
        </p:txBody>
      </p:sp>
    </p:spTree>
    <p:extLst>
      <p:ext uri="{BB962C8B-B14F-4D97-AF65-F5344CB8AC3E}">
        <p14:creationId xmlns:p14="http://schemas.microsoft.com/office/powerpoint/2010/main" val="339670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3C9C6-FFBC-470D-800D-BE0D639A1E2C}"/>
              </a:ext>
            </a:extLst>
          </p:cNvPr>
          <p:cNvSpPr>
            <a:spLocks noGrp="1"/>
          </p:cNvSpPr>
          <p:nvPr>
            <p:ph idx="1"/>
          </p:nvPr>
        </p:nvSpPr>
        <p:spPr>
          <a:xfrm>
            <a:off x="838200" y="662473"/>
            <a:ext cx="10515600" cy="5514490"/>
          </a:xfrm>
        </p:spPr>
        <p:txBody>
          <a:bodyPr>
            <a:normAutofit/>
          </a:bodyPr>
          <a:lstStyle/>
          <a:p>
            <a:r>
              <a:rPr lang="tr-TR" b="1" dirty="0"/>
              <a:t>CORS nasıl çalışır?</a:t>
            </a:r>
          </a:p>
          <a:p>
            <a:r>
              <a:rPr lang="tr-TR" dirty="0" err="1"/>
              <a:t>CORS’u</a:t>
            </a:r>
            <a:r>
              <a:rPr lang="tr-TR" dirty="0"/>
              <a:t> açıklamak için öncelikle </a:t>
            </a:r>
            <a:r>
              <a:rPr lang="tr-TR" dirty="0" err="1"/>
              <a:t>prefilight’ı</a:t>
            </a:r>
            <a:r>
              <a:rPr lang="tr-TR" dirty="0"/>
              <a:t> (önceden kontrol için yapılan HTTP isteğini) tetiklemeyen ve tetikleyen istekler anlamına gelen </a:t>
            </a:r>
            <a:r>
              <a:rPr lang="tr-TR" dirty="0" err="1"/>
              <a:t>simple</a:t>
            </a:r>
            <a:r>
              <a:rPr lang="tr-TR" dirty="0"/>
              <a:t> </a:t>
            </a:r>
            <a:r>
              <a:rPr lang="tr-TR" dirty="0" err="1"/>
              <a:t>requests</a:t>
            </a:r>
            <a:r>
              <a:rPr lang="tr-TR" dirty="0"/>
              <a:t> (basit istekler) ve </a:t>
            </a:r>
            <a:r>
              <a:rPr lang="tr-TR" dirty="0" err="1"/>
              <a:t>preflighted</a:t>
            </a:r>
            <a:r>
              <a:rPr lang="tr-TR" dirty="0"/>
              <a:t> </a:t>
            </a:r>
            <a:r>
              <a:rPr lang="tr-TR" dirty="0" err="1"/>
              <a:t>requests</a:t>
            </a:r>
            <a:r>
              <a:rPr lang="tr-TR" dirty="0"/>
              <a:t> (önceden kontrollü istekler) terimlerini açıklamamız gerekiyor.</a:t>
            </a:r>
          </a:p>
          <a:p>
            <a:r>
              <a:rPr lang="tr-TR" b="1" dirty="0"/>
              <a:t>Neden hataya yol açıyor? </a:t>
            </a:r>
            <a:r>
              <a:rPr lang="tr-TR" dirty="0"/>
              <a:t>Günümüzdeki birçok modern internet tarayıcısı, </a:t>
            </a:r>
            <a:r>
              <a:rPr lang="tr-TR" dirty="0" err="1"/>
              <a:t>JavaScript</a:t>
            </a:r>
            <a:r>
              <a:rPr lang="tr-TR" dirty="0"/>
              <a:t> kodu üzerinden başlatılan HTTP isteklerini güvenlik nedenlerinden dolayı kısıtlar. </a:t>
            </a:r>
            <a:r>
              <a:rPr lang="tr-TR" dirty="0" err="1"/>
              <a:t>Ajax</a:t>
            </a:r>
            <a:r>
              <a:rPr lang="tr-TR" dirty="0"/>
              <a:t> istekleri, tarayıcı üzerinde gerçekleşirken </a:t>
            </a:r>
            <a:r>
              <a:rPr lang="tr-TR" b="1" dirty="0" err="1"/>
              <a:t>same-origin</a:t>
            </a:r>
            <a:r>
              <a:rPr lang="tr-TR" b="1" dirty="0"/>
              <a:t> </a:t>
            </a:r>
            <a:r>
              <a:rPr lang="tr-TR" b="1" dirty="0" err="1"/>
              <a:t>policy</a:t>
            </a:r>
            <a:r>
              <a:rPr lang="tr-TR" dirty="0" err="1"/>
              <a:t>‘i</a:t>
            </a:r>
            <a:r>
              <a:rPr lang="tr-TR" dirty="0"/>
              <a:t> (aynı köken politikasını) izler. Bu nedenle, </a:t>
            </a:r>
            <a:r>
              <a:rPr lang="tr-TR" dirty="0" err="1"/>
              <a:t>ajax</a:t>
            </a:r>
            <a:r>
              <a:rPr lang="tr-TR" dirty="0"/>
              <a:t> isteği gerçekleştiren bir web sitesi, sadece kendi sitesi üzerindeki kaynaklara erişim sağlama yetkisi vardır. Eğer farklı bir siteye erişmek istiyorsa ilgili sitenin yer aldığı uygulamada CORS başlıklarının uygun şekilde ayarlanması gereklidir.</a:t>
            </a:r>
          </a:p>
          <a:p>
            <a:endParaRPr lang="tr-TR" dirty="0"/>
          </a:p>
        </p:txBody>
      </p:sp>
    </p:spTree>
    <p:extLst>
      <p:ext uri="{BB962C8B-B14F-4D97-AF65-F5344CB8AC3E}">
        <p14:creationId xmlns:p14="http://schemas.microsoft.com/office/powerpoint/2010/main" val="28829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B3B752-DE83-4E4D-A7E8-FAB8F63E2CF4}"/>
              </a:ext>
            </a:extLst>
          </p:cNvPr>
          <p:cNvSpPr>
            <a:spLocks noGrp="1"/>
          </p:cNvSpPr>
          <p:nvPr>
            <p:ph idx="1"/>
          </p:nvPr>
        </p:nvSpPr>
        <p:spPr>
          <a:xfrm>
            <a:off x="838200" y="513184"/>
            <a:ext cx="10515600" cy="5663779"/>
          </a:xfrm>
        </p:spPr>
        <p:txBody>
          <a:bodyPr>
            <a:normAutofit/>
          </a:bodyPr>
          <a:lstStyle/>
          <a:p>
            <a:r>
              <a:rPr lang="tr-TR" b="1" dirty="0" err="1"/>
              <a:t>Same-Origin</a:t>
            </a:r>
            <a:r>
              <a:rPr lang="tr-TR" b="1" dirty="0"/>
              <a:t> </a:t>
            </a:r>
            <a:r>
              <a:rPr lang="tr-TR" b="1" dirty="0" err="1"/>
              <a:t>Policy</a:t>
            </a:r>
            <a:r>
              <a:rPr lang="tr-TR" b="1" dirty="0"/>
              <a:t> neden var?</a:t>
            </a:r>
          </a:p>
          <a:p>
            <a:r>
              <a:rPr lang="tr-TR" dirty="0"/>
              <a:t>İnternet tarayıcısı, bir </a:t>
            </a:r>
            <a:r>
              <a:rPr lang="tr-TR" dirty="0" err="1"/>
              <a:t>domain’e</a:t>
            </a:r>
            <a:r>
              <a:rPr lang="tr-TR" dirty="0"/>
              <a:t> yapılan isteklerde, o domain ile ilgili </a:t>
            </a:r>
            <a:r>
              <a:rPr lang="tr-TR" dirty="0" err="1"/>
              <a:t>cookie’leri</a:t>
            </a:r>
            <a:r>
              <a:rPr lang="tr-TR" dirty="0"/>
              <a:t> de yapılan isteğe ilişkilendirir ve sunucuya iletir. </a:t>
            </a:r>
            <a:r>
              <a:rPr lang="tr-TR" dirty="0" err="1"/>
              <a:t>Login</a:t>
            </a:r>
            <a:r>
              <a:rPr lang="tr-TR" dirty="0"/>
              <a:t> işlemleri için kullanılan </a:t>
            </a:r>
            <a:r>
              <a:rPr lang="tr-TR" dirty="0" err="1"/>
              <a:t>session</a:t>
            </a:r>
            <a:r>
              <a:rPr lang="tr-TR" dirty="0"/>
              <a:t> </a:t>
            </a:r>
            <a:r>
              <a:rPr lang="tr-TR" dirty="0" err="1"/>
              <a:t>cookie’leri</a:t>
            </a:r>
            <a:r>
              <a:rPr lang="tr-TR" dirty="0"/>
              <a:t> buna güzel bir örnektir. Kullanıcı siteye giriş yaptıktan sonra oturum açılmış olur ve geri dönen </a:t>
            </a:r>
            <a:r>
              <a:rPr lang="tr-TR" dirty="0" err="1"/>
              <a:t>session</a:t>
            </a:r>
            <a:r>
              <a:rPr lang="tr-TR" dirty="0"/>
              <a:t> </a:t>
            </a:r>
            <a:r>
              <a:rPr lang="tr-TR" dirty="0" err="1"/>
              <a:t>cookie</a:t>
            </a:r>
            <a:r>
              <a:rPr lang="tr-TR" dirty="0"/>
              <a:t> bilgisi tarayıcıda saklanır. Sonraki isteklerde otomatik olarak </a:t>
            </a:r>
            <a:r>
              <a:rPr lang="tr-TR" dirty="0" err="1"/>
              <a:t>session</a:t>
            </a:r>
            <a:r>
              <a:rPr lang="tr-TR" dirty="0"/>
              <a:t> </a:t>
            </a:r>
            <a:r>
              <a:rPr lang="tr-TR" dirty="0" err="1"/>
              <a:t>cookie</a:t>
            </a:r>
            <a:r>
              <a:rPr lang="tr-TR" dirty="0"/>
              <a:t> bilgisi de sunucuya iletilir.</a:t>
            </a:r>
          </a:p>
          <a:p>
            <a:r>
              <a:rPr lang="tr-TR" dirty="0"/>
              <a:t>Normalde zararsız gibi görünen bu yöntem, kullanıcının kendi tarayıcısında açtığı kötü niyetli bir sitenin, mevcut </a:t>
            </a:r>
            <a:r>
              <a:rPr lang="tr-TR" dirty="0" err="1"/>
              <a:t>session</a:t>
            </a:r>
            <a:r>
              <a:rPr lang="tr-TR" dirty="0"/>
              <a:t> </a:t>
            </a:r>
            <a:r>
              <a:rPr lang="tr-TR" dirty="0" err="1"/>
              <a:t>cookie</a:t>
            </a:r>
            <a:r>
              <a:rPr lang="tr-TR" dirty="0"/>
              <a:t> bilgisini kullanarak arka planda ilgili siteye istek göndermesi ile faciaya yol açabilir.</a:t>
            </a:r>
          </a:p>
          <a:p>
            <a:r>
              <a:rPr lang="tr-TR" dirty="0" err="1"/>
              <a:t>Same-origin</a:t>
            </a:r>
            <a:r>
              <a:rPr lang="tr-TR" dirty="0"/>
              <a:t> </a:t>
            </a:r>
            <a:r>
              <a:rPr lang="tr-TR" dirty="0" err="1"/>
              <a:t>policy</a:t>
            </a:r>
            <a:r>
              <a:rPr lang="tr-TR" dirty="0"/>
              <a:t> bu gibi güvenlik nedenlerinden dolayı oluşturulmuştur.</a:t>
            </a:r>
          </a:p>
          <a:p>
            <a:endParaRPr lang="tr-TR" dirty="0"/>
          </a:p>
        </p:txBody>
      </p:sp>
    </p:spTree>
    <p:extLst>
      <p:ext uri="{BB962C8B-B14F-4D97-AF65-F5344CB8AC3E}">
        <p14:creationId xmlns:p14="http://schemas.microsoft.com/office/powerpoint/2010/main" val="908358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F0D0-3127-43C9-AFD4-E4A84DC9F86F}"/>
              </a:ext>
            </a:extLst>
          </p:cNvPr>
          <p:cNvSpPr>
            <a:spLocks noGrp="1"/>
          </p:cNvSpPr>
          <p:nvPr>
            <p:ph type="title"/>
          </p:nvPr>
        </p:nvSpPr>
        <p:spPr/>
        <p:txBody>
          <a:bodyPr/>
          <a:lstStyle/>
          <a:p>
            <a:r>
              <a:rPr lang="tr-TR" b="1" dirty="0"/>
              <a:t>SAME ORİGN POLİCY-CORS FARKI</a:t>
            </a:r>
            <a:endParaRPr lang="tr-TR" dirty="0"/>
          </a:p>
        </p:txBody>
      </p:sp>
      <p:sp>
        <p:nvSpPr>
          <p:cNvPr id="3" name="Content Placeholder 2">
            <a:extLst>
              <a:ext uri="{FF2B5EF4-FFF2-40B4-BE49-F238E27FC236}">
                <a16:creationId xmlns:a16="http://schemas.microsoft.com/office/drawing/2014/main" id="{D958999A-2699-4AFA-8B2F-A9A662C8843B}"/>
              </a:ext>
            </a:extLst>
          </p:cNvPr>
          <p:cNvSpPr>
            <a:spLocks noGrp="1"/>
          </p:cNvSpPr>
          <p:nvPr>
            <p:ph idx="1"/>
          </p:nvPr>
        </p:nvSpPr>
        <p:spPr>
          <a:xfrm>
            <a:off x="838200" y="2376131"/>
            <a:ext cx="10515600" cy="3576799"/>
          </a:xfrm>
        </p:spPr>
        <p:txBody>
          <a:bodyPr/>
          <a:lstStyle/>
          <a:p>
            <a:r>
              <a:rPr lang="tr-TR" b="1" dirty="0" err="1"/>
              <a:t>Same-origin</a:t>
            </a:r>
            <a:r>
              <a:rPr lang="tr-TR" b="1" dirty="0"/>
              <a:t> </a:t>
            </a:r>
            <a:r>
              <a:rPr lang="tr-TR" b="1" dirty="0" err="1"/>
              <a:t>policy</a:t>
            </a:r>
            <a:r>
              <a:rPr lang="tr-TR" b="1" dirty="0"/>
              <a:t> güvenliği sağlıyorsa CORS nedir?</a:t>
            </a:r>
          </a:p>
          <a:p>
            <a:r>
              <a:rPr lang="tr-TR" dirty="0"/>
              <a:t>Birçok kişi tarafından CORS bir güvenlik mekanizması gibi görünse de aslında tam tersini icra etmektedir. </a:t>
            </a:r>
            <a:r>
              <a:rPr lang="tr-TR" dirty="0" err="1"/>
              <a:t>Same-origin</a:t>
            </a:r>
            <a:r>
              <a:rPr lang="tr-TR" dirty="0"/>
              <a:t> </a:t>
            </a:r>
            <a:r>
              <a:rPr lang="tr-TR" dirty="0" err="1"/>
              <a:t>policy</a:t>
            </a:r>
            <a:r>
              <a:rPr lang="tr-TR" dirty="0"/>
              <a:t> güvenliği sağlarken CORS, istenen siteler için istisnai durumları oluşturmayı sağlar. SOP engeller, CORS ise izin verir. Bu nedenle, CORS için sitenin bir nevi dışarıya açılan kapısı gibi düşünebiliriz.</a:t>
            </a:r>
          </a:p>
        </p:txBody>
      </p:sp>
    </p:spTree>
    <p:extLst>
      <p:ext uri="{BB962C8B-B14F-4D97-AF65-F5344CB8AC3E}">
        <p14:creationId xmlns:p14="http://schemas.microsoft.com/office/powerpoint/2010/main" val="4216816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C13E-4833-42FC-B8BD-55C18C94066F}"/>
              </a:ext>
            </a:extLst>
          </p:cNvPr>
          <p:cNvSpPr>
            <a:spLocks noGrp="1"/>
          </p:cNvSpPr>
          <p:nvPr>
            <p:ph type="title"/>
          </p:nvPr>
        </p:nvSpPr>
        <p:spPr/>
        <p:txBody>
          <a:bodyPr/>
          <a:lstStyle/>
          <a:p>
            <a:r>
              <a:rPr lang="tr-TR" dirty="0" err="1">
                <a:ea typeface="Calibri Light"/>
                <a:cs typeface="Calibri Light"/>
              </a:rPr>
              <a:t>Display</a:t>
            </a:r>
            <a:r>
              <a:rPr lang="tr-TR" dirty="0">
                <a:ea typeface="Calibri Light"/>
                <a:cs typeface="Calibri Light"/>
              </a:rPr>
              <a:t>: </a:t>
            </a:r>
            <a:r>
              <a:rPr lang="tr-TR" dirty="0" err="1">
                <a:ea typeface="Calibri Light"/>
                <a:cs typeface="Calibri Light"/>
              </a:rPr>
              <a:t>None</a:t>
            </a:r>
            <a:r>
              <a:rPr lang="tr-TR" dirty="0">
                <a:ea typeface="Calibri Light"/>
                <a:cs typeface="Calibri Light"/>
              </a:rPr>
              <a:t>;  </a:t>
            </a:r>
            <a:r>
              <a:rPr lang="tr-TR" dirty="0" err="1">
                <a:ea typeface="Calibri Light"/>
                <a:cs typeface="Calibri Light"/>
              </a:rPr>
              <a:t>Visibility</a:t>
            </a:r>
            <a:r>
              <a:rPr lang="tr-TR" dirty="0">
                <a:ea typeface="Calibri Light"/>
                <a:cs typeface="Calibri Light"/>
              </a:rPr>
              <a:t>: </a:t>
            </a:r>
            <a:r>
              <a:rPr lang="tr-TR" dirty="0" err="1">
                <a:ea typeface="Calibri Light"/>
                <a:cs typeface="Calibri Light"/>
              </a:rPr>
              <a:t>Hidden</a:t>
            </a:r>
            <a:r>
              <a:rPr lang="tr-TR" dirty="0">
                <a:ea typeface="Calibri Light"/>
                <a:cs typeface="Calibri Light"/>
              </a:rPr>
              <a:t>;</a:t>
            </a:r>
            <a:endParaRPr lang="tr-TR" dirty="0"/>
          </a:p>
        </p:txBody>
      </p:sp>
      <p:sp>
        <p:nvSpPr>
          <p:cNvPr id="3" name="Content Placeholder 2">
            <a:extLst>
              <a:ext uri="{FF2B5EF4-FFF2-40B4-BE49-F238E27FC236}">
                <a16:creationId xmlns:a16="http://schemas.microsoft.com/office/drawing/2014/main" id="{5C8A4FC3-024B-4C2D-8009-4F6DE6031EC3}"/>
              </a:ext>
            </a:extLst>
          </p:cNvPr>
          <p:cNvSpPr>
            <a:spLocks noGrp="1"/>
          </p:cNvSpPr>
          <p:nvPr>
            <p:ph idx="1"/>
          </p:nvPr>
        </p:nvSpPr>
        <p:spPr/>
        <p:txBody>
          <a:bodyPr/>
          <a:lstStyle/>
          <a:p>
            <a:r>
              <a:rPr lang="tr-TR" dirty="0">
                <a:ea typeface="Calibri"/>
                <a:cs typeface="Calibri"/>
              </a:rPr>
              <a:t>Bir elementi gizlemek(</a:t>
            </a:r>
            <a:r>
              <a:rPr lang="tr-TR" dirty="0" err="1">
                <a:ea typeface="Calibri"/>
                <a:cs typeface="Calibri"/>
              </a:rPr>
              <a:t>hide</a:t>
            </a:r>
            <a:r>
              <a:rPr lang="tr-TR" dirty="0">
                <a:ea typeface="Calibri"/>
                <a:cs typeface="Calibri"/>
              </a:rPr>
              <a:t>) istediğimizde </a:t>
            </a:r>
            <a:r>
              <a:rPr lang="tr-TR" dirty="0" err="1">
                <a:ea typeface="Calibri"/>
                <a:cs typeface="Calibri"/>
              </a:rPr>
              <a:t>display:none</a:t>
            </a:r>
            <a:r>
              <a:rPr lang="tr-TR" dirty="0">
                <a:ea typeface="Calibri"/>
                <a:cs typeface="Calibri"/>
              </a:rPr>
              <a:t> özelliğini kullanabiliriz. Bu sayede element bulunduğu alanda hiçbir etki oluşturmaksızın gizlenecektir. Yer işgal etmeyecektir</a:t>
            </a:r>
          </a:p>
          <a:p>
            <a:r>
              <a:rPr lang="tr-TR" dirty="0" err="1">
                <a:ea typeface="Calibri"/>
                <a:cs typeface="Calibri"/>
              </a:rPr>
              <a:t>visibility:none</a:t>
            </a:r>
            <a:r>
              <a:rPr lang="tr-TR" dirty="0">
                <a:ea typeface="Calibri"/>
                <a:cs typeface="Calibri"/>
              </a:rPr>
              <a:t> kullanımında element sadece görünmez kılır ve bulunduğu yeri işgal etmeye devam eder.</a:t>
            </a:r>
          </a:p>
          <a:p>
            <a:endParaRPr lang="tr-TR" dirty="0"/>
          </a:p>
        </p:txBody>
      </p:sp>
    </p:spTree>
    <p:extLst>
      <p:ext uri="{BB962C8B-B14F-4D97-AF65-F5344CB8AC3E}">
        <p14:creationId xmlns:p14="http://schemas.microsoft.com/office/powerpoint/2010/main" val="782242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7A80-6E62-413C-BAEC-3ED4C94139A9}"/>
              </a:ext>
            </a:extLst>
          </p:cNvPr>
          <p:cNvSpPr>
            <a:spLocks noGrp="1"/>
          </p:cNvSpPr>
          <p:nvPr>
            <p:ph type="title"/>
          </p:nvPr>
        </p:nvSpPr>
        <p:spPr/>
        <p:txBody>
          <a:bodyPr/>
          <a:lstStyle/>
          <a:p>
            <a:r>
              <a:rPr lang="tr-TR" dirty="0">
                <a:cs typeface="Calibri Light"/>
              </a:rPr>
              <a:t>PSEUDO SINIFLARI NEDİR?</a:t>
            </a:r>
            <a:endParaRPr lang="tr-TR" dirty="0"/>
          </a:p>
        </p:txBody>
      </p:sp>
      <p:sp>
        <p:nvSpPr>
          <p:cNvPr id="3" name="Content Placeholder 2">
            <a:extLst>
              <a:ext uri="{FF2B5EF4-FFF2-40B4-BE49-F238E27FC236}">
                <a16:creationId xmlns:a16="http://schemas.microsoft.com/office/drawing/2014/main" id="{3D6574C8-98E1-46E9-90DF-AC264A59AEF5}"/>
              </a:ext>
            </a:extLst>
          </p:cNvPr>
          <p:cNvSpPr>
            <a:spLocks noGrp="1"/>
          </p:cNvSpPr>
          <p:nvPr>
            <p:ph idx="1"/>
          </p:nvPr>
        </p:nvSpPr>
        <p:spPr/>
        <p:txBody>
          <a:bodyPr/>
          <a:lstStyle/>
          <a:p>
            <a:pPr marL="0" indent="0">
              <a:buNone/>
            </a:pPr>
            <a:r>
              <a:rPr lang="tr-TR" dirty="0">
                <a:ea typeface="+mn-lt"/>
                <a:cs typeface="+mn-lt"/>
              </a:rPr>
              <a:t>PSEUDO sınıf ve elementleri CSS ’ i destekleyen web tarayıcıları tarafından otomatik olarak tanınan özel sınıf ve elementlerdir. Bu sınıf ve elementler (x) html hiyerarşisi ile erişemediğimiz element ve sınıflara erişmemizi sağlar. </a:t>
            </a:r>
            <a:r>
              <a:rPr lang="tr-TR" dirty="0" err="1">
                <a:ea typeface="+mn-lt"/>
                <a:cs typeface="+mn-lt"/>
              </a:rPr>
              <a:t>Pseudo</a:t>
            </a:r>
            <a:r>
              <a:rPr lang="tr-TR" dirty="0">
                <a:ea typeface="+mn-lt"/>
                <a:cs typeface="+mn-lt"/>
              </a:rPr>
              <a:t> sınıfı bir elementi farklı sınıflara böler(</a:t>
            </a:r>
            <a:r>
              <a:rPr lang="tr-TR" dirty="0" err="1">
                <a:ea typeface="+mn-lt"/>
                <a:cs typeface="+mn-lt"/>
              </a:rPr>
              <a:t>örn</a:t>
            </a:r>
            <a:r>
              <a:rPr lang="tr-TR" dirty="0">
                <a:ea typeface="+mn-lt"/>
                <a:cs typeface="+mn-lt"/>
              </a:rPr>
              <a:t>: link elementini </a:t>
            </a:r>
            <a:r>
              <a:rPr lang="tr-TR" dirty="0" err="1">
                <a:ea typeface="+mn-lt"/>
                <a:cs typeface="+mn-lt"/>
              </a:rPr>
              <a:t>active</a:t>
            </a:r>
            <a:r>
              <a:rPr lang="tr-TR" dirty="0">
                <a:ea typeface="+mn-lt"/>
                <a:cs typeface="+mn-lt"/>
              </a:rPr>
              <a:t>, </a:t>
            </a:r>
            <a:r>
              <a:rPr lang="tr-TR" dirty="0" err="1">
                <a:ea typeface="+mn-lt"/>
                <a:cs typeface="+mn-lt"/>
              </a:rPr>
              <a:t>visited</a:t>
            </a:r>
            <a:r>
              <a:rPr lang="tr-TR" dirty="0">
                <a:ea typeface="+mn-lt"/>
                <a:cs typeface="+mn-lt"/>
              </a:rPr>
              <a:t> ve diğer sınıflarına böler) </a:t>
            </a:r>
            <a:r>
              <a:rPr lang="tr-TR" dirty="0" err="1">
                <a:ea typeface="+mn-lt"/>
                <a:cs typeface="+mn-lt"/>
              </a:rPr>
              <a:t>Pseudo</a:t>
            </a:r>
            <a:r>
              <a:rPr lang="tr-TR" dirty="0">
                <a:ea typeface="+mn-lt"/>
                <a:cs typeface="+mn-lt"/>
              </a:rPr>
              <a:t> elementi ise bir elementi alt kısımlara böler (örneğin bir paragrafın ilk harfi, bir paragrafın ilk satırı gibi.)</a:t>
            </a:r>
            <a:endParaRPr lang="tr-TR" dirty="0"/>
          </a:p>
          <a:p>
            <a:pPr marL="0" indent="0">
              <a:buNone/>
            </a:pPr>
            <a:endParaRPr lang="tr-TR" dirty="0"/>
          </a:p>
        </p:txBody>
      </p:sp>
    </p:spTree>
    <p:extLst>
      <p:ext uri="{BB962C8B-B14F-4D97-AF65-F5344CB8AC3E}">
        <p14:creationId xmlns:p14="http://schemas.microsoft.com/office/powerpoint/2010/main" val="152896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6110-784C-497A-B8A4-CF8466906E43}"/>
              </a:ext>
            </a:extLst>
          </p:cNvPr>
          <p:cNvSpPr>
            <a:spLocks noGrp="1"/>
          </p:cNvSpPr>
          <p:nvPr>
            <p:ph type="title"/>
          </p:nvPr>
        </p:nvSpPr>
        <p:spPr/>
        <p:txBody>
          <a:bodyPr/>
          <a:lstStyle/>
          <a:p>
            <a:r>
              <a:rPr lang="tr-TR" dirty="0">
                <a:ea typeface="+mj-lt"/>
                <a:cs typeface="+mj-lt"/>
              </a:rPr>
              <a:t>LİNK PSEUDO SINIFLARI</a:t>
            </a:r>
            <a:endParaRPr lang="tr-TR" dirty="0"/>
          </a:p>
        </p:txBody>
      </p:sp>
      <p:sp>
        <p:nvSpPr>
          <p:cNvPr id="3" name="Content Placeholder 2">
            <a:extLst>
              <a:ext uri="{FF2B5EF4-FFF2-40B4-BE49-F238E27FC236}">
                <a16:creationId xmlns:a16="http://schemas.microsoft.com/office/drawing/2014/main" id="{AB7F83BD-1A4C-4303-8AB1-1B395CED1687}"/>
              </a:ext>
            </a:extLst>
          </p:cNvPr>
          <p:cNvSpPr>
            <a:spLocks noGrp="1"/>
          </p:cNvSpPr>
          <p:nvPr>
            <p:ph idx="1"/>
          </p:nvPr>
        </p:nvSpPr>
        <p:spPr/>
        <p:txBody>
          <a:bodyPr/>
          <a:lstStyle/>
          <a:p>
            <a:r>
              <a:rPr lang="tr-TR" dirty="0">
                <a:ea typeface="+mn-lt"/>
                <a:cs typeface="+mn-lt"/>
              </a:rPr>
              <a:t>Yalnız linklere uygulanan iki tane Link </a:t>
            </a:r>
            <a:r>
              <a:rPr lang="tr-TR" dirty="0" err="1">
                <a:ea typeface="+mn-lt"/>
                <a:cs typeface="+mn-lt"/>
              </a:rPr>
              <a:t>Pseduo</a:t>
            </a:r>
            <a:r>
              <a:rPr lang="tr-TR" dirty="0">
                <a:ea typeface="+mn-lt"/>
                <a:cs typeface="+mn-lt"/>
              </a:rPr>
              <a:t> sınıfı vardır. :link ve :</a:t>
            </a:r>
            <a:r>
              <a:rPr lang="tr-TR" dirty="0" err="1">
                <a:ea typeface="+mn-lt"/>
                <a:cs typeface="+mn-lt"/>
              </a:rPr>
              <a:t>visited</a:t>
            </a:r>
            <a:r>
              <a:rPr lang="tr-TR" dirty="0">
                <a:ea typeface="+mn-lt"/>
                <a:cs typeface="+mn-lt"/>
              </a:rPr>
              <a:t> sınıfları.</a:t>
            </a:r>
          </a:p>
          <a:p>
            <a:r>
              <a:rPr lang="tr-TR" dirty="0">
                <a:ea typeface="+mn-lt"/>
                <a:cs typeface="+mn-lt"/>
              </a:rPr>
              <a:t>:link =&gt; Ziyaret edilmemiş sayfanın linkine stil tanımlaması yapmak için kullanılır. Ancak bir çok web tarayıcısı yapılan stil tanımlarını ziyaret edilmiş sayfa linklerine de uygular. </a:t>
            </a:r>
          </a:p>
          <a:p>
            <a:r>
              <a:rPr lang="tr-TR" dirty="0">
                <a:ea typeface="+mn-lt"/>
                <a:cs typeface="+mn-lt"/>
              </a:rPr>
              <a:t>:</a:t>
            </a:r>
            <a:r>
              <a:rPr lang="tr-TR" dirty="0" err="1">
                <a:ea typeface="+mn-lt"/>
                <a:cs typeface="+mn-lt"/>
              </a:rPr>
              <a:t>visited</a:t>
            </a:r>
            <a:r>
              <a:rPr lang="tr-TR" dirty="0">
                <a:ea typeface="+mn-lt"/>
                <a:cs typeface="+mn-lt"/>
              </a:rPr>
              <a:t> =&gt; Henüz ziyaret edilmiş sayfa linklerine stil tanımlaması yapmak için kullanılır.</a:t>
            </a:r>
            <a:endParaRPr lang="tr-TR" dirty="0">
              <a:ea typeface="Calibri"/>
              <a:cs typeface="Calibri"/>
            </a:endParaRPr>
          </a:p>
          <a:p>
            <a:endParaRPr lang="tr-TR" dirty="0"/>
          </a:p>
        </p:txBody>
      </p:sp>
    </p:spTree>
    <p:extLst>
      <p:ext uri="{BB962C8B-B14F-4D97-AF65-F5344CB8AC3E}">
        <p14:creationId xmlns:p14="http://schemas.microsoft.com/office/powerpoint/2010/main" val="193614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4EBF-822A-4886-8DB7-926B57E3EAD8}"/>
              </a:ext>
            </a:extLst>
          </p:cNvPr>
          <p:cNvSpPr>
            <a:spLocks noGrp="1"/>
          </p:cNvSpPr>
          <p:nvPr>
            <p:ph type="title"/>
          </p:nvPr>
        </p:nvSpPr>
        <p:spPr/>
        <p:txBody>
          <a:bodyPr/>
          <a:lstStyle/>
          <a:p>
            <a:r>
              <a:rPr lang="tr-TR" dirty="0">
                <a:ea typeface="+mj-lt"/>
                <a:cs typeface="+mj-lt"/>
              </a:rPr>
              <a:t>DİNAMİK PSEUDO SINIFLARI</a:t>
            </a:r>
            <a:endParaRPr lang="tr-TR" dirty="0"/>
          </a:p>
        </p:txBody>
      </p:sp>
      <p:sp>
        <p:nvSpPr>
          <p:cNvPr id="3" name="Content Placeholder 2">
            <a:extLst>
              <a:ext uri="{FF2B5EF4-FFF2-40B4-BE49-F238E27FC236}">
                <a16:creationId xmlns:a16="http://schemas.microsoft.com/office/drawing/2014/main" id="{36ABF8CF-F246-4E26-8A0D-052A29E7678E}"/>
              </a:ext>
            </a:extLst>
          </p:cNvPr>
          <p:cNvSpPr>
            <a:spLocks noGrp="1"/>
          </p:cNvSpPr>
          <p:nvPr>
            <p:ph idx="1"/>
          </p:nvPr>
        </p:nvSpPr>
        <p:spPr/>
        <p:txBody>
          <a:bodyPr/>
          <a:lstStyle/>
          <a:p>
            <a:r>
              <a:rPr lang="tr-TR" dirty="0">
                <a:ea typeface="+mn-lt"/>
                <a:cs typeface="+mn-lt"/>
              </a:rPr>
              <a:t>Dinamik </a:t>
            </a:r>
            <a:r>
              <a:rPr lang="tr-TR" dirty="0" err="1">
                <a:ea typeface="+mn-lt"/>
                <a:cs typeface="+mn-lt"/>
              </a:rPr>
              <a:t>Pseudo</a:t>
            </a:r>
            <a:r>
              <a:rPr lang="tr-TR" dirty="0">
                <a:ea typeface="+mn-lt"/>
                <a:cs typeface="+mn-lt"/>
              </a:rPr>
              <a:t> Sınıfları sayfa görünümüne çok büyük katkılar yapabilir. </a:t>
            </a:r>
            <a:r>
              <a:rPr lang="tr-TR" dirty="0" err="1">
                <a:ea typeface="+mn-lt"/>
                <a:cs typeface="+mn-lt"/>
              </a:rPr>
              <a:t>Pseudo</a:t>
            </a:r>
            <a:r>
              <a:rPr lang="tr-TR" dirty="0">
                <a:ea typeface="+mn-lt"/>
                <a:cs typeface="+mn-lt"/>
              </a:rPr>
              <a:t> sınıflarında sıralama önemlidir. Genel kullanımda ''link-</a:t>
            </a:r>
            <a:r>
              <a:rPr lang="tr-TR" dirty="0" err="1">
                <a:ea typeface="+mn-lt"/>
                <a:cs typeface="+mn-lt"/>
              </a:rPr>
              <a:t>visited</a:t>
            </a:r>
            <a:r>
              <a:rPr lang="tr-TR" dirty="0">
                <a:ea typeface="+mn-lt"/>
                <a:cs typeface="+mn-lt"/>
              </a:rPr>
              <a:t>-</a:t>
            </a:r>
            <a:r>
              <a:rPr lang="tr-TR" dirty="0" err="1">
                <a:ea typeface="+mn-lt"/>
                <a:cs typeface="+mn-lt"/>
              </a:rPr>
              <a:t>hover-active</a:t>
            </a:r>
            <a:r>
              <a:rPr lang="tr-TR" dirty="0">
                <a:ea typeface="+mn-lt"/>
                <a:cs typeface="+mn-lt"/>
              </a:rPr>
              <a:t>'' sıralaması yapılmalıdır.</a:t>
            </a:r>
          </a:p>
          <a:p>
            <a:r>
              <a:rPr lang="tr-TR" b="1" dirty="0">
                <a:ea typeface="+mn-lt"/>
                <a:cs typeface="+mn-lt"/>
              </a:rPr>
              <a:t>:</a:t>
            </a:r>
            <a:r>
              <a:rPr lang="tr-TR" b="1" dirty="0" err="1">
                <a:ea typeface="+mn-lt"/>
                <a:cs typeface="+mn-lt"/>
              </a:rPr>
              <a:t>focus</a:t>
            </a:r>
            <a:r>
              <a:rPr lang="tr-TR" b="1" dirty="0">
                <a:ea typeface="+mn-lt"/>
                <a:cs typeface="+mn-lt"/>
              </a:rPr>
              <a:t> =&gt;</a:t>
            </a:r>
            <a:r>
              <a:rPr lang="tr-TR" dirty="0">
                <a:ea typeface="+mn-lt"/>
                <a:cs typeface="+mn-lt"/>
              </a:rPr>
              <a:t> Odaklanan elemente stil </a:t>
            </a:r>
            <a:r>
              <a:rPr lang="tr-TR" dirty="0" err="1">
                <a:ea typeface="+mn-lt"/>
                <a:cs typeface="+mn-lt"/>
              </a:rPr>
              <a:t>tanımlası</a:t>
            </a:r>
            <a:r>
              <a:rPr lang="tr-TR" dirty="0">
                <a:ea typeface="+mn-lt"/>
                <a:cs typeface="+mn-lt"/>
              </a:rPr>
              <a:t> yapmak için kullanılır </a:t>
            </a:r>
            <a:r>
              <a:rPr lang="tr-TR" dirty="0" err="1">
                <a:ea typeface="+mn-lt"/>
                <a:cs typeface="+mn-lt"/>
              </a:rPr>
              <a:t>Örn</a:t>
            </a:r>
            <a:r>
              <a:rPr lang="tr-TR" dirty="0">
                <a:ea typeface="+mn-lt"/>
                <a:cs typeface="+mn-lt"/>
              </a:rPr>
              <a:t>: </a:t>
            </a:r>
            <a:r>
              <a:rPr lang="tr-TR" dirty="0" err="1">
                <a:ea typeface="+mn-lt"/>
                <a:cs typeface="+mn-lt"/>
              </a:rPr>
              <a:t>input</a:t>
            </a:r>
            <a:r>
              <a:rPr lang="tr-TR" dirty="0">
                <a:ea typeface="+mn-lt"/>
                <a:cs typeface="+mn-lt"/>
              </a:rPr>
              <a:t> alanına içerik girerken.</a:t>
            </a:r>
          </a:p>
          <a:p>
            <a:r>
              <a:rPr lang="tr-TR" b="1" dirty="0">
                <a:ea typeface="+mn-lt"/>
                <a:cs typeface="+mn-lt"/>
              </a:rPr>
              <a:t>:</a:t>
            </a:r>
            <a:r>
              <a:rPr lang="tr-TR" b="1" dirty="0" err="1">
                <a:ea typeface="+mn-lt"/>
                <a:cs typeface="+mn-lt"/>
              </a:rPr>
              <a:t>active</a:t>
            </a:r>
            <a:r>
              <a:rPr lang="tr-TR" dirty="0">
                <a:ea typeface="+mn-lt"/>
                <a:cs typeface="+mn-lt"/>
              </a:rPr>
              <a:t> =&gt; Aktif olan elemente stil atamak için kullanılır. </a:t>
            </a:r>
          </a:p>
          <a:p>
            <a:r>
              <a:rPr lang="tr-TR" b="1" dirty="0">
                <a:ea typeface="+mn-lt"/>
                <a:cs typeface="+mn-lt"/>
              </a:rPr>
              <a:t>:</a:t>
            </a:r>
            <a:r>
              <a:rPr lang="tr-TR" b="1" dirty="0" err="1">
                <a:ea typeface="+mn-lt"/>
                <a:cs typeface="+mn-lt"/>
              </a:rPr>
              <a:t>hover</a:t>
            </a:r>
            <a:r>
              <a:rPr lang="tr-TR" b="1" dirty="0">
                <a:ea typeface="+mn-lt"/>
                <a:cs typeface="+mn-lt"/>
              </a:rPr>
              <a:t> =&gt;</a:t>
            </a:r>
            <a:r>
              <a:rPr lang="tr-TR" dirty="0">
                <a:ea typeface="+mn-lt"/>
                <a:cs typeface="+mn-lt"/>
              </a:rPr>
              <a:t> Bir elementin üzerine Farenin imleci geldiğinde yapılacak tanımlama için kullanılır.</a:t>
            </a:r>
            <a:endParaRPr lang="tr-TR" dirty="0">
              <a:ea typeface="Calibri"/>
              <a:cs typeface="Calibri"/>
            </a:endParaRPr>
          </a:p>
          <a:p>
            <a:endParaRPr lang="tr-TR" dirty="0"/>
          </a:p>
        </p:txBody>
      </p:sp>
    </p:spTree>
    <p:extLst>
      <p:ext uri="{BB962C8B-B14F-4D97-AF65-F5344CB8AC3E}">
        <p14:creationId xmlns:p14="http://schemas.microsoft.com/office/powerpoint/2010/main" val="405742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2049-475D-4686-B99D-E0F51B2C051E}"/>
              </a:ext>
            </a:extLst>
          </p:cNvPr>
          <p:cNvSpPr>
            <a:spLocks noGrp="1"/>
          </p:cNvSpPr>
          <p:nvPr>
            <p:ph type="title"/>
          </p:nvPr>
        </p:nvSpPr>
        <p:spPr/>
        <p:txBody>
          <a:bodyPr/>
          <a:lstStyle/>
          <a:p>
            <a:r>
              <a:rPr lang="tr-TR" cap="all" dirty="0" err="1">
                <a:ea typeface="+mj-lt"/>
                <a:cs typeface="+mj-lt"/>
              </a:rPr>
              <a:t>Uri</a:t>
            </a:r>
            <a:r>
              <a:rPr lang="tr-TR" cap="all" dirty="0">
                <a:ea typeface="+mj-lt"/>
                <a:cs typeface="+mj-lt"/>
              </a:rPr>
              <a:t> ve </a:t>
            </a:r>
            <a:r>
              <a:rPr lang="tr-TR" cap="all" dirty="0" err="1">
                <a:ea typeface="+mj-lt"/>
                <a:cs typeface="+mj-lt"/>
              </a:rPr>
              <a:t>url</a:t>
            </a:r>
            <a:r>
              <a:rPr lang="tr-TR" cap="all" dirty="0">
                <a:ea typeface="+mj-lt"/>
                <a:cs typeface="+mj-lt"/>
              </a:rPr>
              <a:t> </a:t>
            </a:r>
            <a:r>
              <a:rPr lang="tr-TR" cap="all" dirty="0" err="1">
                <a:ea typeface="+mj-lt"/>
                <a:cs typeface="+mj-lt"/>
              </a:rPr>
              <a:t>nedır</a:t>
            </a:r>
            <a:r>
              <a:rPr lang="tr-TR" cap="all" dirty="0">
                <a:ea typeface="+mj-lt"/>
                <a:cs typeface="+mj-lt"/>
              </a:rPr>
              <a:t>? arasındaki farklar nelerdir?</a:t>
            </a:r>
            <a:endParaRPr lang="tr-TR" dirty="0"/>
          </a:p>
        </p:txBody>
      </p:sp>
      <p:sp>
        <p:nvSpPr>
          <p:cNvPr id="3" name="Content Placeholder 2">
            <a:extLst>
              <a:ext uri="{FF2B5EF4-FFF2-40B4-BE49-F238E27FC236}">
                <a16:creationId xmlns:a16="http://schemas.microsoft.com/office/drawing/2014/main" id="{EF71AC3B-4F45-44E8-976A-E01BA559F4FA}"/>
              </a:ext>
            </a:extLst>
          </p:cNvPr>
          <p:cNvSpPr>
            <a:spLocks noGrp="1"/>
          </p:cNvSpPr>
          <p:nvPr>
            <p:ph idx="1"/>
          </p:nvPr>
        </p:nvSpPr>
        <p:spPr/>
        <p:txBody>
          <a:bodyPr>
            <a:normAutofit fontScale="92500" lnSpcReduction="10000"/>
          </a:bodyPr>
          <a:lstStyle/>
          <a:p>
            <a:r>
              <a:rPr lang="tr-TR" b="1" dirty="0">
                <a:latin typeface="Times New Roman"/>
                <a:cs typeface="Times New Roman"/>
              </a:rPr>
              <a:t>URI </a:t>
            </a:r>
            <a:r>
              <a:rPr lang="tr-TR" dirty="0">
                <a:latin typeface="Times New Roman"/>
                <a:cs typeface="Times New Roman"/>
              </a:rPr>
              <a:t>: URI, internette bir kaynak üzerine işaret edilmiş resim veya belge gibi klasik formata uygun bir karakter dizisidir.</a:t>
            </a:r>
          </a:p>
          <a:p>
            <a:r>
              <a:rPr lang="tr-TR" b="1" dirty="0">
                <a:latin typeface="Times New Roman"/>
                <a:cs typeface="Times New Roman"/>
              </a:rPr>
              <a:t>URL </a:t>
            </a:r>
            <a:r>
              <a:rPr lang="tr-TR" dirty="0">
                <a:latin typeface="Times New Roman"/>
                <a:cs typeface="Times New Roman"/>
              </a:rPr>
              <a:t>: URL, bir kaynağın örnek </a:t>
            </a:r>
            <a:r>
              <a:rPr lang="tr-TR" dirty="0" err="1">
                <a:latin typeface="Times New Roman"/>
                <a:cs typeface="Times New Roman"/>
              </a:rPr>
              <a:t>konumlayıcı</a:t>
            </a:r>
            <a:r>
              <a:rPr lang="tr-TR" dirty="0">
                <a:latin typeface="Times New Roman"/>
                <a:cs typeface="Times New Roman"/>
              </a:rPr>
              <a:t> veya tek halde kaynak bulucu olarak tanımlanabilir. Daha özet bir şekilde internet üzerindeki herhangi bir kaynağa işaret edilen bir karakter dizisidir. URL web sitelerinde bulunan belli başlı klasörleri depolayabilen tüm parametreleri içerir.</a:t>
            </a:r>
          </a:p>
          <a:p>
            <a:r>
              <a:rPr lang="tr-TR" b="1" dirty="0">
                <a:latin typeface="Times New Roman"/>
                <a:ea typeface="+mn-lt"/>
                <a:cs typeface="Times New Roman"/>
              </a:rPr>
              <a:t>URI</a:t>
            </a:r>
            <a:r>
              <a:rPr lang="tr-TR" b="1" dirty="0">
                <a:solidFill>
                  <a:srgbClr val="000000"/>
                </a:solidFill>
                <a:latin typeface="Times New Roman"/>
                <a:ea typeface="Times New Roman"/>
                <a:cs typeface="Times New Roman"/>
              </a:rPr>
              <a:t> ve URL Arasındaki Fark:</a:t>
            </a:r>
            <a:r>
              <a:rPr lang="tr-TR" b="1" dirty="0">
                <a:latin typeface="Times New Roman"/>
                <a:ea typeface="+mn-lt"/>
                <a:cs typeface="Times New Roman"/>
              </a:rPr>
              <a:t> </a:t>
            </a:r>
            <a:r>
              <a:rPr lang="tr-TR" dirty="0">
                <a:ea typeface="+mn-lt"/>
                <a:cs typeface="+mn-lt"/>
              </a:rPr>
              <a:t>URI ile URL arasındaki fark özet olarak şöyle tanımlarsak URL, </a:t>
            </a:r>
            <a:r>
              <a:rPr lang="tr-TR" dirty="0" err="1">
                <a:ea typeface="+mn-lt"/>
                <a:cs typeface="+mn-lt"/>
              </a:rPr>
              <a:t>URI’nin</a:t>
            </a:r>
            <a:r>
              <a:rPr lang="tr-TR" dirty="0">
                <a:ea typeface="+mn-lt"/>
                <a:cs typeface="+mn-lt"/>
              </a:rPr>
              <a:t> başlangıcı diyebiliriz. URL’den sonra gelen ise </a:t>
            </a:r>
            <a:r>
              <a:rPr lang="tr-TR" b="1" dirty="0">
                <a:ea typeface="+mn-lt"/>
                <a:cs typeface="+mn-lt"/>
              </a:rPr>
              <a:t>URN</a:t>
            </a:r>
            <a:r>
              <a:rPr lang="tr-TR" dirty="0">
                <a:ea typeface="+mn-lt"/>
                <a:cs typeface="+mn-lt"/>
              </a:rPr>
              <a:t>’ </a:t>
            </a:r>
            <a:r>
              <a:rPr lang="tr-TR" dirty="0" err="1">
                <a:ea typeface="+mn-lt"/>
                <a:cs typeface="+mn-lt"/>
              </a:rPr>
              <a:t>dir</a:t>
            </a:r>
            <a:r>
              <a:rPr lang="tr-TR" dirty="0">
                <a:ea typeface="+mn-lt"/>
                <a:cs typeface="+mn-lt"/>
              </a:rPr>
              <a:t>. Ancak yazım kuralları nedeni ile URI değil de URL kullanılmaktadır. URI isminin asıl taşıdığı anlam ifadedir ama her zaman URI hep bir kaynağı işaret etmeyebilir. </a:t>
            </a:r>
            <a:r>
              <a:rPr lang="tr-TR" b="1" dirty="0">
                <a:ea typeface="+mn-lt"/>
                <a:cs typeface="+mn-lt"/>
              </a:rPr>
              <a:t>URL</a:t>
            </a:r>
            <a:r>
              <a:rPr lang="tr-TR" dirty="0">
                <a:ea typeface="+mn-lt"/>
                <a:cs typeface="+mn-lt"/>
              </a:rPr>
              <a:t> ile URI arasındaki fark URL kaynak, </a:t>
            </a:r>
            <a:r>
              <a:rPr lang="tr-TR" b="1" dirty="0">
                <a:ea typeface="+mn-lt"/>
                <a:cs typeface="+mn-lt"/>
              </a:rPr>
              <a:t>IRU</a:t>
            </a:r>
            <a:r>
              <a:rPr lang="tr-TR" dirty="0">
                <a:ea typeface="+mn-lt"/>
                <a:cs typeface="+mn-lt"/>
              </a:rPr>
              <a:t>, detaydır.</a:t>
            </a:r>
            <a:endParaRPr lang="tr-TR" dirty="0"/>
          </a:p>
          <a:p>
            <a:endParaRPr lang="tr-TR" dirty="0"/>
          </a:p>
        </p:txBody>
      </p:sp>
    </p:spTree>
    <p:extLst>
      <p:ext uri="{BB962C8B-B14F-4D97-AF65-F5344CB8AC3E}">
        <p14:creationId xmlns:p14="http://schemas.microsoft.com/office/powerpoint/2010/main" val="2789964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CEEB-8EAE-4C9A-A4CA-DE772E6D90DE}"/>
              </a:ext>
            </a:extLst>
          </p:cNvPr>
          <p:cNvSpPr>
            <a:spLocks noGrp="1"/>
          </p:cNvSpPr>
          <p:nvPr>
            <p:ph type="title"/>
          </p:nvPr>
        </p:nvSpPr>
        <p:spPr/>
        <p:txBody>
          <a:bodyPr/>
          <a:lstStyle/>
          <a:p>
            <a:r>
              <a:rPr lang="tr-TR" dirty="0"/>
              <a:t>                      KODLAR VE ANLAMLARI </a:t>
            </a:r>
          </a:p>
        </p:txBody>
      </p:sp>
      <p:sp>
        <p:nvSpPr>
          <p:cNvPr id="3" name="Content Placeholder 2">
            <a:extLst>
              <a:ext uri="{FF2B5EF4-FFF2-40B4-BE49-F238E27FC236}">
                <a16:creationId xmlns:a16="http://schemas.microsoft.com/office/drawing/2014/main" id="{F10DE761-229D-4C9B-8554-3F5D52CB15CA}"/>
              </a:ext>
            </a:extLst>
          </p:cNvPr>
          <p:cNvSpPr>
            <a:spLocks noGrp="1"/>
          </p:cNvSpPr>
          <p:nvPr>
            <p:ph idx="1"/>
          </p:nvPr>
        </p:nvSpPr>
        <p:spPr/>
        <p:txBody>
          <a:bodyPr/>
          <a:lstStyle/>
          <a:p>
            <a:r>
              <a:rPr lang="tr-TR" dirty="0" err="1">
                <a:ea typeface="+mn-lt"/>
                <a:cs typeface="+mn-lt"/>
              </a:rPr>
              <a:t>div,p</a:t>
            </a:r>
            <a:r>
              <a:rPr lang="tr-TR" dirty="0">
                <a:ea typeface="+mn-lt"/>
                <a:cs typeface="+mn-lt"/>
              </a:rPr>
              <a:t>{} ==&gt; Tüm div öğelerini ve tüm p öğelerini seçer.</a:t>
            </a:r>
            <a:endParaRPr lang="tr-TR" dirty="0"/>
          </a:p>
          <a:p>
            <a:r>
              <a:rPr lang="tr-TR" dirty="0">
                <a:ea typeface="+mn-lt"/>
                <a:cs typeface="+mn-lt"/>
              </a:rPr>
              <a:t>div p{} ==&gt; </a:t>
            </a:r>
            <a:r>
              <a:rPr lang="tr-TR" dirty="0" err="1">
                <a:ea typeface="+mn-lt"/>
                <a:cs typeface="+mn-lt"/>
              </a:rPr>
              <a:t>Div</a:t>
            </a:r>
            <a:r>
              <a:rPr lang="tr-TR" dirty="0">
                <a:ea typeface="+mn-lt"/>
                <a:cs typeface="+mn-lt"/>
              </a:rPr>
              <a:t> öğelerinin içindeki tüm p öğelerini seçer.</a:t>
            </a:r>
          </a:p>
          <a:p>
            <a:r>
              <a:rPr lang="tr-TR" dirty="0">
                <a:ea typeface="+mn-lt"/>
                <a:cs typeface="+mn-lt"/>
              </a:rPr>
              <a:t>div&gt;p{} ==&gt; Üst öğenin bir div olduğu tüm p öğelerini seçer.</a:t>
            </a:r>
          </a:p>
          <a:p>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öğelerinden hemen sonra gelen ilk p öğelerini seçer.</a:t>
            </a:r>
          </a:p>
          <a:p>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öğesi ile aynı seviyedeki tüm p elementlerini seçer.</a:t>
            </a:r>
            <a:endParaRPr lang="tr-TR" dirty="0">
              <a:ea typeface="Calibri"/>
              <a:cs typeface="Calibri"/>
            </a:endParaRPr>
          </a:p>
          <a:p>
            <a:pPr marL="0" indent="0">
              <a:buNone/>
            </a:pPr>
            <a:endParaRPr lang="tr-TR" dirty="0"/>
          </a:p>
        </p:txBody>
      </p:sp>
    </p:spTree>
    <p:extLst>
      <p:ext uri="{BB962C8B-B14F-4D97-AF65-F5344CB8AC3E}">
        <p14:creationId xmlns:p14="http://schemas.microsoft.com/office/powerpoint/2010/main" val="535023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C59D-6FC7-45E4-8E7D-2FDD641D0BB1}"/>
              </a:ext>
            </a:extLst>
          </p:cNvPr>
          <p:cNvSpPr>
            <a:spLocks noGrp="1"/>
          </p:cNvSpPr>
          <p:nvPr>
            <p:ph type="title"/>
          </p:nvPr>
        </p:nvSpPr>
        <p:spPr/>
        <p:txBody>
          <a:bodyPr/>
          <a:lstStyle/>
          <a:p>
            <a:r>
              <a:rPr lang="tr-TR" dirty="0" err="1">
                <a:ea typeface="Calibri Light"/>
                <a:cs typeface="Calibri Light"/>
              </a:rPr>
              <a:t>box-sizing</a:t>
            </a:r>
            <a:r>
              <a:rPr lang="tr-TR" dirty="0">
                <a:ea typeface="Calibri Light"/>
                <a:cs typeface="Calibri Light"/>
              </a:rPr>
              <a:t>: </a:t>
            </a:r>
            <a:r>
              <a:rPr lang="tr-TR" dirty="0" err="1">
                <a:ea typeface="Calibri Light"/>
                <a:cs typeface="Calibri Light"/>
              </a:rPr>
              <a:t>border-box</a:t>
            </a:r>
            <a:r>
              <a:rPr lang="tr-TR" dirty="0">
                <a:ea typeface="Calibri Light"/>
                <a:cs typeface="Calibri Light"/>
              </a:rPr>
              <a:t>;                                    </a:t>
            </a:r>
            <a:r>
              <a:rPr lang="tr-TR" dirty="0" err="1">
                <a:ea typeface="Calibri Light"/>
                <a:cs typeface="Calibri Light"/>
              </a:rPr>
              <a:t>box-sizing</a:t>
            </a:r>
            <a:r>
              <a:rPr lang="tr-TR" dirty="0">
                <a:ea typeface="Calibri Light"/>
                <a:cs typeface="Calibri Light"/>
              </a:rPr>
              <a:t>: </a:t>
            </a:r>
            <a:r>
              <a:rPr lang="tr-TR" dirty="0" err="1">
                <a:ea typeface="Calibri Light"/>
                <a:cs typeface="Calibri Light"/>
              </a:rPr>
              <a:t>content-box</a:t>
            </a:r>
            <a:r>
              <a:rPr lang="tr-TR" dirty="0">
                <a:ea typeface="Calibri Light"/>
                <a:cs typeface="Calibri Light"/>
              </a:rPr>
              <a:t>;</a:t>
            </a:r>
            <a:endParaRPr lang="tr-TR" dirty="0"/>
          </a:p>
        </p:txBody>
      </p:sp>
      <p:sp>
        <p:nvSpPr>
          <p:cNvPr id="3" name="Content Placeholder 2">
            <a:extLst>
              <a:ext uri="{FF2B5EF4-FFF2-40B4-BE49-F238E27FC236}">
                <a16:creationId xmlns:a16="http://schemas.microsoft.com/office/drawing/2014/main" id="{F518CC1A-2E94-4194-A5B7-7B75E0972CF3}"/>
              </a:ext>
            </a:extLst>
          </p:cNvPr>
          <p:cNvSpPr>
            <a:spLocks noGrp="1"/>
          </p:cNvSpPr>
          <p:nvPr>
            <p:ph idx="1"/>
          </p:nvPr>
        </p:nvSpPr>
        <p:spPr/>
        <p:txBody>
          <a:bodyPr/>
          <a:lstStyle/>
          <a:p>
            <a:r>
              <a:rPr lang="tr-TR" dirty="0" err="1">
                <a:ea typeface="Calibri"/>
                <a:cs typeface="Calibri"/>
              </a:rPr>
              <a:t>border-box</a:t>
            </a:r>
            <a:r>
              <a:rPr lang="tr-TR" dirty="0">
                <a:ea typeface="Calibri"/>
                <a:cs typeface="Calibri"/>
              </a:rPr>
              <a:t> =&gt; </a:t>
            </a:r>
            <a:r>
              <a:rPr lang="tr-TR" dirty="0">
                <a:ea typeface="+mn-lt"/>
                <a:cs typeface="+mn-lt"/>
              </a:rPr>
              <a:t>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dahildir. Bir div 300 piksel genişliğe sahip ve </a:t>
            </a:r>
            <a:r>
              <a:rPr lang="tr-TR" dirty="0" err="1">
                <a:ea typeface="+mn-lt"/>
                <a:cs typeface="+mn-lt"/>
              </a:rPr>
              <a:t>padding</a:t>
            </a:r>
            <a:r>
              <a:rPr lang="tr-TR" dirty="0">
                <a:ea typeface="+mn-lt"/>
                <a:cs typeface="+mn-lt"/>
              </a:rPr>
              <a:t> : 30px, </a:t>
            </a:r>
            <a:r>
              <a:rPr lang="tr-TR" dirty="0" err="1">
                <a:ea typeface="+mn-lt"/>
                <a:cs typeface="+mn-lt"/>
              </a:rPr>
              <a:t>border</a:t>
            </a:r>
            <a:r>
              <a:rPr lang="tr-TR" dirty="0">
                <a:ea typeface="+mn-lt"/>
                <a:cs typeface="+mn-lt"/>
              </a:rPr>
              <a:t> : 10xp verilmiş ise. Tam genişlik 300 piksel + 20 piksel (sol ve sağ kenarlık) + 60 piksel (sol ve sağ dolgu) = 380 pikseldir.</a:t>
            </a:r>
          </a:p>
          <a:p>
            <a:r>
              <a:rPr lang="tr-TR" dirty="0" err="1">
                <a:ea typeface="+mn-lt"/>
                <a:cs typeface="+mn-lt"/>
              </a:rPr>
              <a:t>content-box</a:t>
            </a:r>
            <a:r>
              <a:rPr lang="tr-TR" dirty="0">
                <a:ea typeface="+mn-lt"/>
                <a:cs typeface="+mn-lt"/>
              </a:rPr>
              <a:t> : 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 değildir. Bir div 300 piksel genişliğe sahip ise ne olursa olsun burada tam genişlik 300 pikseldir.</a:t>
            </a:r>
          </a:p>
          <a:p>
            <a:endParaRPr lang="tr-TR" dirty="0"/>
          </a:p>
        </p:txBody>
      </p:sp>
    </p:spTree>
    <p:extLst>
      <p:ext uri="{BB962C8B-B14F-4D97-AF65-F5344CB8AC3E}">
        <p14:creationId xmlns:p14="http://schemas.microsoft.com/office/powerpoint/2010/main" val="3525046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3F82-5730-4082-8FEB-A989783A2943}"/>
              </a:ext>
            </a:extLst>
          </p:cNvPr>
          <p:cNvSpPr>
            <a:spLocks noGrp="1"/>
          </p:cNvSpPr>
          <p:nvPr>
            <p:ph type="title"/>
          </p:nvPr>
        </p:nvSpPr>
        <p:spPr/>
        <p:txBody>
          <a:bodyPr/>
          <a:lstStyle/>
          <a:p>
            <a:r>
              <a:rPr lang="tr-TR" dirty="0" err="1">
                <a:ea typeface="+mj-lt"/>
                <a:cs typeface="+mj-lt"/>
              </a:rPr>
              <a:t>Integrity</a:t>
            </a:r>
            <a:r>
              <a:rPr lang="tr-TR" dirty="0">
                <a:ea typeface="+mj-lt"/>
                <a:cs typeface="+mj-lt"/>
              </a:rPr>
              <a:t> ve </a:t>
            </a:r>
            <a:r>
              <a:rPr lang="tr-TR" dirty="0" err="1">
                <a:ea typeface="+mj-lt"/>
                <a:cs typeface="+mj-lt"/>
              </a:rPr>
              <a:t>Crossorigin</a:t>
            </a:r>
            <a:r>
              <a:rPr lang="tr-TR" dirty="0">
                <a:ea typeface="+mj-lt"/>
                <a:cs typeface="+mj-lt"/>
              </a:rPr>
              <a:t> Nedir ?</a:t>
            </a:r>
            <a:endParaRPr lang="tr-TR" dirty="0"/>
          </a:p>
        </p:txBody>
      </p:sp>
      <p:sp>
        <p:nvSpPr>
          <p:cNvPr id="3" name="Content Placeholder 2">
            <a:extLst>
              <a:ext uri="{FF2B5EF4-FFF2-40B4-BE49-F238E27FC236}">
                <a16:creationId xmlns:a16="http://schemas.microsoft.com/office/drawing/2014/main" id="{450C7BDD-C699-4650-AE57-452D76D522A2}"/>
              </a:ext>
            </a:extLst>
          </p:cNvPr>
          <p:cNvSpPr>
            <a:spLocks noGrp="1"/>
          </p:cNvSpPr>
          <p:nvPr>
            <p:ph idx="1"/>
          </p:nvPr>
        </p:nvSpPr>
        <p:spPr/>
        <p:txBody>
          <a:bodyPr>
            <a:normAutofit fontScale="92500" lnSpcReduction="10000"/>
          </a:bodyPr>
          <a:lstStyle/>
          <a:p>
            <a:r>
              <a:rPr lang="tr-TR" dirty="0">
                <a:ea typeface="+mn-lt"/>
                <a:cs typeface="+mn-lt"/>
              </a:rPr>
              <a:t>CDN : İnternet sayfalarının açılma işlem süresinin kısaltması amacıyla ortaya çıkan, son kullanıcının fiziksel olarak en yakın olduğu sunucudan verileri indirmesine yarayan bir sunucu ağı sistemidir.</a:t>
            </a:r>
          </a:p>
          <a:p>
            <a:r>
              <a:rPr lang="tr-TR" dirty="0" err="1">
                <a:ea typeface="+mn-lt"/>
                <a:cs typeface="+mn-lt"/>
              </a:rPr>
              <a:t>Integrity</a:t>
            </a:r>
            <a:r>
              <a:rPr lang="tr-TR" dirty="0">
                <a:ea typeface="+mn-lt"/>
                <a:cs typeface="+mn-lt"/>
              </a:rPr>
              <a:t> : </a:t>
            </a:r>
            <a:r>
              <a:rPr lang="tr-TR" dirty="0" err="1">
                <a:ea typeface="+mn-lt"/>
                <a:cs typeface="+mn-lt"/>
              </a:rPr>
              <a:t>Integrity</a:t>
            </a:r>
            <a:r>
              <a:rPr lang="tr-TR" dirty="0">
                <a:ea typeface="+mn-lt"/>
                <a:cs typeface="+mn-lt"/>
              </a:rPr>
              <a:t> özelliği, </a:t>
            </a:r>
            <a:r>
              <a:rPr lang="tr-TR" dirty="0" err="1">
                <a:ea typeface="+mn-lt"/>
                <a:cs typeface="+mn-lt"/>
              </a:rPr>
              <a:t>Subresource</a:t>
            </a:r>
            <a:r>
              <a:rPr lang="tr-TR" dirty="0">
                <a:ea typeface="+mn-lt"/>
                <a:cs typeface="+mn-lt"/>
              </a:rPr>
              <a:t> </a:t>
            </a:r>
            <a:r>
              <a:rPr lang="tr-TR" dirty="0" err="1">
                <a:ea typeface="+mn-lt"/>
                <a:cs typeface="+mn-lt"/>
              </a:rPr>
              <a:t>Integrity</a:t>
            </a:r>
            <a:r>
              <a:rPr lang="tr-TR" dirty="0">
                <a:ea typeface="+mn-lt"/>
                <a:cs typeface="+mn-lt"/>
              </a:rPr>
              <a:t> (SRI) Türkçe </a:t>
            </a:r>
            <a:r>
              <a:rPr lang="tr-TR" dirty="0" err="1">
                <a:ea typeface="+mn-lt"/>
                <a:cs typeface="+mn-lt"/>
              </a:rPr>
              <a:t>karşlığı</a:t>
            </a:r>
            <a:r>
              <a:rPr lang="tr-TR" dirty="0">
                <a:ea typeface="+mn-lt"/>
                <a:cs typeface="+mn-lt"/>
              </a:rPr>
              <a:t> Alt Kaynak Bütünlüğü olan, CDN ağı ile üçüncü parti serviste tutulan kaynaklarının </a:t>
            </a:r>
            <a:r>
              <a:rPr lang="tr-TR" dirty="0" err="1">
                <a:ea typeface="+mn-lt"/>
                <a:cs typeface="+mn-lt"/>
              </a:rPr>
              <a:t>hash</a:t>
            </a:r>
            <a:r>
              <a:rPr lang="tr-TR" dirty="0">
                <a:ea typeface="+mn-lt"/>
                <a:cs typeface="+mn-lt"/>
              </a:rPr>
              <a:t> değerlerini internet sunucusundaki kaynakların </a:t>
            </a:r>
            <a:r>
              <a:rPr lang="tr-TR" dirty="0" err="1">
                <a:ea typeface="+mn-lt"/>
                <a:cs typeface="+mn-lt"/>
              </a:rPr>
              <a:t>hash</a:t>
            </a:r>
            <a:r>
              <a:rPr lang="tr-TR" dirty="0">
                <a:ea typeface="+mn-lt"/>
                <a:cs typeface="+mn-lt"/>
              </a:rPr>
              <a:t> değerleri ile karşılaştırarak güvenlik açıklarını engellemiş olurlar.</a:t>
            </a:r>
          </a:p>
          <a:p>
            <a:r>
              <a:rPr lang="tr-TR" dirty="0">
                <a:ea typeface="+mn-lt"/>
                <a:cs typeface="+mn-lt"/>
              </a:rPr>
              <a:t>Cross-</a:t>
            </a:r>
            <a:r>
              <a:rPr lang="tr-TR" dirty="0" err="1">
                <a:ea typeface="+mn-lt"/>
                <a:cs typeface="+mn-lt"/>
              </a:rPr>
              <a:t>origin</a:t>
            </a:r>
            <a:r>
              <a:rPr lang="tr-TR" dirty="0">
                <a:ea typeface="+mn-lt"/>
                <a:cs typeface="+mn-lt"/>
              </a:rPr>
              <a:t> : Cross </a:t>
            </a:r>
            <a:r>
              <a:rPr lang="tr-TR" dirty="0" err="1">
                <a:ea typeface="+mn-lt"/>
                <a:cs typeface="+mn-lt"/>
              </a:rPr>
              <a:t>origin</a:t>
            </a:r>
            <a:r>
              <a:rPr lang="tr-TR" dirty="0">
                <a:ea typeface="+mn-lt"/>
                <a:cs typeface="+mn-lt"/>
              </a:rPr>
              <a:t> özelliği, Cross </a:t>
            </a:r>
            <a:r>
              <a:rPr lang="tr-TR" dirty="0" err="1">
                <a:ea typeface="+mn-lt"/>
                <a:cs typeface="+mn-lt"/>
              </a:rPr>
              <a:t>Origin</a:t>
            </a:r>
            <a:r>
              <a:rPr lang="tr-TR" dirty="0">
                <a:ea typeface="+mn-lt"/>
                <a:cs typeface="+mn-lt"/>
              </a:rPr>
              <a:t> Resource </a:t>
            </a:r>
            <a:r>
              <a:rPr lang="tr-TR" dirty="0" err="1">
                <a:ea typeface="+mn-lt"/>
                <a:cs typeface="+mn-lt"/>
              </a:rPr>
              <a:t>Sharing</a:t>
            </a:r>
            <a:r>
              <a:rPr lang="tr-TR" dirty="0">
                <a:ea typeface="+mn-lt"/>
                <a:cs typeface="+mn-lt"/>
              </a:rPr>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endParaRPr lang="tr-TR" dirty="0">
              <a:cs typeface="Calibri" panose="020F0502020204030204"/>
            </a:endParaRPr>
          </a:p>
          <a:p>
            <a:endParaRPr lang="tr-TR" dirty="0"/>
          </a:p>
        </p:txBody>
      </p:sp>
    </p:spTree>
    <p:extLst>
      <p:ext uri="{BB962C8B-B14F-4D97-AF65-F5344CB8AC3E}">
        <p14:creationId xmlns:p14="http://schemas.microsoft.com/office/powerpoint/2010/main" val="2719344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9C79-4913-4875-9063-B47D05F04849}"/>
              </a:ext>
            </a:extLst>
          </p:cNvPr>
          <p:cNvSpPr>
            <a:spLocks noGrp="1"/>
          </p:cNvSpPr>
          <p:nvPr>
            <p:ph type="title"/>
          </p:nvPr>
        </p:nvSpPr>
        <p:spPr/>
        <p:txBody>
          <a:bodyPr/>
          <a:lstStyle/>
          <a:p>
            <a:r>
              <a:rPr lang="tr-TR" dirty="0">
                <a:ea typeface="+mj-lt"/>
                <a:cs typeface="+mj-lt"/>
              </a:rPr>
              <a:t>ASCII KOD? UNİCODE NEDİR? </a:t>
            </a:r>
            <a:endParaRPr lang="tr-TR" dirty="0"/>
          </a:p>
        </p:txBody>
      </p:sp>
      <p:sp>
        <p:nvSpPr>
          <p:cNvPr id="3" name="Content Placeholder 2">
            <a:extLst>
              <a:ext uri="{FF2B5EF4-FFF2-40B4-BE49-F238E27FC236}">
                <a16:creationId xmlns:a16="http://schemas.microsoft.com/office/drawing/2014/main" id="{54E7D67A-C55F-48D8-A4B9-96F943884728}"/>
              </a:ext>
            </a:extLst>
          </p:cNvPr>
          <p:cNvSpPr>
            <a:spLocks noGrp="1"/>
          </p:cNvSpPr>
          <p:nvPr>
            <p:ph idx="1"/>
          </p:nvPr>
        </p:nvSpPr>
        <p:spPr/>
        <p:txBody>
          <a:bodyPr>
            <a:normAutofit fontScale="70000" lnSpcReduction="20000"/>
          </a:bodyPr>
          <a:lstStyle/>
          <a:p>
            <a:r>
              <a:rPr lang="tr-TR" dirty="0">
                <a:ea typeface="+mn-lt"/>
                <a:cs typeface="+mn-lt"/>
              </a:rPr>
              <a:t>ASCII KOD: Açılımı «</a:t>
            </a:r>
            <a:r>
              <a:rPr lang="tr-TR" dirty="0" err="1">
                <a:ea typeface="+mn-lt"/>
                <a:cs typeface="+mn-lt"/>
              </a:rPr>
              <a:t>American</a:t>
            </a:r>
            <a:r>
              <a:rPr lang="tr-TR" dirty="0">
                <a:ea typeface="+mn-lt"/>
                <a:cs typeface="+mn-lt"/>
              </a:rPr>
              <a:t> Standard </a:t>
            </a:r>
            <a:r>
              <a:rPr lang="tr-TR" dirty="0" err="1">
                <a:ea typeface="+mn-lt"/>
                <a:cs typeface="+mn-lt"/>
              </a:rPr>
              <a:t>Code</a:t>
            </a:r>
            <a:r>
              <a:rPr lang="tr-TR" dirty="0">
                <a:ea typeface="+mn-lt"/>
                <a:cs typeface="+mn-lt"/>
              </a:rPr>
              <a:t> </a:t>
            </a:r>
            <a:r>
              <a:rPr lang="tr-TR" dirty="0" err="1">
                <a:ea typeface="+mn-lt"/>
                <a:cs typeface="+mn-lt"/>
              </a:rPr>
              <a:t>for</a:t>
            </a:r>
            <a:r>
              <a:rPr lang="tr-TR" dirty="0">
                <a:ea typeface="+mn-lt"/>
                <a:cs typeface="+mn-lt"/>
              </a:rPr>
              <a:t> Information </a:t>
            </a:r>
            <a:r>
              <a:rPr lang="tr-TR" dirty="0" err="1">
                <a:ea typeface="+mn-lt"/>
                <a:cs typeface="+mn-lt"/>
              </a:rPr>
              <a:t>Interchange</a:t>
            </a:r>
            <a:r>
              <a:rPr lang="tr-TR" dirty="0">
                <a:ea typeface="+mn-lt"/>
                <a:cs typeface="+mn-lt"/>
              </a:rPr>
              <a:t>» olan, bizim bilgisayarda görsel olarak girdiğimiz </a:t>
            </a:r>
            <a:r>
              <a:rPr lang="tr-TR" dirty="0" err="1">
                <a:ea typeface="+mn-lt"/>
                <a:cs typeface="+mn-lt"/>
              </a:rPr>
              <a:t>karakter,harf</a:t>
            </a:r>
            <a:r>
              <a:rPr lang="tr-TR" dirty="0">
                <a:ea typeface="+mn-lt"/>
                <a:cs typeface="+mn-lt"/>
              </a:rPr>
              <a:t> ve rakamların bilgisayar dilindeki temsil edilme şeklidir </a:t>
            </a:r>
            <a:r>
              <a:rPr lang="tr-TR" dirty="0" err="1">
                <a:ea typeface="+mn-lt"/>
                <a:cs typeface="+mn-lt"/>
              </a:rPr>
              <a:t>diyebiliriz.Yani</a:t>
            </a:r>
            <a:r>
              <a:rPr lang="tr-TR" dirty="0">
                <a:ea typeface="+mn-lt"/>
                <a:cs typeface="+mn-lt"/>
              </a:rPr>
              <a:t> bilgisayarımızın o </a:t>
            </a:r>
            <a:r>
              <a:rPr lang="tr-TR" dirty="0" err="1">
                <a:ea typeface="+mn-lt"/>
                <a:cs typeface="+mn-lt"/>
              </a:rPr>
              <a:t>karakteri,harfi</a:t>
            </a:r>
            <a:r>
              <a:rPr lang="tr-TR" dirty="0">
                <a:ea typeface="+mn-lt"/>
                <a:cs typeface="+mn-lt"/>
              </a:rPr>
              <a:t> veya rakamı belleğinde saklama biçimidir. </a:t>
            </a:r>
            <a:r>
              <a:rPr lang="tr-TR" dirty="0" err="1">
                <a:ea typeface="+mn-lt"/>
                <a:cs typeface="+mn-lt"/>
              </a:rPr>
              <a:t>Ascii</a:t>
            </a:r>
            <a:r>
              <a:rPr lang="tr-TR" dirty="0">
                <a:ea typeface="+mn-lt"/>
                <a:cs typeface="+mn-lt"/>
              </a:rPr>
              <a:t> </a:t>
            </a:r>
            <a:r>
              <a:rPr lang="tr-TR" dirty="0" err="1">
                <a:ea typeface="+mn-lt"/>
                <a:cs typeface="+mn-lt"/>
              </a:rPr>
              <a:t>İngilizce’de</a:t>
            </a:r>
            <a:r>
              <a:rPr lang="tr-TR" dirty="0">
                <a:ea typeface="+mn-lt"/>
                <a:cs typeface="+mn-lt"/>
              </a:rPr>
              <a:t> kullanılan Latin alfabesi üzerine ANSI tarafından 1963 yılında kurulmuş bir karakter kodlamasıdır.</a:t>
            </a:r>
          </a:p>
          <a:p>
            <a:pPr marL="285750" indent="-285750"/>
            <a:r>
              <a:rPr lang="tr-TR" dirty="0">
                <a:ea typeface="+mn-lt"/>
                <a:cs typeface="+mn-lt"/>
              </a:rPr>
              <a:t>ASCII karakterler sadece İngilizce üzerinde etkili olurken, Unicode tamamen evrenseldir. Adı “Universal” ve “</a:t>
            </a:r>
            <a:r>
              <a:rPr lang="tr-TR" dirty="0" err="1">
                <a:ea typeface="+mn-lt"/>
                <a:cs typeface="+mn-lt"/>
              </a:rPr>
              <a:t>Code</a:t>
            </a:r>
            <a:r>
              <a:rPr lang="tr-TR" dirty="0">
                <a:ea typeface="+mn-lt"/>
                <a:cs typeface="+mn-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endParaRPr lang="tr-TR" dirty="0">
              <a:cs typeface="Calibri" panose="020F0502020204030204"/>
            </a:endParaRPr>
          </a:p>
          <a:p>
            <a:r>
              <a:rPr lang="tr-TR" dirty="0">
                <a:ea typeface="+mn-lt"/>
                <a:cs typeface="+mn-lt"/>
              </a:rPr>
              <a:t>Her karakter için benzersiz bir numara kullanılarak platformlar arası karmaşalara çözüm getirildi. Unicode kullanıldığı sürece hangi platformu kullandığınızı hangi cihaz, yazılım veya dili kullandığınız fark etmiyor.</a:t>
            </a:r>
            <a:endParaRPr lang="tr-TR" dirty="0"/>
          </a:p>
          <a:p>
            <a:r>
              <a:rPr lang="tr-TR" dirty="0">
                <a:ea typeface="+mn-lt"/>
                <a:cs typeface="+mn-lt"/>
              </a:rPr>
              <a:t>Bugün Unicode kodlaması artık her yerde kullanılıyor. Tüm işletim sistemleri, arama motorları, internet tarayıcıları, bilgisayarlar ve hatta akıllı telefonlar bile Unicode karakter kodlaması üzerinden çalışıyor</a:t>
            </a:r>
            <a:endParaRPr lang="tr-TR" dirty="0"/>
          </a:p>
          <a:p>
            <a:r>
              <a:rPr lang="tr-TR" dirty="0">
                <a:ea typeface="+mn-lt"/>
                <a:cs typeface="+mn-lt"/>
              </a:rPr>
              <a:t>UTF, Unicode Dönüşüm Birimi anlamına gelir.</a:t>
            </a:r>
            <a:endParaRPr lang="tr-TR" dirty="0"/>
          </a:p>
          <a:p>
            <a:pPr marL="0" indent="0">
              <a:buNone/>
            </a:pPr>
            <a:endParaRPr lang="tr-TR" dirty="0"/>
          </a:p>
          <a:p>
            <a:endParaRPr lang="tr-TR" dirty="0"/>
          </a:p>
        </p:txBody>
      </p:sp>
    </p:spTree>
    <p:extLst>
      <p:ext uri="{BB962C8B-B14F-4D97-AF65-F5344CB8AC3E}">
        <p14:creationId xmlns:p14="http://schemas.microsoft.com/office/powerpoint/2010/main" val="1522322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6DE2-0A86-477B-A730-AEF98BC9219B}"/>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6BAAC4CD-7916-433F-98A1-45F33A7245DF}"/>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786126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8FF9-27C6-476B-AC7C-877F05F1E7B9}"/>
              </a:ext>
            </a:extLst>
          </p:cNvPr>
          <p:cNvSpPr>
            <a:spLocks noGrp="1"/>
          </p:cNvSpPr>
          <p:nvPr>
            <p:ph type="title"/>
          </p:nvPr>
        </p:nvSpPr>
        <p:spPr/>
        <p:txBody>
          <a:bodyPr>
            <a:normAutofit fontScale="90000"/>
          </a:bodyPr>
          <a:lstStyle/>
          <a:p>
            <a:r>
              <a:rPr lang="tr-TR" b="1" dirty="0">
                <a:solidFill>
                  <a:schemeClr val="bg1"/>
                </a:solidFill>
                <a:latin typeface="Times New Roman"/>
                <a:cs typeface="Times New Roman"/>
              </a:rPr>
              <a:t>2) HTTP yapısı nedir ne için kullanılır?</a:t>
            </a:r>
            <a:br>
              <a:rPr lang="tr-TR" b="1" dirty="0">
                <a:solidFill>
                  <a:schemeClr val="bg1"/>
                </a:solidFill>
                <a:latin typeface="Times New Roman"/>
                <a:cs typeface="Times New Roman"/>
              </a:rPr>
            </a:br>
            <a:r>
              <a:rPr lang="tr-TR" b="1" dirty="0">
                <a:latin typeface="Times New Roman"/>
                <a:cs typeface="Times New Roman"/>
              </a:rPr>
              <a:t>HTTPS YAPISI NEDİR NE İÇİN KULLANILIR ?</a:t>
            </a:r>
            <a:r>
              <a:rPr lang="tr-TR" b="1" dirty="0" err="1">
                <a:solidFill>
                  <a:schemeClr val="bg1"/>
                </a:solidFill>
                <a:latin typeface="Times New Roman"/>
                <a:cs typeface="Times New Roman"/>
              </a:rPr>
              <a:t>edir</a:t>
            </a:r>
            <a:r>
              <a:rPr lang="tr-TR" b="1" dirty="0">
                <a:solidFill>
                  <a:schemeClr val="bg1"/>
                </a:solidFill>
                <a:latin typeface="Times New Roman"/>
                <a:cs typeface="Times New Roman"/>
              </a:rPr>
              <a:t> ne için kullanılır?</a:t>
            </a:r>
            <a:br>
              <a:rPr lang="tr-TR" b="1" dirty="0">
                <a:solidFill>
                  <a:schemeClr val="bg1"/>
                </a:solidFill>
                <a:latin typeface="Times New Roman"/>
                <a:cs typeface="Times New Roman"/>
              </a:rPr>
            </a:br>
            <a:r>
              <a:rPr lang="tr-TR" b="1" dirty="0">
                <a:solidFill>
                  <a:schemeClr val="bg1"/>
                </a:solidFill>
                <a:latin typeface="Times New Roman"/>
                <a:cs typeface="Times New Roman"/>
              </a:rPr>
              <a:t>2) HTTP yapısı nedir ne için kulla</a:t>
            </a:r>
            <a:endParaRPr lang="tr-TR" dirty="0"/>
          </a:p>
        </p:txBody>
      </p:sp>
      <p:sp>
        <p:nvSpPr>
          <p:cNvPr id="3" name="Content Placeholder 2">
            <a:extLst>
              <a:ext uri="{FF2B5EF4-FFF2-40B4-BE49-F238E27FC236}">
                <a16:creationId xmlns:a16="http://schemas.microsoft.com/office/drawing/2014/main" id="{C577160B-5989-4D99-8AC7-CAF0F1FABD7A}"/>
              </a:ext>
            </a:extLst>
          </p:cNvPr>
          <p:cNvSpPr>
            <a:spLocks noGrp="1"/>
          </p:cNvSpPr>
          <p:nvPr>
            <p:ph idx="1"/>
          </p:nvPr>
        </p:nvSpPr>
        <p:spPr/>
        <p:txBody>
          <a:bodyPr/>
          <a:lstStyle/>
          <a:p>
            <a:r>
              <a:rPr lang="tr-TR" dirty="0" err="1">
                <a:latin typeface="Times New Roman"/>
                <a:ea typeface="+mj-lt"/>
                <a:cs typeface="+mj-lt"/>
              </a:rPr>
              <a:t>Hypertext</a:t>
            </a:r>
            <a:r>
              <a:rPr lang="tr-TR" dirty="0">
                <a:latin typeface="Times New Roman"/>
                <a:ea typeface="+mj-lt"/>
                <a:cs typeface="+mj-lt"/>
              </a:rPr>
              <a:t> Transfer Protocol kelimesinin kısaltılmış şekli olan HTTP, web tarayıcıdan veya istemciden gelen talepler ile web sunucularından gelen cevaplar arasındaki yolu sağlayan yapıdır gerçekleştirilir. HTML belgeleri, resimler, videolar, sorgu sonuçları vb. veriler, World </a:t>
            </a:r>
            <a:r>
              <a:rPr lang="tr-TR" dirty="0" err="1">
                <a:latin typeface="Times New Roman"/>
                <a:ea typeface="+mj-lt"/>
                <a:cs typeface="+mj-lt"/>
              </a:rPr>
              <a:t>Wide</a:t>
            </a:r>
            <a:r>
              <a:rPr lang="tr-TR" dirty="0">
                <a:latin typeface="Times New Roman"/>
                <a:ea typeface="+mj-lt"/>
                <a:cs typeface="+mj-lt"/>
              </a:rPr>
              <a:t> </a:t>
            </a:r>
            <a:r>
              <a:rPr lang="tr-TR" dirty="0" err="1">
                <a:latin typeface="Times New Roman"/>
                <a:ea typeface="+mj-lt"/>
                <a:cs typeface="+mj-lt"/>
              </a:rPr>
              <a:t>Web’de</a:t>
            </a:r>
            <a:r>
              <a:rPr lang="tr-TR" dirty="0">
                <a:latin typeface="Times New Roman"/>
                <a:ea typeface="+mj-lt"/>
                <a:cs typeface="+mj-lt"/>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endParaRPr lang="tr-TR" dirty="0"/>
          </a:p>
        </p:txBody>
      </p:sp>
    </p:spTree>
    <p:extLst>
      <p:ext uri="{BB962C8B-B14F-4D97-AF65-F5344CB8AC3E}">
        <p14:creationId xmlns:p14="http://schemas.microsoft.com/office/powerpoint/2010/main" val="299009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7C0C-68B5-42B1-A55E-B3469FA801BA}"/>
              </a:ext>
            </a:extLst>
          </p:cNvPr>
          <p:cNvSpPr>
            <a:spLocks noGrp="1"/>
          </p:cNvSpPr>
          <p:nvPr>
            <p:ph type="title"/>
          </p:nvPr>
        </p:nvSpPr>
        <p:spPr/>
        <p:txBody>
          <a:bodyPr/>
          <a:lstStyle/>
          <a:p>
            <a:r>
              <a:rPr lang="tr-TR" dirty="0"/>
              <a:t>NPM NODEJS NEDİR? NE İŞE YARAR?</a:t>
            </a:r>
          </a:p>
        </p:txBody>
      </p:sp>
      <p:sp>
        <p:nvSpPr>
          <p:cNvPr id="3" name="Content Placeholder 2">
            <a:extLst>
              <a:ext uri="{FF2B5EF4-FFF2-40B4-BE49-F238E27FC236}">
                <a16:creationId xmlns:a16="http://schemas.microsoft.com/office/drawing/2014/main" id="{23304995-F8B9-424E-8BF7-0E7C5CC0E180}"/>
              </a:ext>
            </a:extLst>
          </p:cNvPr>
          <p:cNvSpPr>
            <a:spLocks noGrp="1"/>
          </p:cNvSpPr>
          <p:nvPr>
            <p:ph idx="1"/>
          </p:nvPr>
        </p:nvSpPr>
        <p:spPr/>
        <p:txBody>
          <a:bodyPr>
            <a:normAutofit fontScale="77500" lnSpcReduction="20000"/>
          </a:bodyPr>
          <a:lstStyle/>
          <a:p>
            <a:r>
              <a:rPr lang="tr-TR" dirty="0" err="1">
                <a:latin typeface="Times New Roman"/>
                <a:cs typeface="Times New Roman"/>
              </a:rPr>
              <a:t>Node</a:t>
            </a:r>
            <a:r>
              <a:rPr lang="tr-TR" dirty="0">
                <a:latin typeface="Times New Roman"/>
                <a:cs typeface="Times New Roman"/>
              </a:rPr>
              <a:t> </a:t>
            </a:r>
            <a:r>
              <a:rPr lang="tr-TR" dirty="0" err="1">
                <a:latin typeface="Times New Roman"/>
                <a:cs typeface="Times New Roman"/>
              </a:rPr>
              <a:t>js</a:t>
            </a:r>
            <a:r>
              <a:rPr lang="tr-TR" dirty="0">
                <a:latin typeface="Times New Roman"/>
                <a:cs typeface="Times New Roman"/>
              </a:rPr>
              <a:t>, </a:t>
            </a:r>
            <a:r>
              <a:rPr lang="tr-TR" b="1" dirty="0">
                <a:latin typeface="Times New Roman"/>
                <a:cs typeface="Times New Roman"/>
              </a:rPr>
              <a:t>V8</a:t>
            </a:r>
            <a:r>
              <a:rPr lang="tr-TR" dirty="0">
                <a:latin typeface="Times New Roman"/>
                <a:cs typeface="Times New Roman"/>
              </a:rPr>
              <a:t> isimli bir </a:t>
            </a:r>
            <a:r>
              <a:rPr lang="tr-TR" dirty="0" err="1">
                <a:latin typeface="Times New Roman"/>
                <a:cs typeface="Times New Roman"/>
              </a:rPr>
              <a:t>javascript</a:t>
            </a:r>
            <a:r>
              <a:rPr lang="tr-TR" dirty="0">
                <a:latin typeface="Times New Roman"/>
                <a:cs typeface="Times New Roman"/>
              </a:rPr>
              <a:t> motoru üzerinde çalışır. </a:t>
            </a:r>
          </a:p>
          <a:p>
            <a:r>
              <a:rPr lang="tr-TR" dirty="0">
                <a:latin typeface="Times New Roman"/>
                <a:cs typeface="Times New Roman"/>
              </a:rPr>
              <a:t>V8, Google tarafından geliştirilen, </a:t>
            </a:r>
            <a:r>
              <a:rPr lang="tr-TR" b="1" dirty="0" err="1">
                <a:latin typeface="Times New Roman"/>
                <a:cs typeface="Times New Roman"/>
              </a:rPr>
              <a:t>Chrome</a:t>
            </a:r>
            <a:r>
              <a:rPr lang="tr-TR" dirty="0">
                <a:latin typeface="Times New Roman"/>
                <a:cs typeface="Times New Roman"/>
              </a:rPr>
              <a:t> web browserlarının da üzerinde çalıştığı C, C++ ve </a:t>
            </a:r>
            <a:r>
              <a:rPr lang="tr-TR" dirty="0" err="1">
                <a:latin typeface="Times New Roman"/>
                <a:cs typeface="Times New Roman"/>
              </a:rPr>
              <a:t>javascript</a:t>
            </a:r>
            <a:r>
              <a:rPr lang="tr-TR" dirty="0">
                <a:latin typeface="Times New Roman"/>
                <a:cs typeface="Times New Roman"/>
              </a:rPr>
              <a:t> dilleri ile kodlanan açık kaynak kodlu bir motordur.</a:t>
            </a:r>
          </a:p>
          <a:p>
            <a:r>
              <a:rPr lang="tr-TR" dirty="0">
                <a:latin typeface="Times New Roman"/>
                <a:cs typeface="Times New Roman"/>
              </a:rPr>
              <a:t>Node.js; bir </a:t>
            </a:r>
            <a:r>
              <a:rPr lang="tr-TR" dirty="0" err="1">
                <a:latin typeface="Times New Roman"/>
                <a:cs typeface="Times New Roman"/>
              </a:rPr>
              <a:t>JavaScript</a:t>
            </a:r>
            <a:r>
              <a:rPr lang="tr-TR" dirty="0">
                <a:latin typeface="Times New Roman"/>
                <a:cs typeface="Times New Roman"/>
              </a:rPr>
              <a:t> kodunu sadece tarayıcılarda değil aynı zamanda bilgisayarınızda bağımsız şekilde çalışacak bir uygulama şeklinde kullanmak istenmesinden ortaya çıkmıştır. </a:t>
            </a:r>
          </a:p>
          <a:p>
            <a:r>
              <a:rPr lang="tr-TR" dirty="0">
                <a:latin typeface="Times New Roman"/>
                <a:cs typeface="Times New Roman"/>
              </a:rPr>
              <a:t>Böylece </a:t>
            </a:r>
            <a:r>
              <a:rPr lang="tr-TR" dirty="0" err="1">
                <a:latin typeface="Times New Roman"/>
                <a:cs typeface="Times New Roman"/>
              </a:rPr>
              <a:t>JavaScript</a:t>
            </a:r>
            <a:r>
              <a:rPr lang="tr-TR" dirty="0">
                <a:latin typeface="Times New Roman"/>
                <a:cs typeface="Times New Roman"/>
              </a:rPr>
              <a:t> sadece web uygulamaları için kullanılan bir teknoloji olmaktan çıkmış, </a:t>
            </a:r>
            <a:r>
              <a:rPr lang="tr-TR" dirty="0" err="1">
                <a:latin typeface="Times New Roman"/>
                <a:cs typeface="Times New Roman"/>
              </a:rPr>
              <a:t>Python</a:t>
            </a:r>
            <a:r>
              <a:rPr lang="tr-TR" dirty="0">
                <a:latin typeface="Times New Roman"/>
                <a:cs typeface="Times New Roman"/>
              </a:rPr>
              <a:t> gibi Java gibi programlama dilleri ile aynı kapasitelere ulaşmıştır.</a:t>
            </a:r>
          </a:p>
          <a:p>
            <a:r>
              <a:rPr lang="tr-TR" dirty="0">
                <a:latin typeface="Times New Roman"/>
                <a:cs typeface="Times New Roman"/>
              </a:rPr>
              <a:t>V8 engine </a:t>
            </a:r>
            <a:r>
              <a:rPr lang="tr-TR" dirty="0" err="1">
                <a:latin typeface="Times New Roman"/>
                <a:cs typeface="Times New Roman"/>
              </a:rPr>
              <a:t>JavaScript</a:t>
            </a:r>
            <a:r>
              <a:rPr lang="tr-TR" dirty="0">
                <a:latin typeface="Times New Roman"/>
                <a:cs typeface="Times New Roman"/>
              </a:rPr>
              <a:t> kodu makine koduna çevirdiği için uygulamalar çok hızlı performanslara erişebilmektedir. </a:t>
            </a:r>
          </a:p>
          <a:p>
            <a:pPr marL="0" indent="0"/>
            <a:r>
              <a:rPr lang="tr-TR" dirty="0">
                <a:latin typeface="Times New Roman"/>
                <a:cs typeface="Times New Roman"/>
              </a:rPr>
              <a:t>I/O ve network işlemlerini </a:t>
            </a:r>
            <a:r>
              <a:rPr lang="tr-TR" dirty="0" err="1">
                <a:latin typeface="Times New Roman"/>
                <a:cs typeface="Times New Roman"/>
              </a:rPr>
              <a:t>non-blocking</a:t>
            </a:r>
            <a:r>
              <a:rPr lang="tr-TR" dirty="0">
                <a:latin typeface="Times New Roman"/>
                <a:cs typeface="Times New Roman"/>
              </a:rPr>
              <a:t> olarak çalıştıran Node.js, zaman ve kaynak kullanımı konusunda çok başarılıdır. </a:t>
            </a:r>
          </a:p>
          <a:p>
            <a:r>
              <a:rPr lang="tr-TR" dirty="0" err="1">
                <a:latin typeface="Times New Roman"/>
                <a:cs typeface="Times New Roman"/>
              </a:rPr>
              <a:t>Non-bloking</a:t>
            </a:r>
            <a:r>
              <a:rPr lang="tr-TR" dirty="0">
                <a:latin typeface="Times New Roman"/>
                <a:cs typeface="Times New Roman"/>
              </a:rPr>
              <a:t>; bir uygulama üzerinde bir işlem yaparken işlemlerin </a:t>
            </a:r>
            <a:r>
              <a:rPr lang="tr-TR" dirty="0" err="1">
                <a:latin typeface="Times New Roman"/>
                <a:cs typeface="Times New Roman"/>
              </a:rPr>
              <a:t>birbiririni</a:t>
            </a:r>
            <a:r>
              <a:rPr lang="tr-TR" dirty="0">
                <a:latin typeface="Times New Roman"/>
                <a:cs typeface="Times New Roman"/>
              </a:rPr>
              <a:t> beklemediği, </a:t>
            </a:r>
            <a:r>
              <a:rPr lang="tr-TR" dirty="0" err="1">
                <a:latin typeface="Times New Roman"/>
                <a:cs typeface="Times New Roman"/>
              </a:rPr>
              <a:t>aseNkron</a:t>
            </a:r>
            <a:r>
              <a:rPr lang="tr-TR" dirty="0">
                <a:latin typeface="Times New Roman"/>
                <a:cs typeface="Times New Roman"/>
              </a:rPr>
              <a:t> olarak gerçekleştiği anlamına gelir. </a:t>
            </a:r>
          </a:p>
          <a:p>
            <a:endParaRPr lang="tr-TR" dirty="0"/>
          </a:p>
        </p:txBody>
      </p:sp>
    </p:spTree>
    <p:extLst>
      <p:ext uri="{BB962C8B-B14F-4D97-AF65-F5344CB8AC3E}">
        <p14:creationId xmlns:p14="http://schemas.microsoft.com/office/powerpoint/2010/main" val="193953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5EF3-145B-4289-8EF2-9D758622F0A1}"/>
              </a:ext>
            </a:extLst>
          </p:cNvPr>
          <p:cNvSpPr>
            <a:spLocks noGrp="1"/>
          </p:cNvSpPr>
          <p:nvPr>
            <p:ph type="title"/>
          </p:nvPr>
        </p:nvSpPr>
        <p:spPr/>
        <p:txBody>
          <a:bodyPr/>
          <a:lstStyle/>
          <a:p>
            <a:r>
              <a:rPr lang="tr-TR" dirty="0"/>
              <a:t>NEDEN JAVA 8 VE 11 KULLANILIYOR?</a:t>
            </a:r>
          </a:p>
        </p:txBody>
      </p:sp>
      <p:sp>
        <p:nvSpPr>
          <p:cNvPr id="3" name="Content Placeholder 2">
            <a:extLst>
              <a:ext uri="{FF2B5EF4-FFF2-40B4-BE49-F238E27FC236}">
                <a16:creationId xmlns:a16="http://schemas.microsoft.com/office/drawing/2014/main" id="{FD3E4FC8-7EFB-4AD5-8731-ACA18B27D62F}"/>
              </a:ext>
            </a:extLst>
          </p:cNvPr>
          <p:cNvSpPr>
            <a:spLocks noGrp="1"/>
          </p:cNvSpPr>
          <p:nvPr>
            <p:ph idx="1"/>
          </p:nvPr>
        </p:nvSpPr>
        <p:spPr/>
        <p:txBody>
          <a:bodyPr>
            <a:normAutofit fontScale="55000" lnSpcReduction="20000"/>
          </a:bodyPr>
          <a:lstStyle/>
          <a:p>
            <a:pPr marL="0" indent="0">
              <a:buNone/>
            </a:pPr>
            <a:r>
              <a:rPr lang="tr-TR" dirty="0"/>
              <a:t>Java 8, Java programlarının geliştirilmesi ve çalıştırılması konusunda verimlilik artışı sağlamayı hedefleyen pek çok yeni özellik, iyileştirme ve hata düzeltmeleri içeren en son Java sürümüdür.</a:t>
            </a:r>
          </a:p>
          <a:p>
            <a:pPr marL="0" indent="0">
              <a:buNone/>
            </a:pPr>
            <a:r>
              <a:rPr lang="tr-TR" b="1" dirty="0">
                <a:latin typeface="Times New Roman"/>
                <a:cs typeface="Times New Roman"/>
              </a:rPr>
              <a:t>Java 8'in Özellikleri: </a:t>
            </a:r>
            <a:r>
              <a:rPr lang="tr-TR" dirty="0">
                <a:latin typeface="Times New Roman"/>
                <a:cs typeface="Times New Roman"/>
              </a:rPr>
              <a:t>Java 8 sürümünde sunulan iyileştirmelerin kısa bir özeti:</a:t>
            </a:r>
            <a:br>
              <a:rPr lang="tr-TR" dirty="0">
                <a:latin typeface="Times New Roman"/>
                <a:cs typeface="Times New Roman"/>
              </a:rPr>
            </a:br>
            <a:endParaRPr lang="tr-TR" dirty="0">
              <a:latin typeface="Times New Roman"/>
              <a:cs typeface="Times New Roman"/>
            </a:endParaRPr>
          </a:p>
          <a:p>
            <a:pPr marL="285750" indent="-285750"/>
            <a:r>
              <a:rPr lang="tr-TR" dirty="0">
                <a:latin typeface="Times New Roman"/>
                <a:cs typeface="Times New Roman"/>
              </a:rPr>
              <a:t>Eski Java Yazılımlarını Algıla ve Kaldır (Windows)</a:t>
            </a:r>
            <a:br>
              <a:rPr lang="tr-TR" dirty="0">
                <a:latin typeface="Times New Roman"/>
                <a:cs typeface="Times New Roman"/>
              </a:rPr>
            </a:br>
            <a:r>
              <a:rPr lang="tr-TR" dirty="0">
                <a:latin typeface="Times New Roman"/>
                <a:cs typeface="Times New Roman"/>
              </a:rPr>
              <a:t>Java 8 Update 20'den itibaren eski Java sürümlerini sistemden kaldırma seçeneği sunulması amacıyla, Java Yazılım Kaldırma Aracı ile yükleyici entegre edilmiştir. Değişiklik 32 bit ve 64 bit Windows platformları için geçerlidir.</a:t>
            </a:r>
            <a:endParaRPr lang="tr-TR" dirty="0"/>
          </a:p>
          <a:p>
            <a:pPr marL="285750" indent="-285750"/>
            <a:r>
              <a:rPr lang="tr-TR" dirty="0" err="1">
                <a:latin typeface="Times New Roman"/>
                <a:cs typeface="Times New Roman"/>
              </a:rPr>
              <a:t>Lambda</a:t>
            </a:r>
            <a:r>
              <a:rPr lang="tr-TR" dirty="0">
                <a:latin typeface="Times New Roman"/>
                <a:cs typeface="Times New Roman"/>
              </a:rPr>
              <a:t> İfadesi ve Sanal Genişletme Yöntemleri</a:t>
            </a:r>
            <a:br>
              <a:rPr lang="tr-TR" dirty="0">
                <a:latin typeface="Times New Roman"/>
                <a:cs typeface="Times New Roman"/>
              </a:rPr>
            </a:br>
            <a:r>
              <a:rPr lang="tr-TR" dirty="0">
                <a:latin typeface="Times New Roman"/>
                <a:cs typeface="Times New Roman"/>
              </a:rPr>
              <a:t>Java SE 8'in öne çıkan özelliği, </a:t>
            </a:r>
            <a:r>
              <a:rPr lang="tr-TR" dirty="0" err="1">
                <a:latin typeface="Times New Roman"/>
                <a:cs typeface="Times New Roman"/>
              </a:rPr>
              <a:t>Lambda</a:t>
            </a:r>
            <a:r>
              <a:rPr lang="tr-TR" dirty="0">
                <a:latin typeface="Times New Roman"/>
                <a:cs typeface="Times New Roman"/>
              </a:rPr>
              <a:t> ifadelerinin uygulanması ve Java programlama dili ve platformunu destekleyen yönleridir.</a:t>
            </a:r>
            <a:endParaRPr lang="tr-TR" dirty="0"/>
          </a:p>
          <a:p>
            <a:pPr marL="285750" indent="-285750"/>
            <a:r>
              <a:rPr lang="tr-TR" dirty="0">
                <a:latin typeface="Times New Roman"/>
                <a:cs typeface="Times New Roman"/>
              </a:rPr>
              <a:t>Tarih ve Saat </a:t>
            </a:r>
            <a:r>
              <a:rPr lang="tr-TR" dirty="0" err="1">
                <a:latin typeface="Times New Roman"/>
                <a:cs typeface="Times New Roman"/>
              </a:rPr>
              <a:t>API'si</a:t>
            </a:r>
            <a:br>
              <a:rPr lang="tr-TR" dirty="0">
                <a:latin typeface="Times New Roman"/>
                <a:cs typeface="Times New Roman"/>
              </a:rPr>
            </a:br>
            <a:r>
              <a:rPr lang="tr-TR" dirty="0">
                <a:latin typeface="Times New Roman"/>
                <a:cs typeface="Times New Roman"/>
              </a:rPr>
              <a:t>Bu yeni API, geliştiricilerin tarih ve saati daha doğal, net ve anlaşılması kolay şekilde ele almasına izin vermektedir.</a:t>
            </a:r>
            <a:endParaRPr lang="tr-TR" dirty="0"/>
          </a:p>
          <a:p>
            <a:pPr marL="285750" indent="-285750"/>
            <a:r>
              <a:rPr lang="tr-TR" dirty="0" err="1">
                <a:latin typeface="Times New Roman"/>
                <a:cs typeface="Times New Roman"/>
              </a:rPr>
              <a:t>Nashhorn</a:t>
            </a:r>
            <a:r>
              <a:rPr lang="tr-TR" dirty="0">
                <a:latin typeface="Times New Roman"/>
                <a:cs typeface="Times New Roman"/>
              </a:rPr>
              <a:t> </a:t>
            </a:r>
            <a:r>
              <a:rPr lang="tr-TR" dirty="0" err="1">
                <a:latin typeface="Times New Roman"/>
                <a:cs typeface="Times New Roman"/>
              </a:rPr>
              <a:t>JavaScript</a:t>
            </a:r>
            <a:r>
              <a:rPr lang="tr-TR" dirty="0">
                <a:latin typeface="Times New Roman"/>
                <a:cs typeface="Times New Roman"/>
              </a:rPr>
              <a:t> Motoru</a:t>
            </a:r>
            <a:br>
              <a:rPr lang="tr-TR" dirty="0">
                <a:latin typeface="Times New Roman"/>
                <a:cs typeface="Times New Roman"/>
              </a:rPr>
            </a:br>
            <a:r>
              <a:rPr lang="tr-TR" dirty="0" err="1">
                <a:latin typeface="Times New Roman"/>
                <a:cs typeface="Times New Roman"/>
              </a:rPr>
              <a:t>JavaScript</a:t>
            </a:r>
            <a:r>
              <a:rPr lang="tr-TR" dirty="0">
                <a:latin typeface="Times New Roman"/>
                <a:cs typeface="Times New Roman"/>
              </a:rPr>
              <a:t> motorunun hafif ve yüksek performanslı yeni bir uygulaması </a:t>
            </a:r>
            <a:r>
              <a:rPr lang="tr-TR" dirty="0" err="1">
                <a:latin typeface="Times New Roman"/>
                <a:cs typeface="Times New Roman"/>
              </a:rPr>
              <a:t>JDk'ya</a:t>
            </a:r>
            <a:r>
              <a:rPr lang="tr-TR" dirty="0">
                <a:latin typeface="Times New Roman"/>
                <a:cs typeface="Times New Roman"/>
              </a:rPr>
              <a:t> entegre edilmiştir ve mevcut </a:t>
            </a:r>
            <a:r>
              <a:rPr lang="tr-TR" dirty="0" err="1">
                <a:latin typeface="Times New Roman"/>
                <a:cs typeface="Times New Roman"/>
              </a:rPr>
              <a:t>API'ler</a:t>
            </a:r>
            <a:r>
              <a:rPr lang="tr-TR" dirty="0">
                <a:latin typeface="Times New Roman"/>
                <a:cs typeface="Times New Roman"/>
              </a:rPr>
              <a:t> yoluyla Java uygulamaları tarafından kullanılabilir.</a:t>
            </a:r>
            <a:endParaRPr lang="tr-TR" dirty="0"/>
          </a:p>
          <a:p>
            <a:pPr marL="285750" indent="-285750"/>
            <a:r>
              <a:rPr lang="tr-TR" dirty="0">
                <a:latin typeface="Times New Roman"/>
                <a:cs typeface="Times New Roman"/>
              </a:rPr>
              <a:t>İyileştirilmiş Güvenlik</a:t>
            </a:r>
            <a:br>
              <a:rPr lang="tr-TR" dirty="0">
                <a:latin typeface="Times New Roman"/>
                <a:cs typeface="Times New Roman"/>
              </a:rPr>
            </a:br>
            <a:r>
              <a:rPr lang="tr-TR" dirty="0">
                <a:latin typeface="Times New Roman"/>
                <a:cs typeface="Times New Roman"/>
              </a:rPr>
              <a:t>Çağırana duyarlı yöntemlerinin mevcut elle yönetilen listesini, bu gibi yöntemleri doğru şekilde tanımlayan bir mekanizmayla değiştirir ve çağıranlarının hatasız şekilde keşfedilmesini sağlar.</a:t>
            </a:r>
            <a:endParaRPr lang="tr-TR" dirty="0"/>
          </a:p>
          <a:p>
            <a:pPr>
              <a:buNone/>
            </a:pPr>
            <a:endParaRPr lang="tr-TR" b="1"/>
          </a:p>
          <a:p>
            <a:endParaRPr lang="tr-TR"/>
          </a:p>
        </p:txBody>
      </p:sp>
    </p:spTree>
    <p:extLst>
      <p:ext uri="{BB962C8B-B14F-4D97-AF65-F5344CB8AC3E}">
        <p14:creationId xmlns:p14="http://schemas.microsoft.com/office/powerpoint/2010/main" val="299851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F3A4-9C03-4F9E-884F-F4E6A036AA8A}"/>
              </a:ext>
            </a:extLst>
          </p:cNvPr>
          <p:cNvSpPr>
            <a:spLocks noGrp="1"/>
          </p:cNvSpPr>
          <p:nvPr>
            <p:ph type="title"/>
          </p:nvPr>
        </p:nvSpPr>
        <p:spPr/>
        <p:txBody>
          <a:bodyPr/>
          <a:lstStyle/>
          <a:p>
            <a:r>
              <a:rPr lang="tr-TR" dirty="0"/>
              <a:t>HTML VE HTML5 ARASINDAKİ FARKLAR NELERDİR?</a:t>
            </a:r>
          </a:p>
        </p:txBody>
      </p:sp>
      <p:sp>
        <p:nvSpPr>
          <p:cNvPr id="3" name="Content Placeholder 2">
            <a:extLst>
              <a:ext uri="{FF2B5EF4-FFF2-40B4-BE49-F238E27FC236}">
                <a16:creationId xmlns:a16="http://schemas.microsoft.com/office/drawing/2014/main" id="{C27BE3E0-0519-458F-B34D-0648B7800C79}"/>
              </a:ext>
            </a:extLst>
          </p:cNvPr>
          <p:cNvSpPr>
            <a:spLocks noGrp="1"/>
          </p:cNvSpPr>
          <p:nvPr>
            <p:ph idx="1"/>
          </p:nvPr>
        </p:nvSpPr>
        <p:spPr/>
        <p:txBody>
          <a:bodyPr/>
          <a:lstStyle/>
          <a:p>
            <a:r>
              <a:rPr lang="tr-TR" dirty="0" err="1">
                <a:ea typeface="+mn-lt"/>
                <a:cs typeface="+mn-lt"/>
              </a:rPr>
              <a:t>Hyper</a:t>
            </a:r>
            <a:r>
              <a:rPr lang="tr-TR" dirty="0">
                <a:ea typeface="+mn-lt"/>
                <a:cs typeface="+mn-lt"/>
              </a:rPr>
              <a:t> </a:t>
            </a:r>
            <a:r>
              <a:rPr lang="tr-TR" dirty="0" err="1">
                <a:ea typeface="+mn-lt"/>
                <a:cs typeface="+mn-lt"/>
              </a:rPr>
              <a:t>Text</a:t>
            </a:r>
            <a:r>
              <a:rPr lang="tr-TR" dirty="0">
                <a:ea typeface="+mn-lt"/>
                <a:cs typeface="+mn-lt"/>
              </a:rPr>
              <a:t> </a:t>
            </a:r>
            <a:r>
              <a:rPr lang="tr-TR" dirty="0" err="1">
                <a:ea typeface="+mn-lt"/>
                <a:cs typeface="+mn-lt"/>
              </a:rPr>
              <a:t>Markup</a:t>
            </a:r>
            <a:r>
              <a:rPr lang="tr-TR" dirty="0">
                <a:ea typeface="+mn-lt"/>
                <a:cs typeface="+mn-lt"/>
              </a:rPr>
              <a:t> Language kelimelerinin kısaltması olan </a:t>
            </a:r>
            <a:r>
              <a:rPr lang="tr-TR" b="1" i="1" dirty="0">
                <a:ea typeface="+mn-lt"/>
                <a:cs typeface="+mn-lt"/>
                <a:hlinkClick r:id="rId2"/>
              </a:rPr>
              <a:t>HTML</a:t>
            </a:r>
            <a:r>
              <a:rPr lang="tr-TR" dirty="0">
                <a:ea typeface="+mn-lt"/>
                <a:cs typeface="+mn-lt"/>
              </a:rPr>
              <a:t> Tim </a:t>
            </a:r>
            <a:r>
              <a:rPr lang="tr-TR" dirty="0" err="1">
                <a:ea typeface="+mn-lt"/>
                <a:cs typeface="+mn-lt"/>
              </a:rPr>
              <a:t>Berners</a:t>
            </a:r>
            <a:r>
              <a:rPr lang="tr-TR" dirty="0">
                <a:ea typeface="+mn-lt"/>
                <a:cs typeface="+mn-lt"/>
              </a:rPr>
              <a:t> Lee tarafından 1991 yılında CERN laboratuvarlarında ortaya çıkmıştır. Bu tarihe </a:t>
            </a:r>
            <a:r>
              <a:rPr lang="tr-TR" dirty="0" err="1">
                <a:ea typeface="+mn-lt"/>
                <a:cs typeface="+mn-lt"/>
              </a:rPr>
              <a:t>web'in</a:t>
            </a:r>
            <a:r>
              <a:rPr lang="tr-TR" dirty="0">
                <a:ea typeface="+mn-lt"/>
                <a:cs typeface="+mn-lt"/>
              </a:rPr>
              <a:t> doğum tarihi' de denilebilir. </a:t>
            </a:r>
            <a:r>
              <a:rPr lang="tr-TR" b="1" i="1" dirty="0">
                <a:ea typeface="+mn-lt"/>
                <a:cs typeface="+mn-lt"/>
                <a:hlinkClick r:id="rId2"/>
              </a:rPr>
              <a:t>HTML</a:t>
            </a:r>
            <a:r>
              <a:rPr lang="tr-TR" dirty="0">
                <a:ea typeface="+mn-lt"/>
                <a:cs typeface="+mn-lt"/>
              </a:rPr>
              <a:t>5, internetin en önemli teknolojilerinden biri olan </a:t>
            </a:r>
            <a:r>
              <a:rPr lang="tr-TR" b="1" i="1" dirty="0" err="1">
                <a:ea typeface="+mn-lt"/>
                <a:cs typeface="+mn-lt"/>
                <a:hlinkClick r:id="rId2"/>
              </a:rPr>
              <a:t>HTML</a:t>
            </a:r>
            <a:r>
              <a:rPr lang="tr-TR" dirty="0" err="1">
                <a:ea typeface="+mn-lt"/>
                <a:cs typeface="+mn-lt"/>
              </a:rPr>
              <a:t>‘in</a:t>
            </a:r>
            <a:r>
              <a:rPr lang="tr-TR" dirty="0">
                <a:ea typeface="+mn-lt"/>
                <a:cs typeface="+mn-lt"/>
              </a:rPr>
              <a:t> şu anlık son sürümüdür. </a:t>
            </a:r>
            <a:r>
              <a:rPr lang="tr-TR" b="1" i="1" dirty="0">
                <a:ea typeface="+mn-lt"/>
                <a:cs typeface="+mn-lt"/>
                <a:hlinkClick r:id="rId2"/>
              </a:rPr>
              <a:t>HTML</a:t>
            </a:r>
            <a:r>
              <a:rPr lang="tr-TR" dirty="0">
                <a:ea typeface="+mn-lt"/>
                <a:cs typeface="+mn-lt"/>
              </a:rPr>
              <a:t> dili internetin ilk yılından beri kullanıcılara daha iyi bir internet deneyimi sunuyor. Kullanıcılar ve yazılımcılar için sonsuz öneme sahip olan bu dil deneyimini en üst seviyeye taşımak için artık </a:t>
            </a:r>
            <a:r>
              <a:rPr lang="tr-TR" b="1" i="1" dirty="0">
                <a:ea typeface="+mn-lt"/>
                <a:cs typeface="+mn-lt"/>
                <a:hlinkClick r:id="rId2"/>
              </a:rPr>
              <a:t>HTML</a:t>
            </a:r>
            <a:r>
              <a:rPr lang="tr-TR" dirty="0">
                <a:ea typeface="+mn-lt"/>
                <a:cs typeface="+mn-lt"/>
              </a:rPr>
              <a:t>5 kullanılıyor. </a:t>
            </a:r>
            <a:r>
              <a:rPr lang="tr-TR" b="1" i="1" dirty="0">
                <a:ea typeface="+mn-lt"/>
                <a:cs typeface="+mn-lt"/>
                <a:hlinkClick r:id="rId2"/>
              </a:rPr>
              <a:t>HTML</a:t>
            </a:r>
            <a:r>
              <a:rPr lang="tr-TR" dirty="0">
                <a:ea typeface="+mn-lt"/>
                <a:cs typeface="+mn-lt"/>
              </a:rPr>
              <a:t>5 yeni haliyle çok daha fazla fonksiyon sunduğu için mobil(tablet, </a:t>
            </a:r>
            <a:r>
              <a:rPr lang="tr-TR" dirty="0" err="1">
                <a:ea typeface="+mn-lt"/>
                <a:cs typeface="+mn-lt"/>
              </a:rPr>
              <a:t>ceptelefonu</a:t>
            </a:r>
            <a:r>
              <a:rPr lang="tr-TR" dirty="0">
                <a:ea typeface="+mn-lt"/>
                <a:cs typeface="+mn-lt"/>
              </a:rPr>
              <a:t> vb.) cihazlar için de büyük önem taşıyor. Kodlama yapısı açısından da yazılımcılara farklı avantajlar sunuyor.</a:t>
            </a:r>
            <a:endParaRPr lang="tr-TR" dirty="0">
              <a:cs typeface="Arial" panose="020B0604020202020204"/>
            </a:endParaRPr>
          </a:p>
          <a:p>
            <a:endParaRPr lang="tr-TR" dirty="0"/>
          </a:p>
        </p:txBody>
      </p:sp>
    </p:spTree>
    <p:extLst>
      <p:ext uri="{BB962C8B-B14F-4D97-AF65-F5344CB8AC3E}">
        <p14:creationId xmlns:p14="http://schemas.microsoft.com/office/powerpoint/2010/main" val="39687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EEDC9-E982-4129-B228-39012314064E}"/>
              </a:ext>
            </a:extLst>
          </p:cNvPr>
          <p:cNvSpPr>
            <a:spLocks noGrp="1"/>
          </p:cNvSpPr>
          <p:nvPr>
            <p:ph idx="1"/>
          </p:nvPr>
        </p:nvSpPr>
        <p:spPr>
          <a:xfrm>
            <a:off x="838200" y="279918"/>
            <a:ext cx="10515600" cy="5897045"/>
          </a:xfrm>
        </p:spPr>
        <p:txBody>
          <a:bodyPr>
            <a:normAutofit fontScale="92500"/>
          </a:bodyPr>
          <a:lstStyle/>
          <a:p>
            <a:r>
              <a:rPr lang="tr-TR" dirty="0">
                <a:ea typeface="+mn-lt"/>
                <a:cs typeface="+mn-lt"/>
              </a:rPr>
              <a:t>-HTML5 detaylı işleme modelleri içerir.</a:t>
            </a:r>
            <a:br>
              <a:rPr lang="tr-TR" dirty="0">
                <a:ea typeface="+mn-lt"/>
                <a:cs typeface="+mn-lt"/>
              </a:rPr>
            </a:br>
            <a:r>
              <a:rPr lang="tr-TR" dirty="0">
                <a:ea typeface="+mn-lt"/>
                <a:cs typeface="+mn-lt"/>
              </a:rPr>
              <a:t>-HTML5 HTML ve HTML4 ile uyumludur.</a:t>
            </a:r>
            <a:br>
              <a:rPr lang="tr-TR" dirty="0">
                <a:ea typeface="+mn-lt"/>
                <a:cs typeface="+mn-lt"/>
              </a:rPr>
            </a:br>
            <a:r>
              <a:rPr lang="tr-TR" dirty="0">
                <a:ea typeface="+mn-lt"/>
                <a:cs typeface="+mn-lt"/>
              </a:rPr>
              <a:t>-HTML5 XML </a:t>
            </a:r>
            <a:r>
              <a:rPr lang="tr-TR" dirty="0" err="1">
                <a:ea typeface="+mn-lt"/>
                <a:cs typeface="+mn-lt"/>
              </a:rPr>
              <a:t>sintaksı</a:t>
            </a:r>
            <a:r>
              <a:rPr lang="tr-TR" dirty="0">
                <a:ea typeface="+mn-lt"/>
                <a:cs typeface="+mn-lt"/>
              </a:rPr>
              <a:t> kullanabilir.</a:t>
            </a:r>
            <a:br>
              <a:rPr lang="tr-TR" dirty="0">
                <a:ea typeface="+mn-lt"/>
                <a:cs typeface="+mn-lt"/>
              </a:rPr>
            </a:br>
            <a:r>
              <a:rPr lang="tr-TR" dirty="0">
                <a:ea typeface="+mn-lt"/>
                <a:cs typeface="+mn-lt"/>
              </a:rPr>
              <a:t>-HTML5’in yeni özellikleri HTML, CSS, DOM ve </a:t>
            </a:r>
            <a:r>
              <a:rPr lang="tr-TR" dirty="0" err="1">
                <a:ea typeface="+mn-lt"/>
                <a:cs typeface="+mn-lt"/>
              </a:rPr>
              <a:t>JavaScript</a:t>
            </a:r>
            <a:r>
              <a:rPr lang="tr-TR" dirty="0">
                <a:ea typeface="+mn-lt"/>
                <a:cs typeface="+mn-lt"/>
              </a:rPr>
              <a:t> üzerine kuruludur.</a:t>
            </a:r>
            <a:br>
              <a:rPr lang="tr-TR" dirty="0">
                <a:ea typeface="+mn-lt"/>
                <a:cs typeface="+mn-lt"/>
              </a:rPr>
            </a:br>
            <a:r>
              <a:rPr lang="tr-TR" dirty="0">
                <a:ea typeface="+mn-lt"/>
                <a:cs typeface="+mn-lt"/>
              </a:rPr>
              <a:t>-HTML5 çok platformlu mobil uygulamalar için potansiyel adaydır.</a:t>
            </a:r>
            <a:br>
              <a:rPr lang="tr-TR" dirty="0">
                <a:ea typeface="+mn-lt"/>
                <a:cs typeface="+mn-lt"/>
              </a:rPr>
            </a:br>
            <a:r>
              <a:rPr lang="tr-TR" dirty="0">
                <a:ea typeface="+mn-lt"/>
                <a:cs typeface="+mn-lt"/>
              </a:rPr>
              <a:t>-HTML5 üçüncü parti yazılımlara ve eklentilere ihtiyaç duymadan multimedya ve grafik görüntüleri oynatabilir.</a:t>
            </a:r>
            <a:br>
              <a:rPr lang="tr-TR" dirty="0">
                <a:ea typeface="+mn-lt"/>
                <a:cs typeface="+mn-lt"/>
              </a:rPr>
            </a:br>
            <a:r>
              <a:rPr lang="tr-TR" dirty="0">
                <a:ea typeface="+mn-lt"/>
                <a:cs typeface="+mn-lt"/>
              </a:rPr>
              <a:t>-HTML5 ses ve görüntü dosyaları için daha iyi bir destek sunar.</a:t>
            </a:r>
            <a:br>
              <a:rPr lang="tr-TR" dirty="0">
                <a:ea typeface="+mn-lt"/>
                <a:cs typeface="+mn-lt"/>
              </a:rPr>
            </a:br>
            <a:r>
              <a:rPr lang="tr-TR" dirty="0">
                <a:ea typeface="+mn-lt"/>
                <a:cs typeface="+mn-lt"/>
              </a:rPr>
              <a:t>-HTML5’te JS </a:t>
            </a:r>
            <a:r>
              <a:rPr lang="tr-TR" dirty="0" err="1">
                <a:ea typeface="+mn-lt"/>
                <a:cs typeface="+mn-lt"/>
              </a:rPr>
              <a:t>GeoLocation</a:t>
            </a:r>
            <a:r>
              <a:rPr lang="tr-TR" dirty="0">
                <a:ea typeface="+mn-lt"/>
                <a:cs typeface="+mn-lt"/>
              </a:rPr>
              <a:t> API ile </a:t>
            </a:r>
            <a:r>
              <a:rPr lang="tr-TR" dirty="0" err="1">
                <a:ea typeface="+mn-lt"/>
                <a:cs typeface="+mn-lt"/>
              </a:rPr>
              <a:t>lokasyon</a:t>
            </a:r>
            <a:r>
              <a:rPr lang="tr-TR" dirty="0">
                <a:ea typeface="+mn-lt"/>
                <a:cs typeface="+mn-lt"/>
              </a:rPr>
              <a:t> belirlenebilir.</a:t>
            </a:r>
            <a:br>
              <a:rPr lang="tr-TR" dirty="0">
                <a:ea typeface="+mn-lt"/>
                <a:cs typeface="+mn-lt"/>
              </a:rPr>
            </a:br>
            <a:r>
              <a:rPr lang="tr-TR" dirty="0">
                <a:ea typeface="+mn-lt"/>
                <a:cs typeface="+mn-lt"/>
              </a:rPr>
              <a:t>-HTML5’te Flash gibi üçüncü parti yazılımlara ihtiyaç yoktur.</a:t>
            </a:r>
            <a:br>
              <a:rPr lang="tr-TR" dirty="0">
                <a:ea typeface="+mn-lt"/>
                <a:cs typeface="+mn-lt"/>
              </a:rPr>
            </a:br>
            <a:r>
              <a:rPr lang="tr-TR" dirty="0">
                <a:ea typeface="+mn-lt"/>
                <a:cs typeface="+mn-lt"/>
              </a:rPr>
              <a:t>-HTML5 cihazdan bağımsızdır.</a:t>
            </a:r>
            <a:br>
              <a:rPr lang="tr-TR" dirty="0">
                <a:ea typeface="+mn-lt"/>
                <a:cs typeface="+mn-lt"/>
              </a:rPr>
            </a:br>
            <a:r>
              <a:rPr lang="tr-TR" dirty="0">
                <a:ea typeface="+mn-lt"/>
                <a:cs typeface="+mn-lt"/>
              </a:rPr>
              <a:t>-HTML5 çizim için </a:t>
            </a:r>
            <a:r>
              <a:rPr lang="tr-TR" dirty="0" err="1">
                <a:ea typeface="+mn-lt"/>
                <a:cs typeface="+mn-lt"/>
              </a:rPr>
              <a:t>canvas</a:t>
            </a:r>
            <a:r>
              <a:rPr lang="tr-TR" dirty="0">
                <a:ea typeface="+mn-lt"/>
                <a:cs typeface="+mn-lt"/>
              </a:rPr>
              <a:t> elemanına sahiptir.</a:t>
            </a:r>
            <a:br>
              <a:rPr lang="tr-TR" dirty="0">
                <a:ea typeface="+mn-lt"/>
                <a:cs typeface="+mn-lt"/>
              </a:rPr>
            </a:br>
            <a:r>
              <a:rPr lang="tr-TR" dirty="0">
                <a:ea typeface="+mn-lt"/>
                <a:cs typeface="+mn-lt"/>
              </a:rPr>
              <a:t>-HTML5 standart yazım dilini ilerletir, geliştirir ve </a:t>
            </a:r>
            <a:r>
              <a:rPr lang="tr-TR" dirty="0" err="1">
                <a:ea typeface="+mn-lt"/>
                <a:cs typeface="+mn-lt"/>
              </a:rPr>
              <a:t>rasyonalize</a:t>
            </a:r>
            <a:r>
              <a:rPr lang="tr-TR" dirty="0">
                <a:ea typeface="+mn-lt"/>
                <a:cs typeface="+mn-lt"/>
              </a:rPr>
              <a:t> eder.</a:t>
            </a:r>
            <a:br>
              <a:rPr lang="tr-TR" dirty="0">
                <a:ea typeface="+mn-lt"/>
                <a:cs typeface="+mn-lt"/>
              </a:rPr>
            </a:br>
            <a:r>
              <a:rPr lang="tr-TR" dirty="0">
                <a:ea typeface="+mn-lt"/>
                <a:cs typeface="+mn-lt"/>
              </a:rPr>
              <a:t>-HTML5 kompleks web uygulamaları için </a:t>
            </a:r>
            <a:r>
              <a:rPr lang="tr-TR" dirty="0" err="1">
                <a:ea typeface="+mn-lt"/>
                <a:cs typeface="+mn-lt"/>
              </a:rPr>
              <a:t>API’ler</a:t>
            </a:r>
            <a:r>
              <a:rPr lang="tr-TR" dirty="0">
                <a:ea typeface="+mn-lt"/>
                <a:cs typeface="+mn-lt"/>
              </a:rPr>
              <a:t> sunar.</a:t>
            </a:r>
            <a:br>
              <a:rPr lang="tr-TR" dirty="0">
                <a:ea typeface="+mn-lt"/>
                <a:cs typeface="+mn-lt"/>
              </a:rPr>
            </a:br>
            <a:r>
              <a:rPr lang="tr-TR" dirty="0">
                <a:ea typeface="+mn-lt"/>
                <a:cs typeface="+mn-lt"/>
              </a:rPr>
              <a:t>-HTML5 detaylı </a:t>
            </a:r>
            <a:r>
              <a:rPr lang="tr-TR" dirty="0" err="1">
                <a:ea typeface="+mn-lt"/>
                <a:cs typeface="+mn-lt"/>
              </a:rPr>
              <a:t>parsing</a:t>
            </a:r>
            <a:r>
              <a:rPr lang="tr-TR" dirty="0">
                <a:ea typeface="+mn-lt"/>
                <a:cs typeface="+mn-lt"/>
              </a:rPr>
              <a:t> kuralları içerir ve hata yönetim sistemi daha iyidir.</a:t>
            </a:r>
            <a:br>
              <a:rPr lang="tr-TR" dirty="0">
                <a:ea typeface="+mn-lt"/>
                <a:cs typeface="+mn-lt"/>
              </a:rPr>
            </a:br>
            <a:r>
              <a:rPr lang="tr-TR" dirty="0">
                <a:ea typeface="+mn-lt"/>
                <a:cs typeface="+mn-lt"/>
              </a:rPr>
              <a:t>-HTML5 yerel offline depolama için daha iyi bir destek sunar.</a:t>
            </a:r>
            <a:endParaRPr lang="tr-TR" dirty="0">
              <a:cs typeface="Arial" panose="020B0604020202020204"/>
            </a:endParaRPr>
          </a:p>
          <a:p>
            <a:endParaRPr lang="tr-TR" dirty="0"/>
          </a:p>
        </p:txBody>
      </p:sp>
    </p:spTree>
    <p:extLst>
      <p:ext uri="{BB962C8B-B14F-4D97-AF65-F5344CB8AC3E}">
        <p14:creationId xmlns:p14="http://schemas.microsoft.com/office/powerpoint/2010/main" val="402053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BFAF-507D-4C28-B5CA-A2EC24BC8A39}"/>
              </a:ext>
            </a:extLst>
          </p:cNvPr>
          <p:cNvSpPr>
            <a:spLocks noGrp="1"/>
          </p:cNvSpPr>
          <p:nvPr>
            <p:ph type="title"/>
          </p:nvPr>
        </p:nvSpPr>
        <p:spPr/>
        <p:txBody>
          <a:bodyPr/>
          <a:lstStyle/>
          <a:p>
            <a:r>
              <a:rPr lang="tr-TR" dirty="0" err="1">
                <a:cs typeface="Calibri Light"/>
              </a:rPr>
              <a:t>Xhtml</a:t>
            </a:r>
            <a:r>
              <a:rPr lang="tr-TR" dirty="0">
                <a:cs typeface="Calibri Light"/>
              </a:rPr>
              <a:t>, Html Arasındaki Farklar Nelerdir ?</a:t>
            </a:r>
            <a:endParaRPr lang="tr-TR" dirty="0"/>
          </a:p>
        </p:txBody>
      </p:sp>
      <p:sp>
        <p:nvSpPr>
          <p:cNvPr id="3" name="Content Placeholder 2">
            <a:extLst>
              <a:ext uri="{FF2B5EF4-FFF2-40B4-BE49-F238E27FC236}">
                <a16:creationId xmlns:a16="http://schemas.microsoft.com/office/drawing/2014/main" id="{DB63A2CB-8CA1-42A1-A768-6B8DE50E774A}"/>
              </a:ext>
            </a:extLst>
          </p:cNvPr>
          <p:cNvSpPr>
            <a:spLocks noGrp="1"/>
          </p:cNvSpPr>
          <p:nvPr>
            <p:ph idx="1"/>
          </p:nvPr>
        </p:nvSpPr>
        <p:spPr/>
        <p:txBody>
          <a:bodyPr>
            <a:normAutofit lnSpcReduction="10000"/>
          </a:bodyPr>
          <a:lstStyle/>
          <a:p>
            <a:r>
              <a:rPr lang="tr-TR" dirty="0">
                <a:ea typeface="+mn-lt"/>
                <a:cs typeface="+mn-lt"/>
              </a:rPr>
              <a:t>Normal </a:t>
            </a:r>
            <a:r>
              <a:rPr lang="tr-TR" dirty="0" err="1">
                <a:ea typeface="+mn-lt"/>
                <a:cs typeface="+mn-lt"/>
              </a:rPr>
              <a:t>HTML’de</a:t>
            </a:r>
            <a:r>
              <a:rPr lang="tr-TR" dirty="0">
                <a:ea typeface="+mn-lt"/>
                <a:cs typeface="+mn-lt"/>
              </a:rPr>
              <a:t> büyük yada küçük harf hiç </a:t>
            </a:r>
            <a:r>
              <a:rPr lang="tr-TR" dirty="0" err="1">
                <a:ea typeface="+mn-lt"/>
                <a:cs typeface="+mn-lt"/>
              </a:rPr>
              <a:t>farketmezken</a:t>
            </a:r>
            <a:r>
              <a:rPr lang="tr-TR" dirty="0">
                <a:ea typeface="+mn-lt"/>
                <a:cs typeface="+mn-lt"/>
              </a:rPr>
              <a:t> hiçbir kural bulunmamaktadır. </a:t>
            </a:r>
            <a:r>
              <a:rPr lang="tr-TR" b="1" dirty="0">
                <a:ea typeface="+mn-lt"/>
                <a:cs typeface="+mn-lt"/>
              </a:rPr>
              <a:t>XHTML</a:t>
            </a:r>
            <a:r>
              <a:rPr lang="tr-TR" dirty="0">
                <a:ea typeface="+mn-lt"/>
                <a:cs typeface="+mn-lt"/>
              </a:rPr>
              <a:t> özellikle küçük harf konusunda çok titiz davranmaktadır.</a:t>
            </a:r>
            <a:endParaRPr lang="tr-TR" dirty="0">
              <a:cs typeface="Calibri"/>
            </a:endParaRPr>
          </a:p>
          <a:p>
            <a:r>
              <a:rPr lang="tr-TR" b="1" dirty="0">
                <a:ea typeface="+mn-lt"/>
                <a:cs typeface="+mn-lt"/>
              </a:rPr>
              <a:t>XHTML</a:t>
            </a:r>
            <a:r>
              <a:rPr lang="tr-TR" dirty="0">
                <a:ea typeface="+mn-lt"/>
                <a:cs typeface="+mn-lt"/>
              </a:rPr>
              <a:t> tüm </a:t>
            </a:r>
            <a:r>
              <a:rPr lang="tr-TR" dirty="0" err="1">
                <a:ea typeface="+mn-lt"/>
                <a:cs typeface="+mn-lt"/>
              </a:rPr>
              <a:t>taglar</a:t>
            </a:r>
            <a:r>
              <a:rPr lang="tr-TR" dirty="0">
                <a:ea typeface="+mn-lt"/>
                <a:cs typeface="+mn-lt"/>
              </a:rPr>
              <a:t> kapatılmalıdır. Açık </a:t>
            </a:r>
            <a:r>
              <a:rPr lang="tr-TR" dirty="0" err="1">
                <a:ea typeface="+mn-lt"/>
                <a:cs typeface="+mn-lt"/>
              </a:rPr>
              <a:t>tag</a:t>
            </a:r>
            <a:r>
              <a:rPr lang="tr-TR" dirty="0">
                <a:ea typeface="+mn-lt"/>
                <a:cs typeface="+mn-lt"/>
              </a:rPr>
              <a:t> kalmamalıdır. Örneğin bazı </a:t>
            </a:r>
            <a:r>
              <a:rPr lang="tr-TR" dirty="0" err="1">
                <a:ea typeface="+mn-lt"/>
                <a:cs typeface="+mn-lt"/>
              </a:rPr>
              <a:t>taglar</a:t>
            </a:r>
            <a:r>
              <a:rPr lang="tr-TR" dirty="0">
                <a:ea typeface="+mn-lt"/>
                <a:cs typeface="+mn-lt"/>
              </a:rPr>
              <a:t> tek başına kullanılır (</a:t>
            </a:r>
            <a:r>
              <a:rPr lang="tr-TR" dirty="0" err="1">
                <a:ea typeface="+mn-lt"/>
                <a:cs typeface="+mn-lt"/>
              </a:rPr>
              <a:t>br</a:t>
            </a:r>
            <a:r>
              <a:rPr lang="tr-TR" dirty="0">
                <a:ea typeface="+mn-lt"/>
                <a:cs typeface="+mn-lt"/>
              </a:rPr>
              <a:t> , </a:t>
            </a:r>
            <a:r>
              <a:rPr lang="tr-TR" dirty="0" err="1">
                <a:ea typeface="+mn-lt"/>
                <a:cs typeface="+mn-lt"/>
              </a:rPr>
              <a:t>hr</a:t>
            </a:r>
            <a:r>
              <a:rPr lang="tr-TR" dirty="0">
                <a:ea typeface="+mn-lt"/>
                <a:cs typeface="+mn-lt"/>
              </a:rPr>
              <a:t>, </a:t>
            </a:r>
            <a:r>
              <a:rPr lang="tr-TR" dirty="0" err="1">
                <a:ea typeface="+mn-lt"/>
                <a:cs typeface="+mn-lt"/>
              </a:rPr>
              <a:t>img</a:t>
            </a:r>
            <a:r>
              <a:rPr lang="tr-TR" dirty="0">
                <a:ea typeface="+mn-lt"/>
                <a:cs typeface="+mn-lt"/>
              </a:rPr>
              <a:t>) bu </a:t>
            </a:r>
            <a:r>
              <a:rPr lang="tr-TR" dirty="0" err="1">
                <a:ea typeface="+mn-lt"/>
                <a:cs typeface="+mn-lt"/>
              </a:rPr>
              <a:t>taglarda</a:t>
            </a:r>
            <a:r>
              <a:rPr lang="tr-TR" dirty="0">
                <a:ea typeface="+mn-lt"/>
                <a:cs typeface="+mn-lt"/>
              </a:rPr>
              <a:t> </a:t>
            </a:r>
            <a:r>
              <a:rPr lang="tr-TR" dirty="0" err="1">
                <a:ea typeface="+mn-lt"/>
                <a:cs typeface="+mn-lt"/>
              </a:rPr>
              <a:t>XHTML’de</a:t>
            </a:r>
            <a:r>
              <a:rPr lang="tr-TR" dirty="0">
                <a:ea typeface="+mn-lt"/>
                <a:cs typeface="+mn-lt"/>
              </a:rPr>
              <a:t> kapatılmalıdır.</a:t>
            </a:r>
            <a:endParaRPr lang="tr-TR" dirty="0">
              <a:cs typeface="Calibri"/>
            </a:endParaRPr>
          </a:p>
          <a:p>
            <a:r>
              <a:rPr lang="tr-TR" dirty="0" err="1">
                <a:ea typeface="+mn-lt"/>
                <a:cs typeface="+mn-lt"/>
              </a:rPr>
              <a:t>XHTML'de</a:t>
            </a:r>
            <a:r>
              <a:rPr lang="tr-TR" dirty="0">
                <a:ea typeface="+mn-lt"/>
                <a:cs typeface="+mn-lt"/>
              </a:rPr>
              <a:t> Parametre değerleri tırnak işareti içinde </a:t>
            </a:r>
            <a:r>
              <a:rPr lang="tr-TR" dirty="0" err="1">
                <a:ea typeface="+mn-lt"/>
                <a:cs typeface="+mn-lt"/>
              </a:rPr>
              <a:t>olmalıdır.HTML’de</a:t>
            </a:r>
            <a:r>
              <a:rPr lang="tr-TR" dirty="0">
                <a:ea typeface="+mn-lt"/>
                <a:cs typeface="+mn-lt"/>
              </a:rPr>
              <a:t> bu konuda bir şart bulunmamaktadır. </a:t>
            </a:r>
          </a:p>
          <a:p>
            <a:r>
              <a:rPr lang="tr-TR" dirty="0">
                <a:ea typeface="+mn-lt"/>
                <a:cs typeface="+mn-lt"/>
              </a:rPr>
              <a:t>XHTML ile </a:t>
            </a:r>
            <a:r>
              <a:rPr lang="tr-TR" dirty="0" err="1">
                <a:ea typeface="+mn-lt"/>
                <a:cs typeface="+mn-lt"/>
              </a:rPr>
              <a:t>tagları</a:t>
            </a:r>
            <a:r>
              <a:rPr lang="tr-TR" dirty="0">
                <a:ea typeface="+mn-lt"/>
                <a:cs typeface="+mn-lt"/>
              </a:rPr>
              <a:t> kapatırken / işaretinden önce bir boşluk bırakmanız gerekmektedir. Bu tarayıcılar ve arama motorları tarafından kabul edilmiş bir standarttır. </a:t>
            </a:r>
            <a:endParaRPr lang="tr-TR" dirty="0">
              <a:cs typeface="Calibri"/>
            </a:endParaRPr>
          </a:p>
          <a:p>
            <a:endParaRPr lang="tr-TR" dirty="0"/>
          </a:p>
        </p:txBody>
      </p:sp>
    </p:spTree>
    <p:extLst>
      <p:ext uri="{BB962C8B-B14F-4D97-AF65-F5344CB8AC3E}">
        <p14:creationId xmlns:p14="http://schemas.microsoft.com/office/powerpoint/2010/main" val="7137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AC78A-6001-45A1-90F4-153D947F5479}"/>
              </a:ext>
            </a:extLst>
          </p:cNvPr>
          <p:cNvSpPr>
            <a:spLocks noGrp="1"/>
          </p:cNvSpPr>
          <p:nvPr>
            <p:ph idx="1"/>
          </p:nvPr>
        </p:nvSpPr>
        <p:spPr>
          <a:xfrm>
            <a:off x="838200" y="522515"/>
            <a:ext cx="10515600" cy="4777274"/>
          </a:xfrm>
        </p:spPr>
        <p:txBody>
          <a:bodyPr/>
          <a:lstStyle/>
          <a:p>
            <a:r>
              <a:rPr lang="tr-TR" dirty="0">
                <a:ea typeface="+mn-lt"/>
                <a:cs typeface="+mn-lt"/>
              </a:rPr>
              <a:t>HMTL ile özellikle Form </a:t>
            </a:r>
            <a:r>
              <a:rPr lang="tr-TR" dirty="0" err="1">
                <a:ea typeface="+mn-lt"/>
                <a:cs typeface="+mn-lt"/>
              </a:rPr>
              <a:t>parametrlerinde</a:t>
            </a:r>
            <a:r>
              <a:rPr lang="tr-TR" dirty="0">
                <a:ea typeface="+mn-lt"/>
                <a:cs typeface="+mn-lt"/>
              </a:rPr>
              <a:t> bazı kolaylıklar vardı. Örneğin </a:t>
            </a:r>
            <a:r>
              <a:rPr lang="tr-TR" dirty="0" err="1">
                <a:ea typeface="+mn-lt"/>
                <a:cs typeface="+mn-lt"/>
              </a:rPr>
              <a:t>checked</a:t>
            </a:r>
            <a:r>
              <a:rPr lang="tr-TR" dirty="0">
                <a:ea typeface="+mn-lt"/>
                <a:cs typeface="+mn-lt"/>
              </a:rPr>
              <a:t> parametresini kullanarak bir </a:t>
            </a:r>
            <a:r>
              <a:rPr lang="tr-TR" dirty="0" err="1">
                <a:ea typeface="+mn-lt"/>
                <a:cs typeface="+mn-lt"/>
              </a:rPr>
              <a:t>radio</a:t>
            </a:r>
            <a:r>
              <a:rPr lang="tr-TR" dirty="0">
                <a:ea typeface="+mn-lt"/>
                <a:cs typeface="+mn-lt"/>
              </a:rPr>
              <a:t> </a:t>
            </a:r>
            <a:r>
              <a:rPr lang="tr-TR" dirty="0" err="1">
                <a:ea typeface="+mn-lt"/>
                <a:cs typeface="+mn-lt"/>
              </a:rPr>
              <a:t>buttonu</a:t>
            </a:r>
            <a:r>
              <a:rPr lang="tr-TR" dirty="0">
                <a:ea typeface="+mn-lt"/>
                <a:cs typeface="+mn-lt"/>
              </a:rPr>
              <a:t> seçili hale getirebiliyorduk. XHTML ‘de bu olay kaldırılmıştır.</a:t>
            </a:r>
          </a:p>
          <a:p>
            <a:r>
              <a:rPr lang="tr-TR" dirty="0">
                <a:ea typeface="+mn-lt"/>
                <a:cs typeface="+mn-lt"/>
              </a:rPr>
              <a:t>HTML döneminde </a:t>
            </a:r>
            <a:r>
              <a:rPr lang="tr-TR" dirty="0" err="1">
                <a:ea typeface="+mn-lt"/>
                <a:cs typeface="+mn-lt"/>
              </a:rPr>
              <a:t>taglara</a:t>
            </a:r>
            <a:r>
              <a:rPr lang="tr-TR" dirty="0">
                <a:ea typeface="+mn-lt"/>
                <a:cs typeface="+mn-lt"/>
              </a:rPr>
              <a:t> isim verirken Name parametresi </a:t>
            </a:r>
            <a:r>
              <a:rPr lang="tr-TR" dirty="0" err="1">
                <a:ea typeface="+mn-lt"/>
                <a:cs typeface="+mn-lt"/>
              </a:rPr>
              <a:t>kullaniliyordu</a:t>
            </a:r>
            <a:r>
              <a:rPr lang="tr-TR" dirty="0">
                <a:ea typeface="+mn-lt"/>
                <a:cs typeface="+mn-lt"/>
              </a:rPr>
              <a:t>. </a:t>
            </a:r>
            <a:r>
              <a:rPr lang="tr-TR" dirty="0" err="1">
                <a:ea typeface="+mn-lt"/>
                <a:cs typeface="+mn-lt"/>
              </a:rPr>
              <a:t>Id</a:t>
            </a:r>
            <a:r>
              <a:rPr lang="tr-TR" dirty="0">
                <a:ea typeface="+mn-lt"/>
                <a:cs typeface="+mn-lt"/>
              </a:rPr>
              <a:t> parametresi ise ikinci bir </a:t>
            </a:r>
            <a:r>
              <a:rPr lang="tr-TR" dirty="0" err="1">
                <a:ea typeface="+mn-lt"/>
                <a:cs typeface="+mn-lt"/>
              </a:rPr>
              <a:t>olasilik</a:t>
            </a:r>
            <a:r>
              <a:rPr lang="tr-TR" dirty="0">
                <a:ea typeface="+mn-lt"/>
                <a:cs typeface="+mn-lt"/>
              </a:rPr>
              <a:t> veya </a:t>
            </a:r>
            <a:r>
              <a:rPr lang="tr-TR" dirty="0" err="1">
                <a:ea typeface="+mn-lt"/>
                <a:cs typeface="+mn-lt"/>
              </a:rPr>
              <a:t>javascript</a:t>
            </a:r>
            <a:r>
              <a:rPr lang="tr-TR" dirty="0">
                <a:ea typeface="+mn-lt"/>
                <a:cs typeface="+mn-lt"/>
              </a:rPr>
              <a:t> ağırlıklıydı fakat XHTML genel tanımlamada </a:t>
            </a:r>
            <a:r>
              <a:rPr lang="tr-TR" dirty="0" err="1">
                <a:ea typeface="+mn-lt"/>
                <a:cs typeface="+mn-lt"/>
              </a:rPr>
              <a:t>Id</a:t>
            </a:r>
            <a:r>
              <a:rPr lang="tr-TR" dirty="0">
                <a:ea typeface="+mn-lt"/>
                <a:cs typeface="+mn-lt"/>
              </a:rPr>
              <a:t> parametresini kullanmamız gerekiyor.</a:t>
            </a:r>
          </a:p>
          <a:p>
            <a:r>
              <a:rPr lang="tr-TR" dirty="0">
                <a:ea typeface="+mn-lt"/>
                <a:cs typeface="+mn-lt"/>
              </a:rPr>
              <a:t>XHTML kodlamanın ilk başına DOCTYPE (DTD) eklememiz gerekiyor. Tüm XHTML </a:t>
            </a:r>
            <a:r>
              <a:rPr lang="tr-TR" dirty="0" err="1">
                <a:ea typeface="+mn-lt"/>
                <a:cs typeface="+mn-lt"/>
              </a:rPr>
              <a:t>dökümanlarının</a:t>
            </a:r>
            <a:r>
              <a:rPr lang="tr-TR" dirty="0">
                <a:ea typeface="+mn-lt"/>
                <a:cs typeface="+mn-lt"/>
              </a:rPr>
              <a:t> DOCTYPE tanımlama zorunluluğu vardır. HTML , </a:t>
            </a:r>
            <a:r>
              <a:rPr lang="tr-TR" dirty="0" err="1">
                <a:ea typeface="+mn-lt"/>
                <a:cs typeface="+mn-lt"/>
              </a:rPr>
              <a:t>Head</a:t>
            </a:r>
            <a:r>
              <a:rPr lang="tr-TR" dirty="0">
                <a:ea typeface="+mn-lt"/>
                <a:cs typeface="+mn-lt"/>
              </a:rPr>
              <a:t> ve Body bulunmalı ve </a:t>
            </a:r>
            <a:r>
              <a:rPr lang="tr-TR" dirty="0" err="1">
                <a:ea typeface="+mn-lt"/>
                <a:cs typeface="+mn-lt"/>
              </a:rPr>
              <a:t>Title</a:t>
            </a:r>
            <a:r>
              <a:rPr lang="tr-TR" dirty="0">
                <a:ea typeface="+mn-lt"/>
                <a:cs typeface="+mn-lt"/>
              </a:rPr>
              <a:t> , </a:t>
            </a:r>
            <a:r>
              <a:rPr lang="tr-TR" dirty="0" err="1">
                <a:ea typeface="+mn-lt"/>
                <a:cs typeface="+mn-lt"/>
              </a:rPr>
              <a:t>Head</a:t>
            </a:r>
            <a:r>
              <a:rPr lang="tr-TR" dirty="0">
                <a:ea typeface="+mn-lt"/>
                <a:cs typeface="+mn-lt"/>
              </a:rPr>
              <a:t> içinde yer almalıdır.</a:t>
            </a:r>
            <a:endParaRPr lang="tr-TR" dirty="0">
              <a:cs typeface="Calibri" panose="020F0502020204030204"/>
            </a:endParaRPr>
          </a:p>
          <a:p>
            <a:endParaRPr lang="tr-TR" dirty="0"/>
          </a:p>
        </p:txBody>
      </p:sp>
    </p:spTree>
    <p:extLst>
      <p:ext uri="{BB962C8B-B14F-4D97-AF65-F5344CB8AC3E}">
        <p14:creationId xmlns:p14="http://schemas.microsoft.com/office/powerpoint/2010/main" val="38092011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56</TotalTime>
  <Words>2383</Words>
  <Application>Microsoft Office PowerPoint</Application>
  <PresentationFormat>Widescreen</PresentationFormat>
  <Paragraphs>90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Verdana</vt:lpstr>
      <vt:lpstr>Office Theme</vt:lpstr>
      <vt:lpstr>207 ATMOSWARE JAVA BOOTCAMP</vt:lpstr>
      <vt:lpstr>Uri ve url nedır? arasındaki farklar nelerdir?</vt:lpstr>
      <vt:lpstr>2) HTTP yapısı nedir ne için kullanılır? HTTPS YAPISI NEDİR NE İÇİN KULLANILIR ?edir ne için kullanılır? 2) HTTP yapısı nedir ne için kulla</vt:lpstr>
      <vt:lpstr>NPM NODEJS NEDİR? NE İŞE YARAR?</vt:lpstr>
      <vt:lpstr>NEDEN JAVA 8 VE 11 KULLANILIYOR?</vt:lpstr>
      <vt:lpstr>HTML VE HTML5 ARASINDAKİ FARKLAR NELERDİR?</vt:lpstr>
      <vt:lpstr>PowerPoint Presentation</vt:lpstr>
      <vt:lpstr>Xhtml, Html Arasındaki Farklar Nelerdir ?</vt:lpstr>
      <vt:lpstr>PowerPoint Presentation</vt:lpstr>
      <vt:lpstr>SEMANTİN VE NON-SEMANTİC NEDİR?</vt:lpstr>
      <vt:lpstr>ROWSPAN VE COLSPAN NEDİR? </vt:lpstr>
      <vt:lpstr>CROSS-ORİGİN NEDİR? </vt:lpstr>
      <vt:lpstr>PowerPoint Presentation</vt:lpstr>
      <vt:lpstr>PowerPoint Presentation</vt:lpstr>
      <vt:lpstr>SAME ORİGN POLİCY-CORS FARKI</vt:lpstr>
      <vt:lpstr>Display: None;  Visibility: Hidden;</vt:lpstr>
      <vt:lpstr>PSEUDO SINIFLARI NEDİR?</vt:lpstr>
      <vt:lpstr>LİNK PSEUDO SINIFLARI</vt:lpstr>
      <vt:lpstr>DİNAMİK PSEUDO SINIFLARI</vt:lpstr>
      <vt:lpstr>                      KODLAR VE ANLAMLARI </vt:lpstr>
      <vt:lpstr>box-sizing: border-box;                                    box-sizing: content-box;</vt:lpstr>
      <vt:lpstr>Integrity ve Crossorigin Nedir ?</vt:lpstr>
      <vt:lpstr>ASCII KOD? UNİCODE NEDİR?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207 ATMOSWARE JAVA BOOTCAMP</dc:title>
  <dc:creator>MUSTAFA KEMAL CELIK</dc:creator>
  <cp:lastModifiedBy>MUSTAFA KEMAL CELIK</cp:lastModifiedBy>
  <cp:revision>7</cp:revision>
  <dcterms:created xsi:type="dcterms:W3CDTF">2022-05-31T12:43:54Z</dcterms:created>
  <dcterms:modified xsi:type="dcterms:W3CDTF">2022-06-01T14:47:26Z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56ae4477-5b3f-45cd-898c-a2785657100f</vt:lpwstr>
  </property>
  <property fmtid="{D5CDD505-2E9C-101B-9397-08002B2CF9AE}" pid="3" name="TURKCELLCLASSIFICATION">
    <vt:lpwstr>TURKCELL DAHİLİ</vt:lpwstr>
  </property>
</Properties>
</file>