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5"/>
  </p:notesMasterIdLst>
  <p:sldIdLst>
    <p:sldId id="256" r:id="rId5"/>
    <p:sldId id="279" r:id="rId6"/>
    <p:sldId id="266" r:id="rId7"/>
    <p:sldId id="26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62" r:id="rId19"/>
    <p:sldId id="268" r:id="rId20"/>
    <p:sldId id="263" r:id="rId21"/>
    <p:sldId id="290" r:id="rId22"/>
    <p:sldId id="269" r:id="rId23"/>
    <p:sldId id="257" r:id="rId24"/>
    <p:sldId id="272" r:id="rId25"/>
    <p:sldId id="294" r:id="rId26"/>
    <p:sldId id="292" r:id="rId27"/>
    <p:sldId id="296" r:id="rId28"/>
    <p:sldId id="295" r:id="rId29"/>
    <p:sldId id="297" r:id="rId30"/>
    <p:sldId id="300" r:id="rId31"/>
    <p:sldId id="305" r:id="rId32"/>
    <p:sldId id="273" r:id="rId33"/>
    <p:sldId id="298" r:id="rId34"/>
    <p:sldId id="299" r:id="rId35"/>
    <p:sldId id="301" r:id="rId36"/>
    <p:sldId id="274" r:id="rId37"/>
    <p:sldId id="302" r:id="rId38"/>
    <p:sldId id="303" r:id="rId39"/>
    <p:sldId id="304" r:id="rId40"/>
    <p:sldId id="264" r:id="rId41"/>
    <p:sldId id="270" r:id="rId42"/>
    <p:sldId id="271" r:id="rId43"/>
    <p:sldId id="306" r:id="rId4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7493FCF7-DCE4-4C68-8862-518F6C0EC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FE9FB3F2-90C6-443D-99E8-EB07C78AC4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3FE4286-F2B8-4F72-AD88-F62504EA65FE}" type="datetimeFigureOut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A41C1753-2D64-427E-8BAA-C9733AFB5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AA0DC8C3-C03F-4BD6-A2E3-3EA5D1651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BCA97AC4-E6B6-4885-B353-3937E09A4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89784768-77EB-4E13-BB94-5E1FB34AD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D07930C-D018-44B8-BF3C-B8BA94FE65EE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7930C-D018-44B8-BF3C-B8BA94FE65EE}" type="slidenum">
              <a:rPr lang="tr-TR" altLang="tr-TR" smtClean="0"/>
              <a:pPr/>
              <a:t>1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717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Dikdörtgen">
            <a:extLst>
              <a:ext uri="{FF2B5EF4-FFF2-40B4-BE49-F238E27FC236}">
                <a16:creationId xmlns:a16="http://schemas.microsoft.com/office/drawing/2014/main" id="{8E7AC610-7376-44B0-94CE-8D8BDBC09DC8}"/>
              </a:ext>
            </a:extLst>
          </p:cNvPr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Düz Bağlayıcı">
            <a:extLst>
              <a:ext uri="{FF2B5EF4-FFF2-40B4-BE49-F238E27FC236}">
                <a16:creationId xmlns:a16="http://schemas.microsoft.com/office/drawing/2014/main" id="{9BE8A00C-1010-4A2F-AADC-F279DFA18B9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Başlık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25" name="24 Alt Başlık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6" name="30 Veri Yer Tutucusu">
            <a:extLst>
              <a:ext uri="{FF2B5EF4-FFF2-40B4-BE49-F238E27FC236}">
                <a16:creationId xmlns:a16="http://schemas.microsoft.com/office/drawing/2014/main" id="{72710586-5317-409C-BBD9-65706D36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91C78C-C421-4B3A-BE55-C9DE52C4C5D8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7" name="17 Altbilgi Yer Tutucusu">
            <a:extLst>
              <a:ext uri="{FF2B5EF4-FFF2-40B4-BE49-F238E27FC236}">
                <a16:creationId xmlns:a16="http://schemas.microsoft.com/office/drawing/2014/main" id="{39911639-B5F8-4024-A429-DB515116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8" name="28 Slayt Numarası Yer Tutucusu">
            <a:extLst>
              <a:ext uri="{FF2B5EF4-FFF2-40B4-BE49-F238E27FC236}">
                <a16:creationId xmlns:a16="http://schemas.microsoft.com/office/drawing/2014/main" id="{F78DEC1F-F80A-4102-BD18-16557796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5D071-F85E-4156-9F9A-981BC0BA8FD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2962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26 Veri Yer Tutucusu">
            <a:extLst>
              <a:ext uri="{FF2B5EF4-FFF2-40B4-BE49-F238E27FC236}">
                <a16:creationId xmlns:a16="http://schemas.microsoft.com/office/drawing/2014/main" id="{01113C22-A717-43A2-8EA1-CBFCDDAF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7F9FE-7429-47E8-A6B9-CF3FB8F58C61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5" name="3 Altbilgi Yer Tutucusu">
            <a:extLst>
              <a:ext uri="{FF2B5EF4-FFF2-40B4-BE49-F238E27FC236}">
                <a16:creationId xmlns:a16="http://schemas.microsoft.com/office/drawing/2014/main" id="{0915C2D0-0CCC-4692-A31B-32EA2A46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6" name="15 Slayt Numarası Yer Tutucusu">
            <a:extLst>
              <a:ext uri="{FF2B5EF4-FFF2-40B4-BE49-F238E27FC236}">
                <a16:creationId xmlns:a16="http://schemas.microsoft.com/office/drawing/2014/main" id="{A5147243-2E33-4E73-AAD1-622C3B3E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418-2CF1-4DC2-BF8B-77CC43FB6B5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5401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7A2B2511-FA63-40BD-A7FA-839AE8F3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73267-F600-4FC1-B7A8-C391C947DA09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9CD7B777-4290-4A37-94A4-CC6F04E5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5D6831B9-4611-4F49-992F-D3806066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5319BDC6-C124-4136-A260-61F1C923AA7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498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26 Veri Yer Tutucusu">
            <a:extLst>
              <a:ext uri="{FF2B5EF4-FFF2-40B4-BE49-F238E27FC236}">
                <a16:creationId xmlns:a16="http://schemas.microsoft.com/office/drawing/2014/main" id="{D6185694-C776-428E-A92A-FF44D4DF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2691C-4045-4F02-A20C-62D5C4D8ADC6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5" name="3 Altbilgi Yer Tutucusu">
            <a:extLst>
              <a:ext uri="{FF2B5EF4-FFF2-40B4-BE49-F238E27FC236}">
                <a16:creationId xmlns:a16="http://schemas.microsoft.com/office/drawing/2014/main" id="{9D002846-1F93-47AB-8EA4-DFF6BBD8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6" name="15 Slayt Numarası Yer Tutucusu">
            <a:extLst>
              <a:ext uri="{FF2B5EF4-FFF2-40B4-BE49-F238E27FC236}">
                <a16:creationId xmlns:a16="http://schemas.microsoft.com/office/drawing/2014/main" id="{828587DA-1D3D-4E9E-8B19-EA056B87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6C-D4F6-4241-AD15-56EF5D45456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7074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5E9B5C85-1E12-4872-8332-38E62970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709D425-2F12-4AAD-B8A4-A1EFEAE75F8D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8645C0C9-7CA2-481A-ADA6-C7A967ED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AAEA51B6-DECE-42F4-BEEE-63C215C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3D30746D-B6EE-4EAD-990D-780C25ED90E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6659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26 Veri Yer Tutucusu">
            <a:extLst>
              <a:ext uri="{FF2B5EF4-FFF2-40B4-BE49-F238E27FC236}">
                <a16:creationId xmlns:a16="http://schemas.microsoft.com/office/drawing/2014/main" id="{F122240B-6572-450D-B305-FE5BBDE3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60082-C2E2-4B56-9906-761E7EA92006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6" name="3 Altbilgi Yer Tutucusu">
            <a:extLst>
              <a:ext uri="{FF2B5EF4-FFF2-40B4-BE49-F238E27FC236}">
                <a16:creationId xmlns:a16="http://schemas.microsoft.com/office/drawing/2014/main" id="{070055F4-7322-4D8F-8DB3-B2F5B084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7" name="15 Slayt Numarası Yer Tutucusu">
            <a:extLst>
              <a:ext uri="{FF2B5EF4-FFF2-40B4-BE49-F238E27FC236}">
                <a16:creationId xmlns:a16="http://schemas.microsoft.com/office/drawing/2014/main" id="{4EDBAB8B-8D1D-40FF-AEBE-AC258DF8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346B4-C24C-4BE9-AE15-A8EC32AF6B7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145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26 Veri Yer Tutucusu">
            <a:extLst>
              <a:ext uri="{FF2B5EF4-FFF2-40B4-BE49-F238E27FC236}">
                <a16:creationId xmlns:a16="http://schemas.microsoft.com/office/drawing/2014/main" id="{6AF779D9-C7ED-44F1-B86D-1F767DC2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1E25-0345-4BEB-AC2E-A9ADC5295569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8" name="3 Altbilgi Yer Tutucusu">
            <a:extLst>
              <a:ext uri="{FF2B5EF4-FFF2-40B4-BE49-F238E27FC236}">
                <a16:creationId xmlns:a16="http://schemas.microsoft.com/office/drawing/2014/main" id="{B241CAFE-13F0-4EFB-BD05-7C55DF34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9" name="15 Slayt Numarası Yer Tutucusu">
            <a:extLst>
              <a:ext uri="{FF2B5EF4-FFF2-40B4-BE49-F238E27FC236}">
                <a16:creationId xmlns:a16="http://schemas.microsoft.com/office/drawing/2014/main" id="{704D6297-C5C0-4DCA-A5EB-513940E2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E2AEB-0FE6-4688-9EDF-C058BABF287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03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6 Veri Yer Tutucusu">
            <a:extLst>
              <a:ext uri="{FF2B5EF4-FFF2-40B4-BE49-F238E27FC236}">
                <a16:creationId xmlns:a16="http://schemas.microsoft.com/office/drawing/2014/main" id="{34629966-4FF5-412B-9640-2BDBCADD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2627-BB88-4E80-91E8-B30D7A89F98C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4" name="3 Altbilgi Yer Tutucusu">
            <a:extLst>
              <a:ext uri="{FF2B5EF4-FFF2-40B4-BE49-F238E27FC236}">
                <a16:creationId xmlns:a16="http://schemas.microsoft.com/office/drawing/2014/main" id="{7BC4154C-0C58-4F92-BC07-6377B0E9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5" name="15 Slayt Numarası Yer Tutucusu">
            <a:extLst>
              <a:ext uri="{FF2B5EF4-FFF2-40B4-BE49-F238E27FC236}">
                <a16:creationId xmlns:a16="http://schemas.microsoft.com/office/drawing/2014/main" id="{C33D315A-F360-4534-A9E9-547DCDF8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78439-C420-4ECF-B7E3-A109F9357DD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407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6 Veri Yer Tutucusu">
            <a:extLst>
              <a:ext uri="{FF2B5EF4-FFF2-40B4-BE49-F238E27FC236}">
                <a16:creationId xmlns:a16="http://schemas.microsoft.com/office/drawing/2014/main" id="{812901DB-2995-4C27-A7FE-D7BC7A08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7426-AC73-4EC5-AD6A-90F70592D25D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3" name="3 Altbilgi Yer Tutucusu">
            <a:extLst>
              <a:ext uri="{FF2B5EF4-FFF2-40B4-BE49-F238E27FC236}">
                <a16:creationId xmlns:a16="http://schemas.microsoft.com/office/drawing/2014/main" id="{294A3E12-D175-4982-ACD4-62E9E684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4" name="15 Slayt Numarası Yer Tutucusu">
            <a:extLst>
              <a:ext uri="{FF2B5EF4-FFF2-40B4-BE49-F238E27FC236}">
                <a16:creationId xmlns:a16="http://schemas.microsoft.com/office/drawing/2014/main" id="{71E85FE6-E36D-49EC-AA2B-FC79469D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83F92-0A1D-44C7-874E-B83367648F6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418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26 Veri Yer Tutucusu">
            <a:extLst>
              <a:ext uri="{FF2B5EF4-FFF2-40B4-BE49-F238E27FC236}">
                <a16:creationId xmlns:a16="http://schemas.microsoft.com/office/drawing/2014/main" id="{7FAA101F-1475-4E3F-9B29-12945928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C0F30-045E-41EC-A505-BC00D0D3C678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6" name="3 Altbilgi Yer Tutucusu">
            <a:extLst>
              <a:ext uri="{FF2B5EF4-FFF2-40B4-BE49-F238E27FC236}">
                <a16:creationId xmlns:a16="http://schemas.microsoft.com/office/drawing/2014/main" id="{30DE9743-829D-4136-9E41-FECA7246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7" name="15 Slayt Numarası Yer Tutucusu">
            <a:extLst>
              <a:ext uri="{FF2B5EF4-FFF2-40B4-BE49-F238E27FC236}">
                <a16:creationId xmlns:a16="http://schemas.microsoft.com/office/drawing/2014/main" id="{D90642D3-E652-43AB-B84A-72E2172C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69489-0CB3-409F-9315-53BD19BF41C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66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Dikdörtgen">
            <a:extLst>
              <a:ext uri="{FF2B5EF4-FFF2-40B4-BE49-F238E27FC236}">
                <a16:creationId xmlns:a16="http://schemas.microsoft.com/office/drawing/2014/main" id="{D97CDE87-978F-465E-AB3D-95AB7FF6BD1B}"/>
              </a:ext>
            </a:extLst>
          </p:cNvPr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Dikdörtgen">
            <a:extLst>
              <a:ext uri="{FF2B5EF4-FFF2-40B4-BE49-F238E27FC236}">
                <a16:creationId xmlns:a16="http://schemas.microsoft.com/office/drawing/2014/main" id="{132096E7-1832-4589-B4D4-CD7D5B5D37CD}"/>
              </a:ext>
            </a:extLst>
          </p:cNvPr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9 Resim Yer Tutucusu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/>
              <a:t>Resim eklemek için simgeyi tıklatın</a:t>
            </a:r>
            <a:endParaRPr lang="en-US" noProof="0" dirty="0"/>
          </a:p>
        </p:txBody>
      </p:sp>
      <p:sp>
        <p:nvSpPr>
          <p:cNvPr id="7" name="4 Veri Yer Tutucusu">
            <a:extLst>
              <a:ext uri="{FF2B5EF4-FFF2-40B4-BE49-F238E27FC236}">
                <a16:creationId xmlns:a16="http://schemas.microsoft.com/office/drawing/2014/main" id="{41ECAD0C-3C6A-446F-963B-B09BB5EE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F1746-98D6-4C72-8E20-1A181A64416F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8" name="5 Altbilgi Yer Tutucusu">
            <a:extLst>
              <a:ext uri="{FF2B5EF4-FFF2-40B4-BE49-F238E27FC236}">
                <a16:creationId xmlns:a16="http://schemas.microsoft.com/office/drawing/2014/main" id="{EB4BA1AD-9F49-4B34-8011-034BB65C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9" name="6 Slayt Numarası Yer Tutucusu">
            <a:extLst>
              <a:ext uri="{FF2B5EF4-FFF2-40B4-BE49-F238E27FC236}">
                <a16:creationId xmlns:a16="http://schemas.microsoft.com/office/drawing/2014/main" id="{5C23423C-78B6-481B-BDE3-7A21A27D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D793D-1271-45A4-9B13-DA3F6FD728B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7241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>
            <a:extLst>
              <a:ext uri="{FF2B5EF4-FFF2-40B4-BE49-F238E27FC236}">
                <a16:creationId xmlns:a16="http://schemas.microsoft.com/office/drawing/2014/main" id="{C4BED6CC-114E-4F9F-9B94-8601F7E2E644}"/>
              </a:ext>
            </a:extLst>
          </p:cNvPr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Başlık Yer Tutucusu">
            <a:extLst>
              <a:ext uri="{FF2B5EF4-FFF2-40B4-BE49-F238E27FC236}">
                <a16:creationId xmlns:a16="http://schemas.microsoft.com/office/drawing/2014/main" id="{9234E480-7022-4D56-8F37-AB50CB3C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030" name="30 Metin Yer Tutucusu">
            <a:extLst>
              <a:ext uri="{FF2B5EF4-FFF2-40B4-BE49-F238E27FC236}">
                <a16:creationId xmlns:a16="http://schemas.microsoft.com/office/drawing/2014/main" id="{590D05EB-D495-423E-99DA-939C5D09CA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  <a:endParaRPr lang="en-US" altLang="tr-TR"/>
          </a:p>
        </p:txBody>
      </p:sp>
      <p:sp>
        <p:nvSpPr>
          <p:cNvPr id="27" name="26 Veri Yer Tutucusu">
            <a:extLst>
              <a:ext uri="{FF2B5EF4-FFF2-40B4-BE49-F238E27FC236}">
                <a16:creationId xmlns:a16="http://schemas.microsoft.com/office/drawing/2014/main" id="{E7DC1E72-5EEE-454E-84E7-B96EC82FA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C81FD8-FD46-4F89-BA5D-31C7545A8F69}" type="datetime1">
              <a:rPr lang="tr-TR"/>
              <a:pPr>
                <a:defRPr/>
              </a:pPr>
              <a:t>31.10.2020</a:t>
            </a:fld>
            <a:endParaRPr lang="tr-TR"/>
          </a:p>
        </p:txBody>
      </p:sp>
      <p:sp>
        <p:nvSpPr>
          <p:cNvPr id="4" name="3 Altbilgi Yer Tutucusu">
            <a:extLst>
              <a:ext uri="{FF2B5EF4-FFF2-40B4-BE49-F238E27FC236}">
                <a16:creationId xmlns:a16="http://schemas.microsoft.com/office/drawing/2014/main" id="{1CB6B0DC-1A60-40B2-97C2-C9ECBCB71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tr-TR" dirty="0"/>
              <a:t>MAKÜ GÖLHİSAR UBYO</a:t>
            </a:r>
          </a:p>
        </p:txBody>
      </p:sp>
      <p:sp>
        <p:nvSpPr>
          <p:cNvPr id="16" name="15 Slayt Numarası Yer Tutucusu">
            <a:extLst>
              <a:ext uri="{FF2B5EF4-FFF2-40B4-BE49-F238E27FC236}">
                <a16:creationId xmlns:a16="http://schemas.microsoft.com/office/drawing/2014/main" id="{E0442D03-D130-40B5-9216-D46CE9D1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83C40F5D-C13D-4921-AC0B-44925699C05E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2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33" r:id="rId9"/>
    <p:sldLayoutId id="2147483724" r:id="rId10"/>
    <p:sldLayoutId id="2147483734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anose="020B0603020202020204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>
            <a:extLst>
              <a:ext uri="{FF2B5EF4-FFF2-40B4-BE49-F238E27FC236}">
                <a16:creationId xmlns:a16="http://schemas.microsoft.com/office/drawing/2014/main" id="{CCC062AD-DA0B-441F-B41B-595A2520A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/>
              <a:t>Mikrobilgisayar sistemleri ve </a:t>
            </a:r>
            <a:r>
              <a:rPr lang="tr-TR" dirty="0" err="1"/>
              <a:t>assembler</a:t>
            </a:r>
            <a:endParaRPr lang="tr-TR" dirty="0"/>
          </a:p>
        </p:txBody>
      </p:sp>
      <p:sp>
        <p:nvSpPr>
          <p:cNvPr id="6149" name="3 Slayt Numarası Yer Tutucusu">
            <a:extLst>
              <a:ext uri="{FF2B5EF4-FFF2-40B4-BE49-F238E27FC236}">
                <a16:creationId xmlns:a16="http://schemas.microsoft.com/office/drawing/2014/main" id="{B8DAE72F-0BE0-4A6A-AC77-F2B9EC11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B8BF4CAF-0994-4B38-8F77-05EA3E1EEC62}" type="slidenum">
              <a:rPr lang="tr-TR" altLang="tr-TR">
                <a:solidFill>
                  <a:srgbClr val="FFFFFF"/>
                </a:solidFill>
              </a:rPr>
              <a:pPr/>
              <a:t>1</a:t>
            </a:fld>
            <a:endParaRPr lang="tr-TR" altLang="tr-TR">
              <a:solidFill>
                <a:srgbClr val="FFFFFF"/>
              </a:solidFill>
            </a:endParaRPr>
          </a:p>
        </p:txBody>
      </p:sp>
      <p:sp>
        <p:nvSpPr>
          <p:cNvPr id="9" name="1 Başlık">
            <a:extLst>
              <a:ext uri="{FF2B5EF4-FFF2-40B4-BE49-F238E27FC236}">
                <a16:creationId xmlns:a16="http://schemas.microsoft.com/office/drawing/2014/main" id="{776553CD-7880-43E8-92F3-38D3269F8ECB}"/>
              </a:ext>
            </a:extLst>
          </p:cNvPr>
          <p:cNvSpPr txBox="1">
            <a:spLocks/>
          </p:cNvSpPr>
          <p:nvPr/>
        </p:nvSpPr>
        <p:spPr>
          <a:xfrm>
            <a:off x="142844" y="4653136"/>
            <a:ext cx="5105400" cy="990442"/>
          </a:xfrm>
          <a:prstGeom prst="rect">
            <a:avLst/>
          </a:prstGeom>
          <a:ln>
            <a:solidFill>
              <a:srgbClr val="3333CC"/>
            </a:solidFill>
          </a:ln>
        </p:spPr>
        <p:txBody>
          <a:bodyPr lIns="45720" tIns="0" rIns="45720" bIns="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3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0070C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GÖLHİSAR uygulamalı bilimler </a:t>
            </a:r>
            <a:r>
              <a:rPr lang="tr-TR" sz="32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0070C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yüksekOKULU</a:t>
            </a:r>
            <a:endParaRPr lang="tr-TR" sz="32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0070C0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6151" name="6 Metin kutusu">
            <a:extLst>
              <a:ext uri="{FF2B5EF4-FFF2-40B4-BE49-F238E27FC236}">
                <a16:creationId xmlns:a16="http://schemas.microsoft.com/office/drawing/2014/main" id="{9B1519D2-28D5-4DDB-87E5-62B9D50E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57875"/>
            <a:ext cx="3214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>
                <a:solidFill>
                  <a:schemeClr val="bg1"/>
                </a:solidFill>
              </a:rPr>
              <a:t>Öğr. Gör. Bahtiyar USLU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BDE0789-6E27-4A90-887F-8F7FEBD1FC81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5467" l="10000" r="90000">
                        <a14:foregroundMark x1="32933" y1="73733" x2="32933" y2="73733"/>
                        <a14:foregroundMark x1="42267" y1="74000" x2="42267" y2="74000"/>
                        <a14:foregroundMark x1="55600" y1="73067" x2="55600" y2="73067"/>
                        <a14:foregroundMark x1="66533" y1="72800" x2="66533" y2="72800"/>
                        <a14:foregroundMark x1="67733" y1="87067" x2="67733" y2="87067"/>
                        <a14:foregroundMark x1="59867" y1="84667" x2="59867" y2="84667"/>
                        <a14:foregroundMark x1="51067" y1="84667" x2="51067" y2="84667"/>
                        <a14:foregroundMark x1="42667" y1="84267" x2="42667" y2="84267"/>
                        <a14:foregroundMark x1="30267" y1="81600" x2="30267" y2="81600"/>
                        <a14:foregroundMark x1="65600" y1="67733" x2="65600" y2="67733"/>
                        <a14:foregroundMark x1="69467" y1="67733" x2="69467" y2="67733"/>
                        <a14:backgroundMark x1="45333" y1="72533" x2="45333" y2="72533"/>
                        <a14:backgroundMark x1="50533" y1="83067" x2="50533" y2="83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1" y="405302"/>
            <a:ext cx="2420620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Documents and Settings\bahtiyar\My Documents\My Pictures\vocoder2.jpg">
            <a:extLst>
              <a:ext uri="{FF2B5EF4-FFF2-40B4-BE49-F238E27FC236}">
                <a16:creationId xmlns:a16="http://schemas.microsoft.com/office/drawing/2014/main" id="{1C7C098F-35DC-4036-A1A9-25F5E52E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7188"/>
            <a:ext cx="771525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3 Altbilgi Yer Tutucusu">
            <a:extLst>
              <a:ext uri="{FF2B5EF4-FFF2-40B4-BE49-F238E27FC236}">
                <a16:creationId xmlns:a16="http://schemas.microsoft.com/office/drawing/2014/main" id="{79C7ECA0-F433-4493-AEFD-8948BF7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5364" name="2 Slayt Numarası Yer Tutucusu">
            <a:extLst>
              <a:ext uri="{FF2B5EF4-FFF2-40B4-BE49-F238E27FC236}">
                <a16:creationId xmlns:a16="http://schemas.microsoft.com/office/drawing/2014/main" id="{9654A617-07AC-4CC5-AE77-A3E6894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E40E504-2DAA-4B2A-AC90-3955AD4B9094}" type="slidenum">
              <a:rPr lang="tr-TR" altLang="tr-TR">
                <a:solidFill>
                  <a:schemeClr val="tx2"/>
                </a:solidFill>
              </a:rPr>
              <a:pPr/>
              <a:t>10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Documents and Settings\bahtiyar\My Documents\My Pictures\P1230041.jpeg">
            <a:extLst>
              <a:ext uri="{FF2B5EF4-FFF2-40B4-BE49-F238E27FC236}">
                <a16:creationId xmlns:a16="http://schemas.microsoft.com/office/drawing/2014/main" id="{E1C23CEE-6102-4789-B029-2D0C16F3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8575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3 Altbilgi Yer Tutucusu">
            <a:extLst>
              <a:ext uri="{FF2B5EF4-FFF2-40B4-BE49-F238E27FC236}">
                <a16:creationId xmlns:a16="http://schemas.microsoft.com/office/drawing/2014/main" id="{2C8B4D3F-BE6C-4A0B-93DB-E87FE78E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6388" name="2 Slayt Numarası Yer Tutucusu">
            <a:extLst>
              <a:ext uri="{FF2B5EF4-FFF2-40B4-BE49-F238E27FC236}">
                <a16:creationId xmlns:a16="http://schemas.microsoft.com/office/drawing/2014/main" id="{36C9F87D-BF4E-4C78-8BE7-E1115BBD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DA85FC6-2ECF-4CD7-B2BD-E4FFE1E8CE22}" type="slidenum">
              <a:rPr lang="tr-TR" altLang="tr-TR">
                <a:solidFill>
                  <a:schemeClr val="tx2"/>
                </a:solidFill>
              </a:rPr>
              <a:pPr/>
              <a:t>11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Documents and Settings\bahtiyar\My Documents\My Pictures\Microchips.jpg">
            <a:extLst>
              <a:ext uri="{FF2B5EF4-FFF2-40B4-BE49-F238E27FC236}">
                <a16:creationId xmlns:a16="http://schemas.microsoft.com/office/drawing/2014/main" id="{26F49639-E0F1-4C86-A614-FABE7DF6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790575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3 Altbilgi Yer Tutucusu">
            <a:extLst>
              <a:ext uri="{FF2B5EF4-FFF2-40B4-BE49-F238E27FC236}">
                <a16:creationId xmlns:a16="http://schemas.microsoft.com/office/drawing/2014/main" id="{5B8700D1-1EE5-482B-9EAF-B6D39A72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7412" name="2 Slayt Numarası Yer Tutucusu">
            <a:extLst>
              <a:ext uri="{FF2B5EF4-FFF2-40B4-BE49-F238E27FC236}">
                <a16:creationId xmlns:a16="http://schemas.microsoft.com/office/drawing/2014/main" id="{DA6AD169-C8C3-451C-BF22-286DA4F5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833B9D3-14E2-4744-BC56-C5918A43845C}" type="slidenum">
              <a:rPr lang="tr-TR" altLang="tr-TR">
                <a:solidFill>
                  <a:schemeClr val="tx2"/>
                </a:solidFill>
              </a:rPr>
              <a:pPr/>
              <a:t>12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bahtiyar\My Documents\My Pictures\IMG_4334.jpg">
            <a:extLst>
              <a:ext uri="{FF2B5EF4-FFF2-40B4-BE49-F238E27FC236}">
                <a16:creationId xmlns:a16="http://schemas.microsoft.com/office/drawing/2014/main" id="{948F5A69-BCB5-47DF-8EEE-319E176B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575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etin kutusu">
            <a:extLst>
              <a:ext uri="{FF2B5EF4-FFF2-40B4-BE49-F238E27FC236}">
                <a16:creationId xmlns:a16="http://schemas.microsoft.com/office/drawing/2014/main" id="{C9A81FE8-14CE-4EDD-9CEE-6347C684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857875"/>
            <a:ext cx="6929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Bu dönem Microchip firmasının ürettiği PIC serisi mikrobilgisayarları tanıyacağız. </a:t>
            </a:r>
          </a:p>
          <a:p>
            <a:endParaRPr lang="tr-TR" altLang="tr-TR"/>
          </a:p>
        </p:txBody>
      </p:sp>
      <p:sp>
        <p:nvSpPr>
          <p:cNvPr id="18436" name="4 Altbilgi Yer Tutucusu">
            <a:extLst>
              <a:ext uri="{FF2B5EF4-FFF2-40B4-BE49-F238E27FC236}">
                <a16:creationId xmlns:a16="http://schemas.microsoft.com/office/drawing/2014/main" id="{152F6307-6E07-41BE-85EF-1BCE62EA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8437" name="3 Slayt Numarası Yer Tutucusu">
            <a:extLst>
              <a:ext uri="{FF2B5EF4-FFF2-40B4-BE49-F238E27FC236}">
                <a16:creationId xmlns:a16="http://schemas.microsoft.com/office/drawing/2014/main" id="{D85EF213-427F-49FA-B1B4-76665F2A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1225B8A-768A-4402-80CD-CEF4ECB5C085}" type="slidenum">
              <a:rPr lang="tr-TR" altLang="tr-TR">
                <a:solidFill>
                  <a:schemeClr val="tx2"/>
                </a:solidFill>
              </a:rPr>
              <a:pPr/>
              <a:t>13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bahtiyar\My Documents\My Pictures\mikro slayt için 5.JPG">
            <a:extLst>
              <a:ext uri="{FF2B5EF4-FFF2-40B4-BE49-F238E27FC236}">
                <a16:creationId xmlns:a16="http://schemas.microsoft.com/office/drawing/2014/main" id="{482AEF86-11F0-4E5D-AAD7-E119BFB1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85750"/>
            <a:ext cx="7000875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3 Altbilgi Yer Tutucusu">
            <a:extLst>
              <a:ext uri="{FF2B5EF4-FFF2-40B4-BE49-F238E27FC236}">
                <a16:creationId xmlns:a16="http://schemas.microsoft.com/office/drawing/2014/main" id="{0CA14C8C-D6EE-46B7-8FA0-7C3477A1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9460" name="2 Slayt Numarası Yer Tutucusu">
            <a:extLst>
              <a:ext uri="{FF2B5EF4-FFF2-40B4-BE49-F238E27FC236}">
                <a16:creationId xmlns:a16="http://schemas.microsoft.com/office/drawing/2014/main" id="{2C65BE6F-723F-43A4-A861-2E00571A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FD803A3-EC96-49E6-8A3B-91D75175A5A2}" type="slidenum">
              <a:rPr lang="tr-TR" altLang="tr-TR">
                <a:solidFill>
                  <a:schemeClr val="tx2"/>
                </a:solidFill>
              </a:rPr>
              <a:pPr/>
              <a:t>14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FFFB1BA-B765-40A9-AB9B-B2FC1061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85813"/>
            <a:ext cx="71882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3 Altbilgi Yer Tutucusu">
            <a:extLst>
              <a:ext uri="{FF2B5EF4-FFF2-40B4-BE49-F238E27FC236}">
                <a16:creationId xmlns:a16="http://schemas.microsoft.com/office/drawing/2014/main" id="{9A71F90D-C4A4-443F-89E8-7267AFAD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0484" name="2 Slayt Numarası Yer Tutucusu">
            <a:extLst>
              <a:ext uri="{FF2B5EF4-FFF2-40B4-BE49-F238E27FC236}">
                <a16:creationId xmlns:a16="http://schemas.microsoft.com/office/drawing/2014/main" id="{C5348DE3-150A-41F5-A6A6-E1CB44E1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7033119-D35B-4C33-9479-4A632E6AE4EA}" type="slidenum">
              <a:rPr lang="tr-TR" altLang="tr-TR">
                <a:solidFill>
                  <a:schemeClr val="tx2"/>
                </a:solidFill>
              </a:rPr>
              <a:pPr/>
              <a:t>15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bahtiyar\My Documents\My Pictures\mikro slayt için 6.JPG">
            <a:extLst>
              <a:ext uri="{FF2B5EF4-FFF2-40B4-BE49-F238E27FC236}">
                <a16:creationId xmlns:a16="http://schemas.microsoft.com/office/drawing/2014/main" id="{4042CB74-8E5F-4F4C-844D-779B5E2E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7602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3 Altbilgi Yer Tutucusu">
            <a:extLst>
              <a:ext uri="{FF2B5EF4-FFF2-40B4-BE49-F238E27FC236}">
                <a16:creationId xmlns:a16="http://schemas.microsoft.com/office/drawing/2014/main" id="{B9B438C9-1112-4916-AA58-DF5EC0B1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1508" name="2 Slayt Numarası Yer Tutucusu">
            <a:extLst>
              <a:ext uri="{FF2B5EF4-FFF2-40B4-BE49-F238E27FC236}">
                <a16:creationId xmlns:a16="http://schemas.microsoft.com/office/drawing/2014/main" id="{CFFEC5AD-D641-4333-9162-4023133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0DB031F-A598-426D-AA2F-F761672CAE01}" type="slidenum">
              <a:rPr lang="tr-TR" altLang="tr-TR">
                <a:solidFill>
                  <a:schemeClr val="tx2"/>
                </a:solidFill>
              </a:rPr>
              <a:pPr/>
              <a:t>16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C:\Documents and Settings\bahtiyar\My Documents\My Pictures\mikro slayt için 7.JPG">
            <a:extLst>
              <a:ext uri="{FF2B5EF4-FFF2-40B4-BE49-F238E27FC236}">
                <a16:creationId xmlns:a16="http://schemas.microsoft.com/office/drawing/2014/main" id="{644A6A61-8208-414A-A534-8A099A4A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14313"/>
            <a:ext cx="3214687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" descr="C:\Documents and Settings\bahtiyar\My Documents\My Pictures\mikro slayt için.JPG">
            <a:extLst>
              <a:ext uri="{FF2B5EF4-FFF2-40B4-BE49-F238E27FC236}">
                <a16:creationId xmlns:a16="http://schemas.microsoft.com/office/drawing/2014/main" id="{065EBD82-3907-4929-BF20-17C93372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57625"/>
            <a:ext cx="785812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etin kutusu">
            <a:extLst>
              <a:ext uri="{FF2B5EF4-FFF2-40B4-BE49-F238E27FC236}">
                <a16:creationId xmlns:a16="http://schemas.microsoft.com/office/drawing/2014/main" id="{4887CCF8-DD74-4976-9927-66C428745BB6}"/>
              </a:ext>
            </a:extLst>
          </p:cNvPr>
          <p:cNvSpPr txBox="1"/>
          <p:nvPr/>
        </p:nvSpPr>
        <p:spPr>
          <a:xfrm>
            <a:off x="214313" y="642938"/>
            <a:ext cx="7215187" cy="383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i="1" u="sng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PIC 16F84’ün Özellikleri.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Sadece 35 komuttan oluşur.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Harvard mimarisinde tasarlanmıştır.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Program ve veri bellekleri ayrıdır.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14 bitlik program ve 8 bitlik veri yolu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Aynı komut döngüsünde hem komut </a:t>
            </a:r>
            <a:r>
              <a:rPr lang="tr-TR" dirty="0" err="1">
                <a:latin typeface="+mn-lt"/>
                <a:cs typeface="+mn-cs"/>
              </a:rPr>
              <a:t>hemde</a:t>
            </a:r>
            <a:r>
              <a:rPr lang="tr-TR" dirty="0">
                <a:latin typeface="+mn-lt"/>
                <a:cs typeface="+mn-cs"/>
              </a:rPr>
              <a:t> veri iletimini sağlar.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</p:txBody>
      </p:sp>
      <p:sp>
        <p:nvSpPr>
          <p:cNvPr id="22533" name="6 Altbilgi Yer Tutucusu">
            <a:extLst>
              <a:ext uri="{FF2B5EF4-FFF2-40B4-BE49-F238E27FC236}">
                <a16:creationId xmlns:a16="http://schemas.microsoft.com/office/drawing/2014/main" id="{8CBB1DAB-02D2-46B5-9FDB-B250C1BC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2534" name="5 Slayt Numarası Yer Tutucusu">
            <a:extLst>
              <a:ext uri="{FF2B5EF4-FFF2-40B4-BE49-F238E27FC236}">
                <a16:creationId xmlns:a16="http://schemas.microsoft.com/office/drawing/2014/main" id="{B6E1A393-4A60-4480-8485-FA2089D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87BCD956-0115-45FA-8E5C-DA6194D4458D}" type="slidenum">
              <a:rPr lang="tr-TR" altLang="tr-TR">
                <a:solidFill>
                  <a:schemeClr val="tx2"/>
                </a:solidFill>
              </a:rPr>
              <a:pPr/>
              <a:t>17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Documents and Settings\bahtiyar\My Documents\My Pictures\IMG_4334.jpg">
            <a:extLst>
              <a:ext uri="{FF2B5EF4-FFF2-40B4-BE49-F238E27FC236}">
                <a16:creationId xmlns:a16="http://schemas.microsoft.com/office/drawing/2014/main" id="{82BCF0F0-566B-4152-9748-747C1379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3571875"/>
            <a:ext cx="3786187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etin kutusu">
            <a:extLst>
              <a:ext uri="{FF2B5EF4-FFF2-40B4-BE49-F238E27FC236}">
                <a16:creationId xmlns:a16="http://schemas.microsoft.com/office/drawing/2014/main" id="{121FF2C2-ACA8-4B8C-A45B-D962B23A3EA9}"/>
              </a:ext>
            </a:extLst>
          </p:cNvPr>
          <p:cNvSpPr txBox="1"/>
          <p:nvPr/>
        </p:nvSpPr>
        <p:spPr>
          <a:xfrm>
            <a:off x="357188" y="857250"/>
            <a:ext cx="47148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i="1" u="sng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PIC 16F84’ün Özellikleri (Devam).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İki kademeli işlem hattı.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64 </a:t>
            </a:r>
            <a:r>
              <a:rPr lang="tr-TR" dirty="0" err="1">
                <a:latin typeface="+mn-lt"/>
                <a:cs typeface="+mn-cs"/>
              </a:rPr>
              <a:t>Byte</a:t>
            </a:r>
            <a:r>
              <a:rPr lang="tr-TR" dirty="0">
                <a:latin typeface="+mn-lt"/>
                <a:cs typeface="+mn-cs"/>
              </a:rPr>
              <a:t> EEPROM veri hafızası.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1 </a:t>
            </a:r>
            <a:r>
              <a:rPr lang="tr-TR" dirty="0" err="1">
                <a:latin typeface="+mn-lt"/>
                <a:cs typeface="+mn-cs"/>
              </a:rPr>
              <a:t>Kbyte</a:t>
            </a:r>
            <a:r>
              <a:rPr lang="tr-TR" dirty="0">
                <a:latin typeface="+mn-lt"/>
                <a:cs typeface="+mn-cs"/>
              </a:rPr>
              <a:t> EEPROM program hafızası.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8 bit Programlanabilir </a:t>
            </a:r>
            <a:r>
              <a:rPr lang="tr-TR" dirty="0" err="1">
                <a:latin typeface="+mn-lt"/>
                <a:cs typeface="+mn-cs"/>
              </a:rPr>
              <a:t>timer</a:t>
            </a:r>
            <a:endParaRPr lang="tr-TR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13 adet giriş çıkış </a:t>
            </a:r>
            <a:r>
              <a:rPr lang="tr-TR" dirty="0" err="1">
                <a:latin typeface="+mn-lt"/>
                <a:cs typeface="+mn-cs"/>
              </a:rPr>
              <a:t>portu</a:t>
            </a:r>
            <a:r>
              <a:rPr lang="tr-TR" dirty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</p:txBody>
      </p:sp>
      <p:sp>
        <p:nvSpPr>
          <p:cNvPr id="23556" name="4 Altbilgi Yer Tutucusu">
            <a:extLst>
              <a:ext uri="{FF2B5EF4-FFF2-40B4-BE49-F238E27FC236}">
                <a16:creationId xmlns:a16="http://schemas.microsoft.com/office/drawing/2014/main" id="{B179D191-1624-4E19-93D1-03624BE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3557" name="3 Slayt Numarası Yer Tutucusu">
            <a:extLst>
              <a:ext uri="{FF2B5EF4-FFF2-40B4-BE49-F238E27FC236}">
                <a16:creationId xmlns:a16="http://schemas.microsoft.com/office/drawing/2014/main" id="{6707ECE6-8FA5-4564-8B3B-1DE114D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6A14B0C-7D43-4714-9647-95C18C3090B7}" type="slidenum">
              <a:rPr lang="tr-TR" altLang="tr-TR">
                <a:solidFill>
                  <a:schemeClr val="tx2"/>
                </a:solidFill>
              </a:rPr>
              <a:pPr/>
              <a:t>18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Documents and Settings\bahtiyar\My Documents\My Pictures\mikro slayt için 7.JPG">
            <a:extLst>
              <a:ext uri="{FF2B5EF4-FFF2-40B4-BE49-F238E27FC236}">
                <a16:creationId xmlns:a16="http://schemas.microsoft.com/office/drawing/2014/main" id="{D90F8FED-F5F8-4443-A22F-06D9780F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938"/>
            <a:ext cx="6811962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3 Altbilgi Yer Tutucusu">
            <a:extLst>
              <a:ext uri="{FF2B5EF4-FFF2-40B4-BE49-F238E27FC236}">
                <a16:creationId xmlns:a16="http://schemas.microsoft.com/office/drawing/2014/main" id="{C8F51C10-D95D-4876-BC3A-2F082C5B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4580" name="2 Slayt Numarası Yer Tutucusu">
            <a:extLst>
              <a:ext uri="{FF2B5EF4-FFF2-40B4-BE49-F238E27FC236}">
                <a16:creationId xmlns:a16="http://schemas.microsoft.com/office/drawing/2014/main" id="{ED8E6A06-5CEB-41C7-AEE0-0DAE270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A1DA95A-A26B-4933-90D4-4AA3EF2340FC}" type="slidenum">
              <a:rPr lang="tr-TR" altLang="tr-TR">
                <a:solidFill>
                  <a:schemeClr val="tx2"/>
                </a:solidFill>
              </a:rPr>
              <a:pPr/>
              <a:t>19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bahtiyar\My Documents\My Pictures\computer.png">
            <a:extLst>
              <a:ext uri="{FF2B5EF4-FFF2-40B4-BE49-F238E27FC236}">
                <a16:creationId xmlns:a16="http://schemas.microsoft.com/office/drawing/2014/main" id="{87DD43AA-12B1-4E44-B021-6EEEF1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071563"/>
            <a:ext cx="3786188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4 Metin kutusu">
            <a:extLst>
              <a:ext uri="{FF2B5EF4-FFF2-40B4-BE49-F238E27FC236}">
                <a16:creationId xmlns:a16="http://schemas.microsoft.com/office/drawing/2014/main" id="{E174D35A-9DBA-45A4-BAA8-E92404E1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5357813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PC</a:t>
            </a:r>
          </a:p>
        </p:txBody>
      </p:sp>
      <p:sp>
        <p:nvSpPr>
          <p:cNvPr id="6" name="5 Metin kutusu">
            <a:extLst>
              <a:ext uri="{FF2B5EF4-FFF2-40B4-BE49-F238E27FC236}">
                <a16:creationId xmlns:a16="http://schemas.microsoft.com/office/drawing/2014/main" id="{3C9C5F7C-EA38-4B1F-A1BC-A08896A0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85750"/>
            <a:ext cx="40005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tr-TR" altLang="tr-TR" b="1" i="1" u="sng"/>
              <a:t>Bilgisayarın Temel Bileşenleri: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CPU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Giriş Çıkış Ünitesi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Çevresel Birimleri</a:t>
            </a:r>
          </a:p>
        </p:txBody>
      </p:sp>
      <p:sp>
        <p:nvSpPr>
          <p:cNvPr id="7173" name="7 Altbilgi Yer Tutucusu">
            <a:extLst>
              <a:ext uri="{FF2B5EF4-FFF2-40B4-BE49-F238E27FC236}">
                <a16:creationId xmlns:a16="http://schemas.microsoft.com/office/drawing/2014/main" id="{A05A8594-76CD-48CC-8AC4-8509A82A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7174" name="6 Slayt Numarası Yer Tutucusu">
            <a:extLst>
              <a:ext uri="{FF2B5EF4-FFF2-40B4-BE49-F238E27FC236}">
                <a16:creationId xmlns:a16="http://schemas.microsoft.com/office/drawing/2014/main" id="{233E7551-38F4-4444-928C-C7A40F74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BC3F24B-6AE1-4D1B-9064-45C40F372A89}" type="slidenum">
              <a:rPr lang="tr-TR" altLang="tr-TR">
                <a:solidFill>
                  <a:schemeClr val="tx2"/>
                </a:solidFill>
              </a:rPr>
              <a:pPr/>
              <a:t>2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Documents and Settings\bahtiyar\My Documents\My Pictures\mikro slayt için 11a.JPG">
            <a:extLst>
              <a:ext uri="{FF2B5EF4-FFF2-40B4-BE49-F238E27FC236}">
                <a16:creationId xmlns:a16="http://schemas.microsoft.com/office/drawing/2014/main" id="{4C730C57-8A97-44E8-A02D-F09133F0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072437" cy="707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2 Metin kutusu">
            <a:extLst>
              <a:ext uri="{FF2B5EF4-FFF2-40B4-BE49-F238E27FC236}">
                <a16:creationId xmlns:a16="http://schemas.microsoft.com/office/drawing/2014/main" id="{53EA3561-79DE-4BB6-B656-425226FB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6357938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PIC16F84’ün Mimarisi</a:t>
            </a:r>
          </a:p>
        </p:txBody>
      </p:sp>
      <p:sp>
        <p:nvSpPr>
          <p:cNvPr id="25604" name="5 Altbilgi Yer Tutucusu">
            <a:extLst>
              <a:ext uri="{FF2B5EF4-FFF2-40B4-BE49-F238E27FC236}">
                <a16:creationId xmlns:a16="http://schemas.microsoft.com/office/drawing/2014/main" id="{42998E53-724F-470B-BD96-83EE991D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801320AD-F6E8-4F87-A383-BFAA104D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96FB448-D1FB-415F-85AA-DC495F1C2242}" type="slidenum">
              <a:rPr lang="tr-TR" altLang="tr-TR">
                <a:solidFill>
                  <a:schemeClr val="tx2"/>
                </a:solidFill>
              </a:rPr>
              <a:pPr/>
              <a:t>20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bahtiyar\My Documents\My Pictures\mikro slayt için 10.JPG">
            <a:extLst>
              <a:ext uri="{FF2B5EF4-FFF2-40B4-BE49-F238E27FC236}">
                <a16:creationId xmlns:a16="http://schemas.microsoft.com/office/drawing/2014/main" id="{A50DC6EA-DD9A-4322-B066-8583401C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7969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3 Altbilgi Yer Tutucusu">
            <a:extLst>
              <a:ext uri="{FF2B5EF4-FFF2-40B4-BE49-F238E27FC236}">
                <a16:creationId xmlns:a16="http://schemas.microsoft.com/office/drawing/2014/main" id="{92B87625-692B-4B9C-AAA9-4C762B03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6628" name="2 Slayt Numarası Yer Tutucusu">
            <a:extLst>
              <a:ext uri="{FF2B5EF4-FFF2-40B4-BE49-F238E27FC236}">
                <a16:creationId xmlns:a16="http://schemas.microsoft.com/office/drawing/2014/main" id="{6771401E-2AD2-461C-A687-B86D8F3C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7286D37-5ED9-48E1-AC78-FAEB8E765ED6}" type="slidenum">
              <a:rPr lang="tr-TR" altLang="tr-TR">
                <a:solidFill>
                  <a:schemeClr val="tx2"/>
                </a:solidFill>
              </a:rPr>
              <a:pPr/>
              <a:t>21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6" name="Picture 188" descr="Resim4">
            <a:extLst>
              <a:ext uri="{FF2B5EF4-FFF2-40B4-BE49-F238E27FC236}">
                <a16:creationId xmlns:a16="http://schemas.microsoft.com/office/drawing/2014/main" id="{F07975BF-5691-4FA9-B951-4AC98DC4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08050"/>
            <a:ext cx="2676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5">
            <a:extLst>
              <a:ext uri="{FF2B5EF4-FFF2-40B4-BE49-F238E27FC236}">
                <a16:creationId xmlns:a16="http://schemas.microsoft.com/office/drawing/2014/main" id="{A0015A6C-7F60-4D97-9D60-EB1055B6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2230" name="Text Box 182">
            <a:extLst>
              <a:ext uri="{FF2B5EF4-FFF2-40B4-BE49-F238E27FC236}">
                <a16:creationId xmlns:a16="http://schemas.microsoft.com/office/drawing/2014/main" id="{EDB26B33-B3A9-476A-8588-211D65A91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187575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3) Osilatör bağlantısı</a:t>
            </a:r>
          </a:p>
        </p:txBody>
      </p:sp>
      <p:sp>
        <p:nvSpPr>
          <p:cNvPr id="2231" name="Text Box 183">
            <a:extLst>
              <a:ext uri="{FF2B5EF4-FFF2-40B4-BE49-F238E27FC236}">
                <a16:creationId xmlns:a16="http://schemas.microsoft.com/office/drawing/2014/main" id="{B5937DC0-ED5B-40C9-8B9B-ED353D4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8913"/>
            <a:ext cx="5545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PIC16F84’ün herhangi bir uygulamayı çalıştırabilmesi için gerekli </a:t>
            </a:r>
            <a:r>
              <a:rPr lang="tr-TR" altLang="tr-TR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ASGARİ DONANIM</a:t>
            </a:r>
            <a:r>
              <a:rPr lang="tr-TR" altLang="tr-TR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yapısı</a:t>
            </a:r>
          </a:p>
        </p:txBody>
      </p:sp>
      <p:pic>
        <p:nvPicPr>
          <p:cNvPr id="2235" name="Picture 187" descr="Resim3">
            <a:extLst>
              <a:ext uri="{FF2B5EF4-FFF2-40B4-BE49-F238E27FC236}">
                <a16:creationId xmlns:a16="http://schemas.microsoft.com/office/drawing/2014/main" id="{5C2A5E6D-D3E7-4D54-925E-D79EC25A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12813"/>
            <a:ext cx="2676525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4" name="Picture 186" descr="Resim2">
            <a:extLst>
              <a:ext uri="{FF2B5EF4-FFF2-40B4-BE49-F238E27FC236}">
                <a16:creationId xmlns:a16="http://schemas.microsoft.com/office/drawing/2014/main" id="{2601ACB7-DDFE-4306-8D27-F66CB2E5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08050"/>
            <a:ext cx="26765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3" name="Picture 185" descr="Resim1">
            <a:extLst>
              <a:ext uri="{FF2B5EF4-FFF2-40B4-BE49-F238E27FC236}">
                <a16:creationId xmlns:a16="http://schemas.microsoft.com/office/drawing/2014/main" id="{77FBD8E3-C708-4911-88F7-4FF376FD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908050"/>
            <a:ext cx="26765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7" name="Text Box 179">
            <a:extLst>
              <a:ext uri="{FF2B5EF4-FFF2-40B4-BE49-F238E27FC236}">
                <a16:creationId xmlns:a16="http://schemas.microsoft.com/office/drawing/2014/main" id="{5770A27A-F381-4B12-A234-BF76F5876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628775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1) Besleme bağlantısı</a:t>
            </a:r>
          </a:p>
        </p:txBody>
      </p:sp>
      <p:sp>
        <p:nvSpPr>
          <p:cNvPr id="2229" name="Text Box 181">
            <a:extLst>
              <a:ext uri="{FF2B5EF4-FFF2-40B4-BE49-F238E27FC236}">
                <a16:creationId xmlns:a16="http://schemas.microsoft.com/office/drawing/2014/main" id="{3807825C-7D58-42B4-B442-05B1F4C9D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900238"/>
            <a:ext cx="201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2) Reset bağlantısı</a:t>
            </a:r>
          </a:p>
        </p:txBody>
      </p:sp>
      <p:sp>
        <p:nvSpPr>
          <p:cNvPr id="2239" name="Text Box 191">
            <a:extLst>
              <a:ext uri="{FF2B5EF4-FFF2-40B4-BE49-F238E27FC236}">
                <a16:creationId xmlns:a16="http://schemas.microsoft.com/office/drawing/2014/main" id="{61B746E8-4EB9-428A-BCD4-97D9FC8F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62877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40" name="Text Box 192">
            <a:extLst>
              <a:ext uri="{FF2B5EF4-FFF2-40B4-BE49-F238E27FC236}">
                <a16:creationId xmlns:a16="http://schemas.microsoft.com/office/drawing/2014/main" id="{2CE820D4-D9B8-47A0-9834-D1FFF9EB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91611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41" name="Text Box 193">
            <a:extLst>
              <a:ext uri="{FF2B5EF4-FFF2-40B4-BE49-F238E27FC236}">
                <a16:creationId xmlns:a16="http://schemas.microsoft.com/office/drawing/2014/main" id="{E52709E1-1EA7-4765-AF5E-1B0CBDC9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050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42" name="Text Box 194">
            <a:extLst>
              <a:ext uri="{FF2B5EF4-FFF2-40B4-BE49-F238E27FC236}">
                <a16:creationId xmlns:a16="http://schemas.microsoft.com/office/drawing/2014/main" id="{6DAE90D2-3CA3-4DD2-AEAB-913F11F3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141663"/>
            <a:ext cx="4824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PIC16F84’e </a:t>
            </a:r>
            <a:r>
              <a:rPr lang="tr-TR" altLang="tr-TR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tr-TR" altLang="tr-TR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altLang="tr-TR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tr-TR" altLang="tr-TR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bağlantısı</a:t>
            </a:r>
          </a:p>
        </p:txBody>
      </p:sp>
      <p:pic>
        <p:nvPicPr>
          <p:cNvPr id="2245" name="Picture 197" descr="Resim8">
            <a:extLst>
              <a:ext uri="{FF2B5EF4-FFF2-40B4-BE49-F238E27FC236}">
                <a16:creationId xmlns:a16="http://schemas.microsoft.com/office/drawing/2014/main" id="{63B69C7B-CEA6-4FC2-93BD-86C0FA26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6638"/>
            <a:ext cx="24479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6" name="Picture 198" descr="Resim7">
            <a:extLst>
              <a:ext uri="{FF2B5EF4-FFF2-40B4-BE49-F238E27FC236}">
                <a16:creationId xmlns:a16="http://schemas.microsoft.com/office/drawing/2014/main" id="{0EC32D82-2724-47BC-ACE9-7840FB66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576638"/>
            <a:ext cx="3057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7" name="Picture 199" descr="Resim6">
            <a:extLst>
              <a:ext uri="{FF2B5EF4-FFF2-40B4-BE49-F238E27FC236}">
                <a16:creationId xmlns:a16="http://schemas.microsoft.com/office/drawing/2014/main" id="{DB339500-0695-4C2F-8CAF-EEB77147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0288"/>
            <a:ext cx="3667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9" name="Text Box 201">
            <a:extLst>
              <a:ext uri="{FF2B5EF4-FFF2-40B4-BE49-F238E27FC236}">
                <a16:creationId xmlns:a16="http://schemas.microsoft.com/office/drawing/2014/main" id="{4460B2C3-425E-4C25-9910-D0BF0260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590925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1) Buton bağlantısı</a:t>
            </a:r>
          </a:p>
        </p:txBody>
      </p:sp>
      <p:sp>
        <p:nvSpPr>
          <p:cNvPr id="2250" name="Text Box 202">
            <a:extLst>
              <a:ext uri="{FF2B5EF4-FFF2-40B4-BE49-F238E27FC236}">
                <a16:creationId xmlns:a16="http://schemas.microsoft.com/office/drawing/2014/main" id="{D8D8ED87-FC88-41FB-A01B-A2FEFFE8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862388"/>
            <a:ext cx="201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2) LED bağlantısı</a:t>
            </a:r>
          </a:p>
        </p:txBody>
      </p:sp>
      <p:sp>
        <p:nvSpPr>
          <p:cNvPr id="2251" name="Text Box 203">
            <a:extLst>
              <a:ext uri="{FF2B5EF4-FFF2-40B4-BE49-F238E27FC236}">
                <a16:creationId xmlns:a16="http://schemas.microsoft.com/office/drawing/2014/main" id="{81445D6A-8006-495B-BE8E-8BD8D092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59092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2" name="Text Box 204">
            <a:extLst>
              <a:ext uri="{FF2B5EF4-FFF2-40B4-BE49-F238E27FC236}">
                <a16:creationId xmlns:a16="http://schemas.microsoft.com/office/drawing/2014/main" id="{7A63B8D8-1E71-4D26-956B-6CDBF7DD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8782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tr-TR" altLang="tr-TR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70" name="25 Altbilgi Yer Tutucusu">
            <a:extLst>
              <a:ext uri="{FF2B5EF4-FFF2-40B4-BE49-F238E27FC236}">
                <a16:creationId xmlns:a16="http://schemas.microsoft.com/office/drawing/2014/main" id="{05325C5C-52E6-4F6E-9BC1-3F829804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7671" name="24 Slayt Numarası Yer Tutucusu">
            <a:extLst>
              <a:ext uri="{FF2B5EF4-FFF2-40B4-BE49-F238E27FC236}">
                <a16:creationId xmlns:a16="http://schemas.microsoft.com/office/drawing/2014/main" id="{93389DBF-ABB0-44A9-936C-790C500F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C26989C-4400-4738-A487-AE2515EEE58E}" type="slidenum">
              <a:rPr lang="tr-TR" altLang="tr-TR">
                <a:solidFill>
                  <a:schemeClr val="tx2"/>
                </a:solidFill>
              </a:rPr>
              <a:pPr/>
              <a:t>22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1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1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0" grpId="0"/>
      <p:bldP spid="2231" grpId="0"/>
      <p:bldP spid="2227" grpId="0"/>
      <p:bldP spid="2229" grpId="0"/>
      <p:bldP spid="2239" grpId="0"/>
      <p:bldP spid="2240" grpId="0"/>
      <p:bldP spid="2241" grpId="0"/>
      <p:bldP spid="2242" grpId="0"/>
      <p:bldP spid="2249" grpId="0"/>
      <p:bldP spid="2250" grpId="0"/>
      <p:bldP spid="2251" grpId="0"/>
      <p:bldP spid="22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bahtiyar\My Documents\My Pictures\reset bağlantı.JPG">
            <a:extLst>
              <a:ext uri="{FF2B5EF4-FFF2-40B4-BE49-F238E27FC236}">
                <a16:creationId xmlns:a16="http://schemas.microsoft.com/office/drawing/2014/main" id="{90CC9762-ADD8-48B0-9007-66543A3E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714375"/>
            <a:ext cx="5486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3 Altbilgi Yer Tutucusu">
            <a:extLst>
              <a:ext uri="{FF2B5EF4-FFF2-40B4-BE49-F238E27FC236}">
                <a16:creationId xmlns:a16="http://schemas.microsoft.com/office/drawing/2014/main" id="{B34D7EC8-6B25-4F33-9BD8-4B52457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8676" name="2 Slayt Numarası Yer Tutucusu">
            <a:extLst>
              <a:ext uri="{FF2B5EF4-FFF2-40B4-BE49-F238E27FC236}">
                <a16:creationId xmlns:a16="http://schemas.microsoft.com/office/drawing/2014/main" id="{7E184FBD-C114-4755-8B14-04534CF2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A6A2A52-D0F2-40AE-9EEF-90C5B75172AF}" type="slidenum">
              <a:rPr lang="tr-TR" altLang="tr-TR">
                <a:solidFill>
                  <a:schemeClr val="tx2"/>
                </a:solidFill>
              </a:rPr>
              <a:pPr/>
              <a:t>23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Documents and Settings\bahtiyar\My Documents\My Pictures\042EEBA18B2340F09910ABD0FC1A4F1C.gif">
            <a:extLst>
              <a:ext uri="{FF2B5EF4-FFF2-40B4-BE49-F238E27FC236}">
                <a16:creationId xmlns:a16="http://schemas.microsoft.com/office/drawing/2014/main" id="{D25D2D50-351C-4373-8463-D998A82D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6926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2 Metin kutusu">
            <a:extLst>
              <a:ext uri="{FF2B5EF4-FFF2-40B4-BE49-F238E27FC236}">
                <a16:creationId xmlns:a16="http://schemas.microsoft.com/office/drawing/2014/main" id="{1A11E0D5-E100-4FC8-AC90-CB004A90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572125"/>
            <a:ext cx="664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PIC 16F84 ile yapılmış örnek bir devre</a:t>
            </a:r>
          </a:p>
        </p:txBody>
      </p:sp>
      <p:sp>
        <p:nvSpPr>
          <p:cNvPr id="29700" name="4 Altbilgi Yer Tutucusu">
            <a:extLst>
              <a:ext uri="{FF2B5EF4-FFF2-40B4-BE49-F238E27FC236}">
                <a16:creationId xmlns:a16="http://schemas.microsoft.com/office/drawing/2014/main" id="{52866DD5-3ECE-4F31-B613-9AE23CC0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29701" name="3 Slayt Numarası Yer Tutucusu">
            <a:extLst>
              <a:ext uri="{FF2B5EF4-FFF2-40B4-BE49-F238E27FC236}">
                <a16:creationId xmlns:a16="http://schemas.microsoft.com/office/drawing/2014/main" id="{83F59129-BC11-4CDD-AA72-4C3F148C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CDD79A8-709A-4B64-8D5B-5197F7D9FF99}" type="slidenum">
              <a:rPr lang="tr-TR" altLang="tr-TR">
                <a:solidFill>
                  <a:schemeClr val="tx2"/>
                </a:solidFill>
              </a:rPr>
              <a:pPr/>
              <a:t>24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Documents and Settings\bahtiyar\My Documents\My Pictures\mikro slayt için 15.JPG">
            <a:extLst>
              <a:ext uri="{FF2B5EF4-FFF2-40B4-BE49-F238E27FC236}">
                <a16:creationId xmlns:a16="http://schemas.microsoft.com/office/drawing/2014/main" id="{842071A9-D172-4889-AA41-7FC02318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85938"/>
            <a:ext cx="6886575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1 Metin kutusu">
            <a:extLst>
              <a:ext uri="{FF2B5EF4-FFF2-40B4-BE49-F238E27FC236}">
                <a16:creationId xmlns:a16="http://schemas.microsoft.com/office/drawing/2014/main" id="{14B6108C-DD2C-4E2C-A183-98CA1382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5750"/>
            <a:ext cx="778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i="1" u="sng">
                <a:solidFill>
                  <a:srgbClr val="C00000"/>
                </a:solidFill>
                <a:latin typeface="Arial" panose="020B0604020202020204" pitchFamily="34" charset="0"/>
              </a:rPr>
              <a:t>CLOCK UÇLARI ve CLOCK OSİLATÖRÜ ÇEŞİTLERİ</a:t>
            </a:r>
          </a:p>
        </p:txBody>
      </p:sp>
      <p:sp>
        <p:nvSpPr>
          <p:cNvPr id="4" name="3 Metin kutusu">
            <a:extLst>
              <a:ext uri="{FF2B5EF4-FFF2-40B4-BE49-F238E27FC236}">
                <a16:creationId xmlns:a16="http://schemas.microsoft.com/office/drawing/2014/main" id="{AB0EDDC2-DC21-4557-9C07-52332C31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42938"/>
            <a:ext cx="80724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 sz="1600"/>
              <a:t>PIC belleğinde bulunan program komutlarının çalışabilmesi için bir kare dalga sinyaline ihtiyaç duyar. Bu sinyale Clock sinyali denilir.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 sz="1600"/>
              <a:t>PIC16f84’ün clock sinyal girişi için kullanılan iki ucu bulunur.     (15. ve 16. pin)</a:t>
            </a:r>
          </a:p>
        </p:txBody>
      </p:sp>
      <p:sp>
        <p:nvSpPr>
          <p:cNvPr id="30725" name="5 Altbilgi Yer Tutucusu">
            <a:extLst>
              <a:ext uri="{FF2B5EF4-FFF2-40B4-BE49-F238E27FC236}">
                <a16:creationId xmlns:a16="http://schemas.microsoft.com/office/drawing/2014/main" id="{F8D91D20-F046-4538-A4DE-282B2674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0726" name="4 Slayt Numarası Yer Tutucusu">
            <a:extLst>
              <a:ext uri="{FF2B5EF4-FFF2-40B4-BE49-F238E27FC236}">
                <a16:creationId xmlns:a16="http://schemas.microsoft.com/office/drawing/2014/main" id="{79856D35-C7E1-46D4-964C-9DD06BF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36E4D81-F1D6-4E1B-B7BF-4A152C712F2C}" type="slidenum">
              <a:rPr lang="tr-TR" altLang="tr-TR">
                <a:solidFill>
                  <a:schemeClr val="tx2"/>
                </a:solidFill>
              </a:rPr>
              <a:pPr/>
              <a:t>25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C:\Documents and Settings\bahtiyar\My Documents\My Pictures\mikro slayt için 17.jpg">
            <a:extLst>
              <a:ext uri="{FF2B5EF4-FFF2-40B4-BE49-F238E27FC236}">
                <a16:creationId xmlns:a16="http://schemas.microsoft.com/office/drawing/2014/main" id="{87AED7CE-F1F4-419A-805F-AB03B385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572000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C:\Documents and Settings\bahtiyar\My Documents\My Pictures\kristal-osilator.png">
            <a:extLst>
              <a:ext uri="{FF2B5EF4-FFF2-40B4-BE49-F238E27FC236}">
                <a16:creationId xmlns:a16="http://schemas.microsoft.com/office/drawing/2014/main" id="{B813A1C6-E561-46AA-83F0-51512EE1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857250"/>
            <a:ext cx="3143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2" descr="C:\Documents and Settings\bahtiyar\My Documents\My Pictures\mikro slayt için 16.jpg">
            <a:extLst>
              <a:ext uri="{FF2B5EF4-FFF2-40B4-BE49-F238E27FC236}">
                <a16:creationId xmlns:a16="http://schemas.microsoft.com/office/drawing/2014/main" id="{DA8CC861-6837-4F63-B360-59BD069B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857750"/>
            <a:ext cx="1828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etin kutusu">
            <a:extLst>
              <a:ext uri="{FF2B5EF4-FFF2-40B4-BE49-F238E27FC236}">
                <a16:creationId xmlns:a16="http://schemas.microsoft.com/office/drawing/2014/main" id="{F22775C7-6943-4A19-9E3E-0B8C37A2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5750"/>
            <a:ext cx="778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i="1" u="sng">
                <a:solidFill>
                  <a:srgbClr val="C00000"/>
                </a:solidFill>
                <a:latin typeface="Arial" panose="020B0604020202020204" pitchFamily="34" charset="0"/>
              </a:rPr>
              <a:t>CLOCK UÇLARI ve CLOCK OSİLATÖRÜ ÇEŞİTLERİ</a:t>
            </a:r>
          </a:p>
        </p:txBody>
      </p:sp>
      <p:sp>
        <p:nvSpPr>
          <p:cNvPr id="5" name="4 Metin kutusu">
            <a:extLst>
              <a:ext uri="{FF2B5EF4-FFF2-40B4-BE49-F238E27FC236}">
                <a16:creationId xmlns:a16="http://schemas.microsoft.com/office/drawing/2014/main" id="{4AD120FD-3CE7-4EC3-BC3E-4E7B77002863}"/>
              </a:ext>
            </a:extLst>
          </p:cNvPr>
          <p:cNvSpPr txBox="1"/>
          <p:nvPr/>
        </p:nvSpPr>
        <p:spPr>
          <a:xfrm>
            <a:off x="357188" y="2214563"/>
            <a:ext cx="7500937" cy="2170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tr-TR" altLang="tr-TR" b="1" i="1" u="sng">
                <a:solidFill>
                  <a:srgbClr val="C00000"/>
                </a:solidFill>
                <a:ea typeface="Arabic Transparent" panose="020B0604020202020204" pitchFamily="34" charset="0"/>
                <a:cs typeface="Arabic Transparent" panose="020B0604020202020204" pitchFamily="34" charset="0"/>
              </a:rPr>
              <a:t>Kullanılan Osilatörler: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>
                <a:ea typeface="Arabic Transparent" panose="020B0604020202020204" pitchFamily="34" charset="0"/>
                <a:cs typeface="Arabic Transparent" panose="020B0604020202020204" pitchFamily="34" charset="0"/>
              </a:rPr>
              <a:t>RC Osilatör (Resistor/Capacitor)                 (0 Hz		4MHz)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>
                <a:ea typeface="Arabic Transparent" panose="020B0604020202020204" pitchFamily="34" charset="0"/>
                <a:cs typeface="Arabic Transparent" panose="020B0604020202020204" pitchFamily="34" charset="0"/>
              </a:rPr>
              <a:t>XT Osilatör (Kristal veya Seramik) (Xtal)     (100KHz	4MHz)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>
                <a:ea typeface="Arabic Transparent" panose="020B0604020202020204" pitchFamily="34" charset="0"/>
                <a:cs typeface="Arabic Transparent" panose="020B0604020202020204" pitchFamily="34" charset="0"/>
              </a:rPr>
              <a:t>HS Osilatör (High Speed)                            (4MHz		20MHz)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>
                <a:ea typeface="Arabic Transparent" panose="020B0604020202020204" pitchFamily="34" charset="0"/>
                <a:cs typeface="Arabic Transparent" panose="020B0604020202020204" pitchFamily="34" charset="0"/>
              </a:rPr>
              <a:t>LP Osilatör (Low Power)                             (5KHz 		200KHz)</a:t>
            </a:r>
          </a:p>
        </p:txBody>
      </p:sp>
      <p:sp>
        <p:nvSpPr>
          <p:cNvPr id="31751" name="8 Altbilgi Yer Tutucusu">
            <a:extLst>
              <a:ext uri="{FF2B5EF4-FFF2-40B4-BE49-F238E27FC236}">
                <a16:creationId xmlns:a16="http://schemas.microsoft.com/office/drawing/2014/main" id="{DA4E9F41-2EEB-4AF2-8B3A-13BE719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1752" name="7 Slayt Numarası Yer Tutucusu">
            <a:extLst>
              <a:ext uri="{FF2B5EF4-FFF2-40B4-BE49-F238E27FC236}">
                <a16:creationId xmlns:a16="http://schemas.microsoft.com/office/drawing/2014/main" id="{6302A70F-7227-4164-9B6A-853B10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07097EA-7E3E-429D-B6A1-C490A7EFAA80}" type="slidenum">
              <a:rPr lang="tr-TR" altLang="tr-TR">
                <a:solidFill>
                  <a:schemeClr val="tx2"/>
                </a:solidFill>
              </a:rPr>
              <a:pPr/>
              <a:t>26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Documents and Settings\bahtiyar\My Documents\My Pictures\mikro slayt için 16.jpg">
            <a:extLst>
              <a:ext uri="{FF2B5EF4-FFF2-40B4-BE49-F238E27FC236}">
                <a16:creationId xmlns:a16="http://schemas.microsoft.com/office/drawing/2014/main" id="{397E65C1-C80E-43B8-A925-B5057924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14500"/>
            <a:ext cx="5143500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1 Altbilgi Yer Tutucusu">
            <a:extLst>
              <a:ext uri="{FF2B5EF4-FFF2-40B4-BE49-F238E27FC236}">
                <a16:creationId xmlns:a16="http://schemas.microsoft.com/office/drawing/2014/main" id="{E5FE1A73-6CBF-49DD-A3B3-8E4F46D2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2772" name="2 Slayt Numarası Yer Tutucusu">
            <a:extLst>
              <a:ext uri="{FF2B5EF4-FFF2-40B4-BE49-F238E27FC236}">
                <a16:creationId xmlns:a16="http://schemas.microsoft.com/office/drawing/2014/main" id="{59ED9C60-DFCA-4D53-9C25-DBBCA4CC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2CEB4C7-05C5-441F-989C-A7EE0CFA1B90}" type="slidenum">
              <a:rPr lang="tr-TR" altLang="tr-TR">
                <a:solidFill>
                  <a:schemeClr val="tx2"/>
                </a:solidFill>
              </a:rPr>
              <a:pPr/>
              <a:t>27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5" name="4 Metin kutusu">
            <a:extLst>
              <a:ext uri="{FF2B5EF4-FFF2-40B4-BE49-F238E27FC236}">
                <a16:creationId xmlns:a16="http://schemas.microsoft.com/office/drawing/2014/main" id="{F77A2B7D-E48F-43D1-9A18-4D2D7EF27593}"/>
              </a:ext>
            </a:extLst>
          </p:cNvPr>
          <p:cNvSpPr txBox="1"/>
          <p:nvPr/>
        </p:nvSpPr>
        <p:spPr>
          <a:xfrm>
            <a:off x="571500" y="785813"/>
            <a:ext cx="65008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600" i="1" u="sng" dirty="0">
                <a:solidFill>
                  <a:srgbClr val="C00000"/>
                </a:solidFill>
                <a:latin typeface="+mj-lt"/>
                <a:cs typeface="+mn-cs"/>
              </a:rPr>
              <a:t>PIC16F84’ün Fiziksel Yapısı ile ilgili sorusu olan var mı?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C:\Documents and Settings\bahtiyar\My Documents\My Pictures\mikro slayt için 11a.JPG">
            <a:extLst>
              <a:ext uri="{FF2B5EF4-FFF2-40B4-BE49-F238E27FC236}">
                <a16:creationId xmlns:a16="http://schemas.microsoft.com/office/drawing/2014/main" id="{B661F949-22DA-49E1-8261-887C0419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072437" cy="707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2 Metin kutusu">
            <a:extLst>
              <a:ext uri="{FF2B5EF4-FFF2-40B4-BE49-F238E27FC236}">
                <a16:creationId xmlns:a16="http://schemas.microsoft.com/office/drawing/2014/main" id="{A60E6B0E-E6C4-4C0E-90A4-98D1E486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6357938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PIC16F84’ün Mimarisi</a:t>
            </a:r>
          </a:p>
        </p:txBody>
      </p:sp>
      <p:sp>
        <p:nvSpPr>
          <p:cNvPr id="33796" name="5 Altbilgi Yer Tutucusu">
            <a:extLst>
              <a:ext uri="{FF2B5EF4-FFF2-40B4-BE49-F238E27FC236}">
                <a16:creationId xmlns:a16="http://schemas.microsoft.com/office/drawing/2014/main" id="{1ACD7B56-FDB7-4CF7-8502-C3AD851A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CBD8962B-ABC1-4EAF-90A0-62F02DDC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8EA2B1CE-3BC0-46DA-8947-78CBA0B8403C}" type="slidenum">
              <a:rPr lang="tr-TR" altLang="tr-TR">
                <a:solidFill>
                  <a:schemeClr val="tx2"/>
                </a:solidFill>
              </a:rPr>
              <a:pPr/>
              <a:t>28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Documents and Settings\bahtiyar\My Documents\My Pictures\mikro slayt için 11.JPG">
            <a:extLst>
              <a:ext uri="{FF2B5EF4-FFF2-40B4-BE49-F238E27FC236}">
                <a16:creationId xmlns:a16="http://schemas.microsoft.com/office/drawing/2014/main" id="{63C51049-F7DC-44DB-B8BF-1E934CE9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0"/>
            <a:ext cx="6443663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3 Altbilgi Yer Tutucusu">
            <a:extLst>
              <a:ext uri="{FF2B5EF4-FFF2-40B4-BE49-F238E27FC236}">
                <a16:creationId xmlns:a16="http://schemas.microsoft.com/office/drawing/2014/main" id="{7B203A3F-943C-4E83-BC6D-0AE5ABF0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4820" name="2 Slayt Numarası Yer Tutucusu">
            <a:extLst>
              <a:ext uri="{FF2B5EF4-FFF2-40B4-BE49-F238E27FC236}">
                <a16:creationId xmlns:a16="http://schemas.microsoft.com/office/drawing/2014/main" id="{2A78200F-4C95-47F9-9121-8AD659E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20340B9-D682-444C-99E7-52E6069A1549}" type="slidenum">
              <a:rPr lang="tr-TR" altLang="tr-TR">
                <a:solidFill>
                  <a:schemeClr val="tx2"/>
                </a:solidFill>
              </a:rPr>
              <a:pPr/>
              <a:t>29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Documents and Settings\bahtiyar\My Documents\My Pictures\mikro slayt için4.JPG">
            <a:extLst>
              <a:ext uri="{FF2B5EF4-FFF2-40B4-BE49-F238E27FC236}">
                <a16:creationId xmlns:a16="http://schemas.microsoft.com/office/drawing/2014/main" id="{F3B8AF67-2EE2-4109-8740-E99E387A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57250"/>
            <a:ext cx="79438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etin kutusu">
            <a:extLst>
              <a:ext uri="{FF2B5EF4-FFF2-40B4-BE49-F238E27FC236}">
                <a16:creationId xmlns:a16="http://schemas.microsoft.com/office/drawing/2014/main" id="{8A8C20D5-A8F4-47D2-B6D9-4F6257A15924}"/>
              </a:ext>
            </a:extLst>
          </p:cNvPr>
          <p:cNvSpPr txBox="1"/>
          <p:nvPr/>
        </p:nvSpPr>
        <p:spPr>
          <a:xfrm>
            <a:off x="1643063" y="785813"/>
            <a:ext cx="592931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Bir Bilgisayarın Genel Yapısı</a:t>
            </a:r>
          </a:p>
        </p:txBody>
      </p:sp>
      <p:sp>
        <p:nvSpPr>
          <p:cNvPr id="8196" name="5 Altbilgi Yer Tutucusu">
            <a:extLst>
              <a:ext uri="{FF2B5EF4-FFF2-40B4-BE49-F238E27FC236}">
                <a16:creationId xmlns:a16="http://schemas.microsoft.com/office/drawing/2014/main" id="{CDDF3A11-E883-4073-AEAF-0F929F3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0BF19E29-1C43-41D4-BC6C-D50828F7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245FDFBB-DA46-41F1-91BF-B0E3887F1377}" type="slidenum">
              <a:rPr lang="tr-TR" altLang="tr-TR">
                <a:solidFill>
                  <a:schemeClr val="tx2"/>
                </a:solidFill>
              </a:rPr>
              <a:pPr/>
              <a:t>3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etin kutusu">
            <a:extLst>
              <a:ext uri="{FF2B5EF4-FFF2-40B4-BE49-F238E27FC236}">
                <a16:creationId xmlns:a16="http://schemas.microsoft.com/office/drawing/2014/main" id="{49D9AD4D-12BD-47AD-A4D6-EA0460DD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335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b="1" i="1">
                <a:solidFill>
                  <a:srgbClr val="C00000"/>
                </a:solidFill>
              </a:rPr>
              <a:t>***</a:t>
            </a:r>
            <a:r>
              <a:rPr lang="tr-TR" altLang="tr-TR" b="1" i="1" u="sng">
                <a:solidFill>
                  <a:srgbClr val="C00000"/>
                </a:solidFill>
              </a:rPr>
              <a:t>PROGRAM BELLEĞİ</a:t>
            </a:r>
          </a:p>
        </p:txBody>
      </p:sp>
      <p:pic>
        <p:nvPicPr>
          <p:cNvPr id="31746" name="Picture 2" descr="C:\Documents and Settings\bahtiyar\My Documents\My Pictures\mikro slayt için 18.JPG">
            <a:extLst>
              <a:ext uri="{FF2B5EF4-FFF2-40B4-BE49-F238E27FC236}">
                <a16:creationId xmlns:a16="http://schemas.microsoft.com/office/drawing/2014/main" id="{9B2B44F8-0747-4EEB-A93C-7E33F824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28625"/>
            <a:ext cx="45720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etin kutusu">
            <a:extLst>
              <a:ext uri="{FF2B5EF4-FFF2-40B4-BE49-F238E27FC236}">
                <a16:creationId xmlns:a16="http://schemas.microsoft.com/office/drawing/2014/main" id="{4D46B9EF-B029-407F-964D-37619F2D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285875"/>
            <a:ext cx="392906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u="sng"/>
              <a:t>Program komutları saklanır.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u="sng"/>
              <a:t>1 Kbyte</a:t>
            </a:r>
            <a:r>
              <a:rPr lang="tr-TR" altLang="tr-TR"/>
              <a:t>’lık veri kapasitesi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Her bir hücrenin veri uzunluğu   </a:t>
            </a:r>
            <a:r>
              <a:rPr lang="tr-TR" altLang="tr-TR" u="sng"/>
              <a:t>14 bittir</a:t>
            </a:r>
            <a:r>
              <a:rPr lang="tr-TR" altLang="tr-T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EEPROM (Elektriksel olarak yazılıp silinebilir)(Flash)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Programın çalışması sırasında sadece okunabilir.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Sadece assembly komutları saklanır.(RETLW**)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Program yazılırken adresler 0x00A şeklinde gösterilir.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000h ile 3FFh arasında adreslenir.</a:t>
            </a:r>
          </a:p>
        </p:txBody>
      </p:sp>
      <p:sp>
        <p:nvSpPr>
          <p:cNvPr id="35845" name="5 Altbilgi Yer Tutucusu">
            <a:extLst>
              <a:ext uri="{FF2B5EF4-FFF2-40B4-BE49-F238E27FC236}">
                <a16:creationId xmlns:a16="http://schemas.microsoft.com/office/drawing/2014/main" id="{5DDC2CE8-5048-4291-9F90-EB9E6789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5846" name="4 Slayt Numarası Yer Tutucusu">
            <a:extLst>
              <a:ext uri="{FF2B5EF4-FFF2-40B4-BE49-F238E27FC236}">
                <a16:creationId xmlns:a16="http://schemas.microsoft.com/office/drawing/2014/main" id="{C4353D5D-4D04-42CF-8C4E-19E61D48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F2C5A95-4B19-457E-A473-F0739AD80282}" type="slidenum">
              <a:rPr lang="tr-TR" altLang="tr-TR">
                <a:solidFill>
                  <a:schemeClr val="tx2"/>
                </a:solidFill>
              </a:rPr>
              <a:pPr/>
              <a:t>30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nts and Settings\bahtiyar\My Documents\My Pictures\mikro slayt için 19.JPG">
            <a:extLst>
              <a:ext uri="{FF2B5EF4-FFF2-40B4-BE49-F238E27FC236}">
                <a16:creationId xmlns:a16="http://schemas.microsoft.com/office/drawing/2014/main" id="{AE801D64-AA2C-4C42-977C-AC006A8C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0"/>
            <a:ext cx="40005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1 Metin kutusu">
            <a:extLst>
              <a:ext uri="{FF2B5EF4-FFF2-40B4-BE49-F238E27FC236}">
                <a16:creationId xmlns:a16="http://schemas.microsoft.com/office/drawing/2014/main" id="{F020486C-3FCD-458B-9F45-EABD07C2E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5"/>
            <a:ext cx="5643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b="1" i="1">
                <a:solidFill>
                  <a:srgbClr val="C00000"/>
                </a:solidFill>
              </a:rPr>
              <a:t>***</a:t>
            </a:r>
            <a:r>
              <a:rPr lang="tr-TR" altLang="tr-TR" b="1" i="1" u="sng">
                <a:solidFill>
                  <a:srgbClr val="C00000"/>
                </a:solidFill>
              </a:rPr>
              <a:t>VERİ BELLEĞİ (RAM, DATA MEMORY)</a:t>
            </a:r>
          </a:p>
          <a:p>
            <a:pPr algn="ctr"/>
            <a:r>
              <a:rPr lang="tr-TR" altLang="tr-TR" b="1" i="1" u="sng">
                <a:solidFill>
                  <a:srgbClr val="C00000"/>
                </a:solidFill>
              </a:rPr>
              <a:t>File Register (Dosya Yazmacı)</a:t>
            </a:r>
          </a:p>
        </p:txBody>
      </p:sp>
      <p:sp>
        <p:nvSpPr>
          <p:cNvPr id="36868" name="4 Metin kutusu">
            <a:extLst>
              <a:ext uri="{FF2B5EF4-FFF2-40B4-BE49-F238E27FC236}">
                <a16:creationId xmlns:a16="http://schemas.microsoft.com/office/drawing/2014/main" id="{D6C2F7B1-7BAF-4A86-BBA9-1062D634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43576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CPU’yu kontrol eder.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Bellek uzunluğu 8 bittir.</a:t>
            </a:r>
            <a:r>
              <a:rPr lang="tr-TR" altLang="tr-TR" sz="1200"/>
              <a:t>(** PCLATH 5bit 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2 tane temel register (yazmaç) bulunur.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File Register ve W Registeri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File Registeri 2 sayfadan oluşur. (Bank0 Bank1)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Özel veri alanlarının dışında kalan yerler normal RAM olarak kullanılır.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Toplam 80 tane file registeri bulunur.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altLang="tr-TR"/>
          </a:p>
        </p:txBody>
      </p:sp>
      <p:sp>
        <p:nvSpPr>
          <p:cNvPr id="36869" name="6 Altbilgi Yer Tutucusu">
            <a:extLst>
              <a:ext uri="{FF2B5EF4-FFF2-40B4-BE49-F238E27FC236}">
                <a16:creationId xmlns:a16="http://schemas.microsoft.com/office/drawing/2014/main" id="{A16C788C-BAA4-4101-A7AE-E5B1F81E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6870" name="5 Slayt Numarası Yer Tutucusu">
            <a:extLst>
              <a:ext uri="{FF2B5EF4-FFF2-40B4-BE49-F238E27FC236}">
                <a16:creationId xmlns:a16="http://schemas.microsoft.com/office/drawing/2014/main" id="{512F79AF-5F7E-414B-8445-43222F6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31F3ADD-DEDD-432C-95E2-58B09DCD4A76}" type="slidenum">
              <a:rPr lang="tr-TR" altLang="tr-TR">
                <a:solidFill>
                  <a:schemeClr val="tx2"/>
                </a:solidFill>
              </a:rPr>
              <a:pPr/>
              <a:t>31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Documents and Settings\bahtiyar\My Documents\My Pictures\mikro slayt için 19.JPG">
            <a:extLst>
              <a:ext uri="{FF2B5EF4-FFF2-40B4-BE49-F238E27FC236}">
                <a16:creationId xmlns:a16="http://schemas.microsoft.com/office/drawing/2014/main" id="{F5FF0D5E-E9BE-47CA-A020-3727B735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0"/>
            <a:ext cx="40005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1 Metin kutusu">
            <a:extLst>
              <a:ext uri="{FF2B5EF4-FFF2-40B4-BE49-F238E27FC236}">
                <a16:creationId xmlns:a16="http://schemas.microsoft.com/office/drawing/2014/main" id="{D19DF628-C29E-46FE-960C-BDEB1EBA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5"/>
            <a:ext cx="5643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b="1" i="1">
                <a:solidFill>
                  <a:srgbClr val="C00000"/>
                </a:solidFill>
              </a:rPr>
              <a:t>***</a:t>
            </a:r>
            <a:r>
              <a:rPr lang="tr-TR" altLang="tr-TR" b="1" i="1" u="sng">
                <a:solidFill>
                  <a:srgbClr val="C00000"/>
                </a:solidFill>
              </a:rPr>
              <a:t>VERİ BELLEĞİ (RAM, DATA MEMORY)</a:t>
            </a:r>
          </a:p>
          <a:p>
            <a:pPr algn="ctr"/>
            <a:r>
              <a:rPr lang="tr-TR" altLang="tr-TR" b="1" i="1" u="sng">
                <a:solidFill>
                  <a:srgbClr val="C00000"/>
                </a:solidFill>
              </a:rPr>
              <a:t>File Register (Dosya Yazmacı)</a:t>
            </a:r>
          </a:p>
          <a:p>
            <a:r>
              <a:rPr lang="tr-TR" altLang="tr-TR" b="1" i="1">
                <a:solidFill>
                  <a:srgbClr val="C00000"/>
                </a:solidFill>
              </a:rPr>
              <a:t>     devamı</a:t>
            </a:r>
          </a:p>
        </p:txBody>
      </p:sp>
      <p:sp>
        <p:nvSpPr>
          <p:cNvPr id="37892" name="4 Metin kutusu">
            <a:extLst>
              <a:ext uri="{FF2B5EF4-FFF2-40B4-BE49-F238E27FC236}">
                <a16:creationId xmlns:a16="http://schemas.microsoft.com/office/drawing/2014/main" id="{3D8CF3E9-C39F-41BC-A497-96218351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071563"/>
            <a:ext cx="44291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Bank1’deki özel amaçlı registerler dışındaki veriler Bank0’ın kopyasıdır. (0Ch=8Ch)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Bir bank’taki registeri kullanabilmek için o banka geçmek gerekir.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tr-TR"/>
              <a:t>Bazı özel amaçlı registerler her iki bankta da görülür. Bu herhangi bir bankta o registere ulaşmayı sağlar.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altLang="tr-TR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altLang="tr-TR"/>
          </a:p>
          <a:p>
            <a:pPr>
              <a:buFont typeface="Arial" panose="020B0604020202020204" pitchFamily="34" charset="0"/>
              <a:buChar char="•"/>
            </a:pPr>
            <a:endParaRPr lang="tr-TR" altLang="tr-TR"/>
          </a:p>
        </p:txBody>
      </p:sp>
      <p:sp>
        <p:nvSpPr>
          <p:cNvPr id="37893" name="6 Altbilgi Yer Tutucusu">
            <a:extLst>
              <a:ext uri="{FF2B5EF4-FFF2-40B4-BE49-F238E27FC236}">
                <a16:creationId xmlns:a16="http://schemas.microsoft.com/office/drawing/2014/main" id="{9A34010E-0361-4068-A427-DE0B235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7894" name="5 Slayt Numarası Yer Tutucusu">
            <a:extLst>
              <a:ext uri="{FF2B5EF4-FFF2-40B4-BE49-F238E27FC236}">
                <a16:creationId xmlns:a16="http://schemas.microsoft.com/office/drawing/2014/main" id="{3137E66D-F89A-4A90-88B2-E2D25DA3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8979130B-5927-466B-B029-E04F37449C14}" type="slidenum">
              <a:rPr lang="tr-TR" altLang="tr-TR">
                <a:solidFill>
                  <a:schemeClr val="tx2"/>
                </a:solidFill>
              </a:rPr>
              <a:pPr/>
              <a:t>32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bahtiyar\My Documents\My Pictures\mikro slayt için 12.JPG">
            <a:extLst>
              <a:ext uri="{FF2B5EF4-FFF2-40B4-BE49-F238E27FC236}">
                <a16:creationId xmlns:a16="http://schemas.microsoft.com/office/drawing/2014/main" id="{11022A3F-29E8-4F83-8413-D0A69D4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83525" cy="66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4 Altbilgi Yer Tutucusu">
            <a:extLst>
              <a:ext uri="{FF2B5EF4-FFF2-40B4-BE49-F238E27FC236}">
                <a16:creationId xmlns:a16="http://schemas.microsoft.com/office/drawing/2014/main" id="{FFB10106-C9C2-4061-AD1D-92C2214C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8916" name="3 Slayt Numarası Yer Tutucusu">
            <a:extLst>
              <a:ext uri="{FF2B5EF4-FFF2-40B4-BE49-F238E27FC236}">
                <a16:creationId xmlns:a16="http://schemas.microsoft.com/office/drawing/2014/main" id="{9EA4F9AD-7669-4C8E-B724-A18079E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E6CAE38-5E69-4666-B4C5-6446EB859D7B}" type="slidenum">
              <a:rPr lang="tr-TR" altLang="tr-TR">
                <a:solidFill>
                  <a:schemeClr val="tx2"/>
                </a:solidFill>
              </a:rPr>
              <a:pPr/>
              <a:t>33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bahtiyar\My Documents\My Pictures\mikro slayt için 20.JPG">
            <a:extLst>
              <a:ext uri="{FF2B5EF4-FFF2-40B4-BE49-F238E27FC236}">
                <a16:creationId xmlns:a16="http://schemas.microsoft.com/office/drawing/2014/main" id="{58553F57-D490-42C9-9D26-59D296C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42938"/>
            <a:ext cx="71437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1 Altbilgi Yer Tutucusu">
            <a:extLst>
              <a:ext uri="{FF2B5EF4-FFF2-40B4-BE49-F238E27FC236}">
                <a16:creationId xmlns:a16="http://schemas.microsoft.com/office/drawing/2014/main" id="{B942EFE3-3CAE-4F1F-B2A1-D5925691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39940" name="2 Slayt Numarası Yer Tutucusu">
            <a:extLst>
              <a:ext uri="{FF2B5EF4-FFF2-40B4-BE49-F238E27FC236}">
                <a16:creationId xmlns:a16="http://schemas.microsoft.com/office/drawing/2014/main" id="{18896D44-9B02-462B-B62C-5ECDD238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F2AD007-7658-4EA0-BDE9-FA1DC0CCEB47}" type="slidenum">
              <a:rPr lang="tr-TR" altLang="tr-TR">
                <a:solidFill>
                  <a:schemeClr val="tx2"/>
                </a:solidFill>
              </a:rPr>
              <a:pPr/>
              <a:t>34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39941" name="5 Metin kutusu">
            <a:extLst>
              <a:ext uri="{FF2B5EF4-FFF2-40B4-BE49-F238E27FC236}">
                <a16:creationId xmlns:a16="http://schemas.microsoft.com/office/drawing/2014/main" id="{46BA65B3-20F6-45C7-96D5-B95A56F3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700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b="1" i="1" u="sng">
                <a:solidFill>
                  <a:srgbClr val="C00000"/>
                </a:solidFill>
              </a:rPr>
              <a:t>STATUS REGİSTER    (STATUS(durum) yazmacı)</a:t>
            </a:r>
          </a:p>
        </p:txBody>
      </p:sp>
      <p:sp>
        <p:nvSpPr>
          <p:cNvPr id="9" name="8 Metin kutusu">
            <a:extLst>
              <a:ext uri="{FF2B5EF4-FFF2-40B4-BE49-F238E27FC236}">
                <a16:creationId xmlns:a16="http://schemas.microsoft.com/office/drawing/2014/main" id="{86B90E44-9AEA-45A3-963C-7A5BDD2CD96D}"/>
              </a:ext>
            </a:extLst>
          </p:cNvPr>
          <p:cNvSpPr txBox="1"/>
          <p:nvPr/>
        </p:nvSpPr>
        <p:spPr>
          <a:xfrm>
            <a:off x="285750" y="2103438"/>
            <a:ext cx="7643813" cy="424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FF0000"/>
                </a:solidFill>
                <a:latin typeface="+mn-lt"/>
                <a:cs typeface="+mn-cs"/>
              </a:rPr>
              <a:t>bit7:  </a:t>
            </a:r>
            <a:r>
              <a:rPr lang="tr-TR" dirty="0">
                <a:latin typeface="+mn-lt"/>
                <a:cs typeface="+mn-cs"/>
              </a:rPr>
              <a:t>IRP: Bank seçme bit’i ( </a:t>
            </a:r>
            <a:r>
              <a:rPr lang="tr-TR" dirty="0" err="1">
                <a:latin typeface="+mn-lt"/>
                <a:cs typeface="+mn-cs"/>
              </a:rPr>
              <a:t>Register</a:t>
            </a:r>
            <a:r>
              <a:rPr lang="tr-TR" dirty="0">
                <a:latin typeface="+mn-lt"/>
                <a:cs typeface="+mn-cs"/>
              </a:rPr>
              <a:t> Bank </a:t>
            </a:r>
            <a:r>
              <a:rPr lang="tr-TR" dirty="0" err="1">
                <a:latin typeface="+mn-lt"/>
                <a:cs typeface="+mn-cs"/>
              </a:rPr>
              <a:t>Select</a:t>
            </a:r>
            <a:r>
              <a:rPr lang="tr-TR" dirty="0">
                <a:latin typeface="+mn-lt"/>
                <a:cs typeface="+mn-cs"/>
              </a:rPr>
              <a:t> bit )IRP bit’i PIC 16F84A’larda kullanılmaz. IRP sıfır olarak kalmalıdır.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0 = Bank 0, 1 (00h - </a:t>
            </a:r>
            <a:r>
              <a:rPr lang="tr-TR" dirty="0" err="1">
                <a:latin typeface="+mn-lt"/>
                <a:cs typeface="+mn-cs"/>
              </a:rPr>
              <a:t>FFh</a:t>
            </a:r>
            <a:r>
              <a:rPr lang="tr-TR" dirty="0"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1 = Bank 2, 3 (100h - 1FFh)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FF0000"/>
                </a:solidFill>
                <a:latin typeface="+mn-lt"/>
                <a:cs typeface="+mn-cs"/>
              </a:rPr>
              <a:t>bit 6-5: </a:t>
            </a:r>
            <a:r>
              <a:rPr lang="tr-TR" dirty="0">
                <a:latin typeface="+mn-lt"/>
                <a:cs typeface="+mn-cs"/>
              </a:rPr>
              <a:t>RP1:RP0: </a:t>
            </a:r>
            <a:r>
              <a:rPr lang="tr-TR" dirty="0" err="1">
                <a:latin typeface="+mn-lt"/>
                <a:cs typeface="+mn-cs"/>
              </a:rPr>
              <a:t>Register</a:t>
            </a:r>
            <a:r>
              <a:rPr lang="tr-TR" dirty="0">
                <a:latin typeface="+mn-lt"/>
                <a:cs typeface="+mn-cs"/>
              </a:rPr>
              <a:t> Bank </a:t>
            </a:r>
            <a:r>
              <a:rPr lang="tr-TR" dirty="0" err="1">
                <a:latin typeface="+mn-lt"/>
                <a:cs typeface="+mn-cs"/>
              </a:rPr>
              <a:t>Select</a:t>
            </a:r>
            <a:r>
              <a:rPr lang="tr-TR" dirty="0">
                <a:latin typeface="+mn-lt"/>
                <a:cs typeface="+mn-cs"/>
              </a:rPr>
              <a:t> </a:t>
            </a:r>
            <a:r>
              <a:rPr lang="tr-TR" dirty="0" err="1">
                <a:latin typeface="+mn-lt"/>
                <a:cs typeface="+mn-cs"/>
              </a:rPr>
              <a:t>bits</a:t>
            </a:r>
            <a:r>
              <a:rPr lang="tr-TR" dirty="0">
                <a:latin typeface="+mn-lt"/>
                <a:cs typeface="+mn-cs"/>
              </a:rPr>
              <a:t>(Bank seçme bitleri)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00 = Bank 0(00h-7Fh)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01 = Bank 1(80h-</a:t>
            </a:r>
            <a:r>
              <a:rPr lang="tr-TR" dirty="0" err="1">
                <a:latin typeface="+mn-lt"/>
                <a:cs typeface="+mn-cs"/>
              </a:rPr>
              <a:t>FFh</a:t>
            </a:r>
            <a:r>
              <a:rPr lang="tr-TR" dirty="0">
                <a:latin typeface="+mn-lt"/>
                <a:cs typeface="+mn-cs"/>
              </a:rPr>
              <a:t>)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Her bir bank 128 </a:t>
            </a:r>
            <a:r>
              <a:rPr lang="tr-TR" dirty="0" err="1">
                <a:latin typeface="+mn-lt"/>
                <a:cs typeface="+mn-cs"/>
              </a:rPr>
              <a:t>byte’dır</a:t>
            </a:r>
            <a:r>
              <a:rPr lang="tr-TR" dirty="0">
                <a:latin typeface="+mn-lt"/>
                <a:cs typeface="+mn-cs"/>
              </a:rPr>
              <a:t>. PIC16F84A ‘da sadece RP0 kullanılır.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RP1 sıfır olmalıdır.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bit 4: </a:t>
            </a:r>
            <a:r>
              <a:rPr lang="en-US" dirty="0">
                <a:latin typeface="+mn-lt"/>
                <a:cs typeface="+mn-cs"/>
              </a:rPr>
              <a:t>TO: </a:t>
            </a:r>
            <a:r>
              <a:rPr lang="en-US" dirty="0" err="1">
                <a:latin typeface="+mn-lt"/>
                <a:cs typeface="+mn-cs"/>
              </a:rPr>
              <a:t>Zaman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aşım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bit’i</a:t>
            </a:r>
            <a:r>
              <a:rPr lang="en-US" dirty="0">
                <a:latin typeface="+mn-lt"/>
                <a:cs typeface="+mn-cs"/>
              </a:rPr>
              <a:t> ( Time-out bit )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1= PIC’ e enerji verildiğinde ve CLRWDT ve SLEEP komutu çalışınca</a:t>
            </a:r>
          </a:p>
          <a:p>
            <a:pPr marL="622300" indent="-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0 = WDT zamanlayıcısında zaman dolduğunda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Documents and Settings\bahtiyar\My Documents\My Pictures\mikro slayt için 20.JPG">
            <a:extLst>
              <a:ext uri="{FF2B5EF4-FFF2-40B4-BE49-F238E27FC236}">
                <a16:creationId xmlns:a16="http://schemas.microsoft.com/office/drawing/2014/main" id="{CE4F7D03-C61E-48DC-A792-03A4B4A4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42938"/>
            <a:ext cx="71437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1 Altbilgi Yer Tutucusu">
            <a:extLst>
              <a:ext uri="{FF2B5EF4-FFF2-40B4-BE49-F238E27FC236}">
                <a16:creationId xmlns:a16="http://schemas.microsoft.com/office/drawing/2014/main" id="{F0612D02-36E2-4238-9F87-8E2AAC41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0964" name="2 Slayt Numarası Yer Tutucusu">
            <a:extLst>
              <a:ext uri="{FF2B5EF4-FFF2-40B4-BE49-F238E27FC236}">
                <a16:creationId xmlns:a16="http://schemas.microsoft.com/office/drawing/2014/main" id="{3FAFC47D-2AF7-449D-A2A5-CA2B752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70C63C2-AFC6-4D6D-8892-91973A1E33F8}" type="slidenum">
              <a:rPr lang="tr-TR" altLang="tr-TR">
                <a:solidFill>
                  <a:schemeClr val="tx2"/>
                </a:solidFill>
              </a:rPr>
              <a:pPr/>
              <a:t>35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40965" name="5 Metin kutusu">
            <a:extLst>
              <a:ext uri="{FF2B5EF4-FFF2-40B4-BE49-F238E27FC236}">
                <a16:creationId xmlns:a16="http://schemas.microsoft.com/office/drawing/2014/main" id="{9E9DCA7B-DE55-4C1C-B9F6-D4DACC5C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b="1" i="1" u="sng">
                <a:solidFill>
                  <a:srgbClr val="C00000"/>
                </a:solidFill>
              </a:rPr>
              <a:t>STATUS REGİSTER (STATUS(durum) yazmacı)</a:t>
            </a:r>
            <a:r>
              <a:rPr lang="tr-TR" altLang="tr-TR" sz="2400" b="1" i="1">
                <a:solidFill>
                  <a:srgbClr val="C00000"/>
                </a:solidFill>
              </a:rPr>
              <a:t> devam.</a:t>
            </a:r>
            <a:endParaRPr lang="tr-TR" altLang="tr-TR" sz="2400" b="1" i="1" u="sng">
              <a:solidFill>
                <a:srgbClr val="C00000"/>
              </a:solidFill>
            </a:endParaRPr>
          </a:p>
        </p:txBody>
      </p:sp>
      <p:sp>
        <p:nvSpPr>
          <p:cNvPr id="40966" name="8 Metin kutusu">
            <a:extLst>
              <a:ext uri="{FF2B5EF4-FFF2-40B4-BE49-F238E27FC236}">
                <a16:creationId xmlns:a16="http://schemas.microsoft.com/office/drawing/2014/main" id="{2B180B49-E425-453F-9110-32C098DD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103438"/>
            <a:ext cx="78581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1600">
                <a:solidFill>
                  <a:srgbClr val="FF0000"/>
                </a:solidFill>
              </a:rPr>
              <a:t>bit 3:</a:t>
            </a:r>
            <a:r>
              <a:rPr lang="tr-TR" altLang="tr-TR" sz="1600"/>
              <a:t> PD: Enerji kesilme bit’i ( Power-down bit )</a:t>
            </a:r>
          </a:p>
          <a:p>
            <a:r>
              <a:rPr lang="tr-TR" altLang="tr-TR" sz="1600"/>
              <a:t>	1 = PIC’e enerji verildiğinde ve CLRWDT komutu çalışınca</a:t>
            </a:r>
          </a:p>
          <a:p>
            <a:r>
              <a:rPr lang="tr-TR" altLang="tr-TR" sz="1600"/>
              <a:t>	0 = SLEEP modu çalışınca</a:t>
            </a:r>
          </a:p>
          <a:p>
            <a:r>
              <a:rPr lang="pl-PL" altLang="tr-TR" sz="1600">
                <a:solidFill>
                  <a:srgbClr val="FF0000"/>
                </a:solidFill>
              </a:rPr>
              <a:t>bit 2: </a:t>
            </a:r>
            <a:r>
              <a:rPr lang="pl-PL" altLang="tr-TR" sz="1600"/>
              <a:t>Z: Zero bit ( Sıfır bit’i )</a:t>
            </a:r>
          </a:p>
          <a:p>
            <a:r>
              <a:rPr lang="tr-TR" altLang="tr-TR" sz="1600"/>
              <a:t>	1 = Bir aritmetik işlem veya mantıksal işlem sonucu 0(sıfır) olduğunda</a:t>
            </a:r>
          </a:p>
          <a:p>
            <a:r>
              <a:rPr lang="tr-TR" altLang="tr-TR" sz="1600"/>
              <a:t>	0 = Bir aritmetik işlem veya mantıksal işlem sonucu 0(sıfır) olmadığında.</a:t>
            </a:r>
          </a:p>
          <a:p>
            <a:r>
              <a:rPr lang="tr-TR" altLang="tr-TR" sz="1600">
                <a:solidFill>
                  <a:srgbClr val="FF0000"/>
                </a:solidFill>
              </a:rPr>
              <a:t>bit 1: </a:t>
            </a:r>
            <a:r>
              <a:rPr lang="tr-TR" altLang="tr-TR" sz="1600"/>
              <a:t>DC: Taşma ve Ödünç bit’i ( Digit carry/borrow bit )( ADDWF ve</a:t>
            </a:r>
          </a:p>
          <a:p>
            <a:r>
              <a:rPr lang="tr-TR" altLang="tr-TR" sz="1600"/>
              <a:t>	ADDLW komutları için ) </a:t>
            </a:r>
            <a:r>
              <a:rPr lang="en-US" altLang="tr-TR" sz="1600"/>
              <a:t>(For borrow the polarity is reversed)</a:t>
            </a:r>
          </a:p>
          <a:p>
            <a:r>
              <a:rPr lang="tr-TR" altLang="tr-TR" sz="1600"/>
              <a:t>	1 = Alt dört bitin 4. bitinde taşma meydana geldiğinde</a:t>
            </a:r>
          </a:p>
          <a:p>
            <a:r>
              <a:rPr lang="tr-TR" altLang="tr-TR" sz="1600"/>
              <a:t>	0 = Alt dört bitin 4. bitinde taşma meydana gelmediğinde</a:t>
            </a:r>
          </a:p>
          <a:p>
            <a:r>
              <a:rPr lang="tr-TR" altLang="tr-TR" sz="1600">
                <a:solidFill>
                  <a:srgbClr val="FF0000"/>
                </a:solidFill>
              </a:rPr>
              <a:t>bit 0: </a:t>
            </a:r>
            <a:r>
              <a:rPr lang="tr-TR" altLang="tr-TR" sz="1600"/>
              <a:t>C: Taşma ve Ödünç bit’i ( Carry/borrow bit )( ADDWF ve</a:t>
            </a:r>
          </a:p>
          <a:p>
            <a:r>
              <a:rPr lang="tr-TR" altLang="tr-TR" sz="1600"/>
              <a:t>	ADDLW komutları için )</a:t>
            </a:r>
          </a:p>
          <a:p>
            <a:r>
              <a:rPr lang="tr-TR" altLang="tr-TR" sz="1600"/>
              <a:t>	</a:t>
            </a:r>
            <a:r>
              <a:rPr lang="sv-SE" altLang="tr-TR" sz="1600"/>
              <a:t>1 = En soldaki 7.bitte taşma olduğunda</a:t>
            </a:r>
          </a:p>
          <a:p>
            <a:r>
              <a:rPr lang="tr-TR" altLang="tr-TR" sz="1600"/>
              <a:t>	0 = En soldaki 7.bitte taşma olmadığında</a:t>
            </a:r>
          </a:p>
          <a:p>
            <a:r>
              <a:rPr lang="tr-TR" altLang="tr-TR" sz="1600">
                <a:solidFill>
                  <a:srgbClr val="FF0000"/>
                </a:solidFill>
              </a:rPr>
              <a:t>Not: </a:t>
            </a:r>
            <a:r>
              <a:rPr lang="tr-TR" altLang="tr-TR" sz="1600"/>
              <a:t>RLF ve RRF komutları çalıştığında en sol bit veya en sağ bitin değeri</a:t>
            </a:r>
          </a:p>
          <a:p>
            <a:r>
              <a:rPr lang="tr-TR" altLang="tr-TR" sz="1600"/>
              <a:t>carry bitine yüklenir.</a:t>
            </a:r>
          </a:p>
          <a:p>
            <a:endParaRPr lang="tr-TR" alt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Altbilgi Yer Tutucusu">
            <a:extLst>
              <a:ext uri="{FF2B5EF4-FFF2-40B4-BE49-F238E27FC236}">
                <a16:creationId xmlns:a16="http://schemas.microsoft.com/office/drawing/2014/main" id="{375B2078-1E4D-43A8-8126-81CB244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1987" name="2 Slayt Numarası Yer Tutucusu">
            <a:extLst>
              <a:ext uri="{FF2B5EF4-FFF2-40B4-BE49-F238E27FC236}">
                <a16:creationId xmlns:a16="http://schemas.microsoft.com/office/drawing/2014/main" id="{C47490C4-00FF-4A05-9AEC-6A05F828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4CDD0A1-48C2-41D8-8B23-0124F2696800}" type="slidenum">
              <a:rPr lang="tr-TR" altLang="tr-TR">
                <a:solidFill>
                  <a:schemeClr val="tx2"/>
                </a:solidFill>
              </a:rPr>
              <a:pPr/>
              <a:t>36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41988" name="3 Metin kutusu">
            <a:extLst>
              <a:ext uri="{FF2B5EF4-FFF2-40B4-BE49-F238E27FC236}">
                <a16:creationId xmlns:a16="http://schemas.microsoft.com/office/drawing/2014/main" id="{A621BD3C-D5CC-4292-B066-0B4A867B1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85750"/>
            <a:ext cx="657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b="1" u="sng">
                <a:solidFill>
                  <a:srgbClr val="C00000"/>
                </a:solidFill>
              </a:rPr>
              <a:t>I/O PORTLARI (Giriş Çıkış Portları)</a:t>
            </a:r>
          </a:p>
        </p:txBody>
      </p:sp>
      <p:sp>
        <p:nvSpPr>
          <p:cNvPr id="5" name="4 Metin kutusu">
            <a:extLst>
              <a:ext uri="{FF2B5EF4-FFF2-40B4-BE49-F238E27FC236}">
                <a16:creationId xmlns:a16="http://schemas.microsoft.com/office/drawing/2014/main" id="{445E4D95-418F-4C34-9B8D-78384D7E8ABA}"/>
              </a:ext>
            </a:extLst>
          </p:cNvPr>
          <p:cNvSpPr txBox="1"/>
          <p:nvPr/>
        </p:nvSpPr>
        <p:spPr>
          <a:xfrm>
            <a:off x="214313" y="1143000"/>
            <a:ext cx="7643812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  <a:latin typeface="+mn-lt"/>
                <a:cs typeface="+mn-cs"/>
              </a:rPr>
              <a:t>Giriş ve Çıkış elemanlarının PIC16f84’e bağlandığı uçlara I/O </a:t>
            </a:r>
            <a:r>
              <a:rPr lang="tr-TR" dirty="0" err="1">
                <a:solidFill>
                  <a:srgbClr val="0070C0"/>
                </a:solidFill>
                <a:latin typeface="+mn-lt"/>
                <a:cs typeface="+mn-cs"/>
              </a:rPr>
              <a:t>port</a:t>
            </a:r>
            <a:r>
              <a:rPr lang="tr-TR" dirty="0">
                <a:solidFill>
                  <a:srgbClr val="0070C0"/>
                </a:solidFill>
                <a:latin typeface="+mn-lt"/>
                <a:cs typeface="+mn-cs"/>
              </a:rPr>
              <a:t> denir.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PortA</a:t>
            </a:r>
            <a:r>
              <a:rPr lang="tr-TR" dirty="0">
                <a:latin typeface="+mn-lt"/>
                <a:cs typeface="+mn-cs"/>
              </a:rPr>
              <a:t> ve </a:t>
            </a:r>
            <a:r>
              <a:rPr lang="tr-TR" dirty="0" err="1">
                <a:latin typeface="+mn-lt"/>
                <a:cs typeface="+mn-cs"/>
              </a:rPr>
              <a:t>PortB</a:t>
            </a:r>
            <a:r>
              <a:rPr lang="tr-TR" dirty="0">
                <a:latin typeface="+mn-lt"/>
                <a:cs typeface="+mn-cs"/>
              </a:rPr>
              <a:t> olmak üzere iki gruptur.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PortA</a:t>
            </a:r>
            <a:r>
              <a:rPr lang="tr-TR" dirty="0">
                <a:latin typeface="+mn-lt"/>
                <a:cs typeface="+mn-cs"/>
              </a:rPr>
              <a:t> 5 bittir.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PortB</a:t>
            </a:r>
            <a:r>
              <a:rPr lang="tr-TR" dirty="0">
                <a:latin typeface="+mn-lt"/>
                <a:cs typeface="+mn-cs"/>
              </a:rPr>
              <a:t> 8 bittir.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85h adresindeki </a:t>
            </a:r>
            <a:r>
              <a:rPr lang="tr-TR" dirty="0" err="1">
                <a:latin typeface="+mn-lt"/>
                <a:cs typeface="+mn-cs"/>
              </a:rPr>
              <a:t>TrisA</a:t>
            </a:r>
            <a:r>
              <a:rPr lang="tr-TR" dirty="0">
                <a:latin typeface="+mn-lt"/>
                <a:cs typeface="+mn-cs"/>
              </a:rPr>
              <a:t> </a:t>
            </a:r>
            <a:r>
              <a:rPr lang="tr-TR" dirty="0" err="1">
                <a:latin typeface="+mn-lt"/>
                <a:cs typeface="+mn-cs"/>
              </a:rPr>
              <a:t>PortA’yı</a:t>
            </a:r>
            <a:endParaRPr lang="tr-TR" dirty="0">
              <a:latin typeface="+mn-lt"/>
              <a:cs typeface="+mn-cs"/>
            </a:endParaRP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86h adresindeki </a:t>
            </a:r>
            <a:r>
              <a:rPr lang="tr-TR" dirty="0" err="1">
                <a:latin typeface="+mn-lt"/>
                <a:cs typeface="+mn-cs"/>
              </a:rPr>
              <a:t>TrisB</a:t>
            </a:r>
            <a:r>
              <a:rPr lang="tr-TR" dirty="0">
                <a:latin typeface="+mn-lt"/>
                <a:cs typeface="+mn-cs"/>
              </a:rPr>
              <a:t> </a:t>
            </a:r>
            <a:r>
              <a:rPr lang="tr-TR" dirty="0" err="1">
                <a:latin typeface="+mn-lt"/>
                <a:cs typeface="+mn-cs"/>
              </a:rPr>
              <a:t>PortB’yi</a:t>
            </a:r>
            <a:r>
              <a:rPr lang="tr-TR" dirty="0">
                <a:latin typeface="+mn-lt"/>
                <a:cs typeface="+mn-cs"/>
              </a:rPr>
              <a:t> kontrol eder.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TrisA</a:t>
            </a:r>
            <a:r>
              <a:rPr lang="tr-TR" dirty="0">
                <a:latin typeface="+mn-lt"/>
                <a:cs typeface="+mn-cs"/>
              </a:rPr>
              <a:t> veya </a:t>
            </a:r>
            <a:r>
              <a:rPr lang="tr-TR" dirty="0" err="1">
                <a:latin typeface="+mn-lt"/>
                <a:cs typeface="+mn-cs"/>
              </a:rPr>
              <a:t>TrisB</a:t>
            </a:r>
            <a:r>
              <a:rPr lang="tr-TR" dirty="0">
                <a:latin typeface="+mn-lt"/>
                <a:cs typeface="+mn-cs"/>
              </a:rPr>
              <a:t> set edildiğinde (=1); set edilen kısım giriş olarak atanmış olur.</a:t>
            </a:r>
          </a:p>
          <a:p>
            <a:pPr marL="533400" indent="-533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TrisA</a:t>
            </a:r>
            <a:r>
              <a:rPr lang="tr-TR" dirty="0">
                <a:latin typeface="+mn-lt"/>
                <a:cs typeface="+mn-cs"/>
              </a:rPr>
              <a:t> veya </a:t>
            </a:r>
            <a:r>
              <a:rPr lang="tr-TR" dirty="0" err="1">
                <a:latin typeface="+mn-lt"/>
                <a:cs typeface="+mn-cs"/>
              </a:rPr>
              <a:t>TrisB</a:t>
            </a:r>
            <a:r>
              <a:rPr lang="tr-TR" dirty="0">
                <a:latin typeface="+mn-lt"/>
                <a:cs typeface="+mn-cs"/>
              </a:rPr>
              <a:t> </a:t>
            </a:r>
            <a:r>
              <a:rPr lang="tr-TR" dirty="0" err="1">
                <a:latin typeface="+mn-lt"/>
                <a:cs typeface="+mn-cs"/>
              </a:rPr>
              <a:t>reset</a:t>
            </a:r>
            <a:r>
              <a:rPr lang="tr-TR" dirty="0">
                <a:latin typeface="+mn-lt"/>
                <a:cs typeface="+mn-cs"/>
              </a:rPr>
              <a:t> </a:t>
            </a:r>
            <a:r>
              <a:rPr lang="tr-TR" dirty="0" err="1">
                <a:latin typeface="+mn-lt"/>
                <a:cs typeface="+mn-cs"/>
              </a:rPr>
              <a:t>edildiğind</a:t>
            </a:r>
            <a:r>
              <a:rPr lang="tr-TR" dirty="0">
                <a:latin typeface="+mn-lt"/>
                <a:cs typeface="+mn-cs"/>
              </a:rPr>
              <a:t> (=0); </a:t>
            </a:r>
            <a:r>
              <a:rPr lang="tr-TR" dirty="0" err="1">
                <a:latin typeface="+mn-lt"/>
                <a:cs typeface="+mn-cs"/>
              </a:rPr>
              <a:t>reset</a:t>
            </a:r>
            <a:r>
              <a:rPr lang="tr-TR" dirty="0">
                <a:latin typeface="+mn-lt"/>
                <a:cs typeface="+mn-cs"/>
              </a:rPr>
              <a:t> edilen kısım çıkış olarak atanmış olur.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 descr="C:\Documents and Settings\bahtiyar\My Documents\My Pictures\mikro slayt için2.JPG">
            <a:extLst>
              <a:ext uri="{FF2B5EF4-FFF2-40B4-BE49-F238E27FC236}">
                <a16:creationId xmlns:a16="http://schemas.microsoft.com/office/drawing/2014/main" id="{1B7F7BE9-8CDE-4D87-86A2-3A62463E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00375"/>
            <a:ext cx="6929438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4 Altbilgi Yer Tutucusu">
            <a:extLst>
              <a:ext uri="{FF2B5EF4-FFF2-40B4-BE49-F238E27FC236}">
                <a16:creationId xmlns:a16="http://schemas.microsoft.com/office/drawing/2014/main" id="{78B58CF5-2B94-4BC7-8F5C-641F0054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3012" name="3 Slayt Numarası Yer Tutucusu">
            <a:extLst>
              <a:ext uri="{FF2B5EF4-FFF2-40B4-BE49-F238E27FC236}">
                <a16:creationId xmlns:a16="http://schemas.microsoft.com/office/drawing/2014/main" id="{0AC94734-D45A-423A-8117-DAB6F3E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AF5E91E-B07F-4F1D-A556-CE85C8017EC0}" type="slidenum">
              <a:rPr lang="tr-TR" altLang="tr-TR">
                <a:solidFill>
                  <a:schemeClr val="tx2"/>
                </a:solidFill>
              </a:rPr>
              <a:pPr/>
              <a:t>37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43013" name="5 Metin kutusu">
            <a:extLst>
              <a:ext uri="{FF2B5EF4-FFF2-40B4-BE49-F238E27FC236}">
                <a16:creationId xmlns:a16="http://schemas.microsoft.com/office/drawing/2014/main" id="{189A3DA6-320F-48C9-B683-CD6C74F0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85750"/>
            <a:ext cx="657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 sz="2400" b="1" i="1">
                <a:solidFill>
                  <a:srgbClr val="C00000"/>
                </a:solidFill>
              </a:rPr>
              <a:t>******   </a:t>
            </a:r>
            <a:r>
              <a:rPr lang="tr-TR" altLang="tr-TR" sz="2400" b="1" i="1" u="sng">
                <a:solidFill>
                  <a:srgbClr val="C00000"/>
                </a:solidFill>
              </a:rPr>
              <a:t>W REGİSTERİ </a:t>
            </a:r>
            <a:r>
              <a:rPr lang="tr-TR" altLang="tr-TR" sz="2400" b="1" i="1">
                <a:solidFill>
                  <a:srgbClr val="C00000"/>
                </a:solidFill>
              </a:rPr>
              <a:t>(W yazmacı)    ******</a:t>
            </a:r>
            <a:endParaRPr lang="tr-TR" altLang="tr-TR" sz="2400" b="1" i="1" u="sng">
              <a:solidFill>
                <a:srgbClr val="C00000"/>
              </a:solidFill>
            </a:endParaRPr>
          </a:p>
        </p:txBody>
      </p:sp>
      <p:sp>
        <p:nvSpPr>
          <p:cNvPr id="43014" name="7 Metin kutusu">
            <a:extLst>
              <a:ext uri="{FF2B5EF4-FFF2-40B4-BE49-F238E27FC236}">
                <a16:creationId xmlns:a16="http://schemas.microsoft.com/office/drawing/2014/main" id="{0FDFF7A6-8DBB-4694-825A-693B133B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857250"/>
            <a:ext cx="71437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RAM alanında görülmeyen özel bir registerdir(yazmaçtır).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Geçici depolama alanı gibi düşünülebilir.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W yazmacına direk erişmek mümkün değildir.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Sabit Değerleri veya Diğer yazmaçların içerisindeki verileri taşırken ulaşılabilir.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/>
              <a:t>PIC’te gerçekleşen tüm Aritmetik ve taşıma işlemlerinde W yazmacını kullanmak zorunludur.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Documents and Settings\bahtiyar\My Documents\My Pictures\mikro slayt için 8.JPG">
            <a:extLst>
              <a:ext uri="{FF2B5EF4-FFF2-40B4-BE49-F238E27FC236}">
                <a16:creationId xmlns:a16="http://schemas.microsoft.com/office/drawing/2014/main" id="{1E50C50C-0952-4531-A895-F0EF327F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971550"/>
            <a:ext cx="72548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3 Altbilgi Yer Tutucusu">
            <a:extLst>
              <a:ext uri="{FF2B5EF4-FFF2-40B4-BE49-F238E27FC236}">
                <a16:creationId xmlns:a16="http://schemas.microsoft.com/office/drawing/2014/main" id="{35B8DE43-047F-485E-912E-8B97E150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4036" name="2 Slayt Numarası Yer Tutucusu">
            <a:extLst>
              <a:ext uri="{FF2B5EF4-FFF2-40B4-BE49-F238E27FC236}">
                <a16:creationId xmlns:a16="http://schemas.microsoft.com/office/drawing/2014/main" id="{BB0958E6-0A73-482C-A167-847E643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CD5F412-588E-4C2B-B118-19EF6B79F4CD}" type="slidenum">
              <a:rPr lang="tr-TR" altLang="tr-TR">
                <a:solidFill>
                  <a:schemeClr val="tx2"/>
                </a:solidFill>
              </a:rPr>
              <a:pPr/>
              <a:t>38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Documents and Settings\bahtiyar\My Documents\My Pictures\mikro slayt için 9.JPG">
            <a:extLst>
              <a:ext uri="{FF2B5EF4-FFF2-40B4-BE49-F238E27FC236}">
                <a16:creationId xmlns:a16="http://schemas.microsoft.com/office/drawing/2014/main" id="{68A28B34-4603-47DC-BEC6-780C2194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012825"/>
            <a:ext cx="6469063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3 Altbilgi Yer Tutucusu">
            <a:extLst>
              <a:ext uri="{FF2B5EF4-FFF2-40B4-BE49-F238E27FC236}">
                <a16:creationId xmlns:a16="http://schemas.microsoft.com/office/drawing/2014/main" id="{3D041D86-EA45-402C-ADC6-560B303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5060" name="2 Slayt Numarası Yer Tutucusu">
            <a:extLst>
              <a:ext uri="{FF2B5EF4-FFF2-40B4-BE49-F238E27FC236}">
                <a16:creationId xmlns:a16="http://schemas.microsoft.com/office/drawing/2014/main" id="{84D58359-F961-42B5-9EC9-4E2C8B8B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76224AB-09AE-4E80-A352-B927C131F600}" type="slidenum">
              <a:rPr lang="tr-TR" altLang="tr-TR">
                <a:solidFill>
                  <a:schemeClr val="tx2"/>
                </a:solidFill>
              </a:rPr>
              <a:pPr/>
              <a:t>39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bahtiyar\My Documents\My Pictures\mikro slayt için 13.JPG">
            <a:extLst>
              <a:ext uri="{FF2B5EF4-FFF2-40B4-BE49-F238E27FC236}">
                <a16:creationId xmlns:a16="http://schemas.microsoft.com/office/drawing/2014/main" id="{0BF5B852-3447-4F50-971B-C310F50E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28750"/>
            <a:ext cx="6392863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5 Metin kutusu">
            <a:extLst>
              <a:ext uri="{FF2B5EF4-FFF2-40B4-BE49-F238E27FC236}">
                <a16:creationId xmlns:a16="http://schemas.microsoft.com/office/drawing/2014/main" id="{5AEEC76C-099E-4E16-A176-3353A1889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00063"/>
            <a:ext cx="5929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Mikrobilgisayarın (Mikrodenetleyici, Mikrokontrolcü) Blok Şeması.</a:t>
            </a:r>
          </a:p>
        </p:txBody>
      </p:sp>
      <p:sp>
        <p:nvSpPr>
          <p:cNvPr id="9220" name="7 Altbilgi Yer Tutucusu">
            <a:extLst>
              <a:ext uri="{FF2B5EF4-FFF2-40B4-BE49-F238E27FC236}">
                <a16:creationId xmlns:a16="http://schemas.microsoft.com/office/drawing/2014/main" id="{F1609F9A-E4BA-4CCC-932D-06941660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9221" name="6 Slayt Numarası Yer Tutucusu">
            <a:extLst>
              <a:ext uri="{FF2B5EF4-FFF2-40B4-BE49-F238E27FC236}">
                <a16:creationId xmlns:a16="http://schemas.microsoft.com/office/drawing/2014/main" id="{FD209C67-CFB9-4205-A3DB-0AB105D3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9315AFB-0C1B-42D9-8B4C-524EF3E1A996}" type="slidenum">
              <a:rPr lang="tr-TR" altLang="tr-TR">
                <a:solidFill>
                  <a:schemeClr val="tx2"/>
                </a:solidFill>
              </a:rPr>
              <a:pPr/>
              <a:t>4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Altbilgi Yer Tutucusu">
            <a:extLst>
              <a:ext uri="{FF2B5EF4-FFF2-40B4-BE49-F238E27FC236}">
                <a16:creationId xmlns:a16="http://schemas.microsoft.com/office/drawing/2014/main" id="{372E507F-057A-4096-8504-A0F65E46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46083" name="2 Slayt Numarası Yer Tutucusu">
            <a:extLst>
              <a:ext uri="{FF2B5EF4-FFF2-40B4-BE49-F238E27FC236}">
                <a16:creationId xmlns:a16="http://schemas.microsoft.com/office/drawing/2014/main" id="{71408C0B-0C98-407E-9529-2969077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C4CB036-3BB0-41CA-BE26-E58997C85258}" type="slidenum">
              <a:rPr lang="tr-TR" altLang="tr-TR">
                <a:solidFill>
                  <a:schemeClr val="tx2"/>
                </a:solidFill>
              </a:rPr>
              <a:pPr/>
              <a:t>40</a:t>
            </a:fld>
            <a:endParaRPr lang="tr-TR" altLang="tr-TR">
              <a:solidFill>
                <a:schemeClr val="tx2"/>
              </a:solidFill>
            </a:endParaRPr>
          </a:p>
        </p:txBody>
      </p:sp>
      <p:sp>
        <p:nvSpPr>
          <p:cNvPr id="7" name="6 Metin kutusu">
            <a:extLst>
              <a:ext uri="{FF2B5EF4-FFF2-40B4-BE49-F238E27FC236}">
                <a16:creationId xmlns:a16="http://schemas.microsoft.com/office/drawing/2014/main" id="{635100DE-4048-4A6A-9186-2B35A8214830}"/>
              </a:ext>
            </a:extLst>
          </p:cNvPr>
          <p:cNvSpPr txBox="1"/>
          <p:nvPr/>
        </p:nvSpPr>
        <p:spPr>
          <a:xfrm>
            <a:off x="857250" y="1000125"/>
            <a:ext cx="6715125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i="1" u="sng" dirty="0">
                <a:solidFill>
                  <a:srgbClr val="FF0000"/>
                </a:solidFill>
                <a:latin typeface="+mn-lt"/>
                <a:cs typeface="+mn-cs"/>
              </a:rPr>
              <a:t>Kaynaklar: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 err="1">
                <a:latin typeface="+mn-lt"/>
                <a:cs typeface="+mn-cs"/>
              </a:rPr>
              <a:t>Mirodenetleyiciler</a:t>
            </a:r>
            <a:r>
              <a:rPr lang="tr-TR" dirty="0">
                <a:latin typeface="+mn-lt"/>
                <a:cs typeface="+mn-cs"/>
              </a:rPr>
              <a:t> ve PIC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		Orhan ALTINBAŞAK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Mikroişlemciler PIC16F84 Uygulamaları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		Metin BEREKET, Engin TEKİN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PIC16F84 </a:t>
            </a:r>
            <a:r>
              <a:rPr lang="tr-TR" dirty="0" err="1">
                <a:latin typeface="+mn-lt"/>
                <a:cs typeface="+mn-cs"/>
              </a:rPr>
              <a:t>Hakında</a:t>
            </a:r>
            <a:r>
              <a:rPr lang="tr-TR" dirty="0">
                <a:latin typeface="+mn-lt"/>
                <a:cs typeface="+mn-cs"/>
              </a:rPr>
              <a:t> Genel Bilgi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		Mazhar Zorlu ATL. </a:t>
            </a:r>
            <a:r>
              <a:rPr lang="tr-TR" dirty="0" err="1">
                <a:latin typeface="+mn-lt"/>
                <a:cs typeface="+mn-cs"/>
              </a:rPr>
              <a:t>End</a:t>
            </a:r>
            <a:r>
              <a:rPr lang="tr-TR" dirty="0">
                <a:latin typeface="+mn-lt"/>
                <a:cs typeface="+mn-cs"/>
              </a:rPr>
              <a:t>. Otomasyon Tek. Böl.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  <a:cs typeface="+mn-cs"/>
              </a:rPr>
              <a:t>			PIC Programlama Semineri Temmuz/2003</a:t>
            </a:r>
          </a:p>
          <a:p>
            <a:pPr marL="622300" indent="-533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dirty="0">
                <a:latin typeface="+mn-lt"/>
                <a:cs typeface="+mn-cs"/>
              </a:rPr>
              <a:t>İNTERNET.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bahtiyar\My Documents\My Pictures\mikro slayt için3.JPG">
            <a:extLst>
              <a:ext uri="{FF2B5EF4-FFF2-40B4-BE49-F238E27FC236}">
                <a16:creationId xmlns:a16="http://schemas.microsoft.com/office/drawing/2014/main" id="{42D42884-BE34-4CB6-8726-5C0F0486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857250"/>
            <a:ext cx="5227637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2 Metin kutusu">
            <a:extLst>
              <a:ext uri="{FF2B5EF4-FFF2-40B4-BE49-F238E27FC236}">
                <a16:creationId xmlns:a16="http://schemas.microsoft.com/office/drawing/2014/main" id="{9F73212A-728B-4517-98FA-CE13438BB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71500"/>
            <a:ext cx="528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Mikrobilgisayarların Kullanıldığı Yerler:</a:t>
            </a:r>
          </a:p>
        </p:txBody>
      </p:sp>
      <p:sp>
        <p:nvSpPr>
          <p:cNvPr id="4" name="3 Metin kutusu">
            <a:extLst>
              <a:ext uri="{FF2B5EF4-FFF2-40B4-BE49-F238E27FC236}">
                <a16:creationId xmlns:a16="http://schemas.microsoft.com/office/drawing/2014/main" id="{B5128883-53F8-4B4B-A201-2C6337DE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143500"/>
            <a:ext cx="6715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tr-TR" altLang="tr-TR"/>
              <a:t>Üretici Firmalar:Intel,Cyrix,AMD, Motorola ve Microchip </a:t>
            </a:r>
          </a:p>
          <a:p>
            <a:endParaRPr lang="tr-TR" altLang="tr-TR"/>
          </a:p>
          <a:p>
            <a:r>
              <a:rPr lang="tr-TR" altLang="tr-TR"/>
              <a:t>12C508,16C84,MCS-51,8031AH,80C51FA…………………………..</a:t>
            </a:r>
          </a:p>
          <a:p>
            <a:endParaRPr lang="tr-TR" altLang="tr-TR"/>
          </a:p>
        </p:txBody>
      </p:sp>
      <p:sp>
        <p:nvSpPr>
          <p:cNvPr id="10245" name="5 Altbilgi Yer Tutucusu">
            <a:extLst>
              <a:ext uri="{FF2B5EF4-FFF2-40B4-BE49-F238E27FC236}">
                <a16:creationId xmlns:a16="http://schemas.microsoft.com/office/drawing/2014/main" id="{31E36602-5C13-447F-8049-1AEF20D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0246" name="4 Slayt Numarası Yer Tutucusu">
            <a:extLst>
              <a:ext uri="{FF2B5EF4-FFF2-40B4-BE49-F238E27FC236}">
                <a16:creationId xmlns:a16="http://schemas.microsoft.com/office/drawing/2014/main" id="{B3EE87DE-2719-4266-9746-63F4106F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BC0E5FE4-10D9-4AD2-9CDA-BDD79899F4DF}" type="slidenum">
              <a:rPr lang="tr-TR" altLang="tr-TR">
                <a:solidFill>
                  <a:schemeClr val="tx2"/>
                </a:solidFill>
              </a:rPr>
              <a:pPr/>
              <a:t>5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bahtiyar\My Documents\My Pictures\microprocessor.jpg">
            <a:extLst>
              <a:ext uri="{FF2B5EF4-FFF2-40B4-BE49-F238E27FC236}">
                <a16:creationId xmlns:a16="http://schemas.microsoft.com/office/drawing/2014/main" id="{2A1927C6-5F51-4225-8771-DA3561B4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642938"/>
            <a:ext cx="364331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C:\Documents and Settings\bahtiyar\My Documents\My Pictures\microprocessor-8080-micro1.jpg">
            <a:extLst>
              <a:ext uri="{FF2B5EF4-FFF2-40B4-BE49-F238E27FC236}">
                <a16:creationId xmlns:a16="http://schemas.microsoft.com/office/drawing/2014/main" id="{EF556DEC-A361-4D24-9865-B59323B2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143375"/>
            <a:ext cx="207168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C:\Documents and Settings\bahtiyar\My Documents\My Pictures\bios-ch.jpg">
            <a:extLst>
              <a:ext uri="{FF2B5EF4-FFF2-40B4-BE49-F238E27FC236}">
                <a16:creationId xmlns:a16="http://schemas.microsoft.com/office/drawing/2014/main" id="{DC880722-98C5-47E9-AB11-56EC5532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14750"/>
            <a:ext cx="25209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6 Altbilgi Yer Tutucusu">
            <a:extLst>
              <a:ext uri="{FF2B5EF4-FFF2-40B4-BE49-F238E27FC236}">
                <a16:creationId xmlns:a16="http://schemas.microsoft.com/office/drawing/2014/main" id="{98EB4BF0-C23D-480E-9F05-55BF50D3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1270" name="5 Slayt Numarası Yer Tutucusu">
            <a:extLst>
              <a:ext uri="{FF2B5EF4-FFF2-40B4-BE49-F238E27FC236}">
                <a16:creationId xmlns:a16="http://schemas.microsoft.com/office/drawing/2014/main" id="{35AAB08D-A47C-455F-932A-51054776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02A6ACA-E66E-4B32-9B56-2D763587C6F2}" type="slidenum">
              <a:rPr lang="tr-TR" altLang="tr-TR">
                <a:solidFill>
                  <a:schemeClr val="tx2"/>
                </a:solidFill>
              </a:rPr>
              <a:pPr/>
              <a:t>6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bahtiyar\My Documents\My Pictures\microprocessor-supervisor-196777.jpg">
            <a:extLst>
              <a:ext uri="{FF2B5EF4-FFF2-40B4-BE49-F238E27FC236}">
                <a16:creationId xmlns:a16="http://schemas.microsoft.com/office/drawing/2014/main" id="{2E8D5461-3F18-41E3-9C69-EF8A53C8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42938"/>
            <a:ext cx="63500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:\Documents and Settings\bahtiyar\My Documents\My Pictures\269-68-PLCC.jpg">
            <a:extLst>
              <a:ext uri="{FF2B5EF4-FFF2-40B4-BE49-F238E27FC236}">
                <a16:creationId xmlns:a16="http://schemas.microsoft.com/office/drawing/2014/main" id="{E4B8E4FF-2916-4C3A-B74F-DED2BD5C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805238"/>
            <a:ext cx="30527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C:\Documents and Settings\bahtiyar\My Documents\My Pictures\mikro slayt için 7.JPG">
            <a:extLst>
              <a:ext uri="{FF2B5EF4-FFF2-40B4-BE49-F238E27FC236}">
                <a16:creationId xmlns:a16="http://schemas.microsoft.com/office/drawing/2014/main" id="{BDC0A1BC-3264-4517-A49F-FFF8AA5B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00500"/>
            <a:ext cx="28575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5 Altbilgi Yer Tutucusu">
            <a:extLst>
              <a:ext uri="{FF2B5EF4-FFF2-40B4-BE49-F238E27FC236}">
                <a16:creationId xmlns:a16="http://schemas.microsoft.com/office/drawing/2014/main" id="{D4495758-20B7-46D8-B792-1A0104E7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2294" name="4 Slayt Numarası Yer Tutucusu">
            <a:extLst>
              <a:ext uri="{FF2B5EF4-FFF2-40B4-BE49-F238E27FC236}">
                <a16:creationId xmlns:a16="http://schemas.microsoft.com/office/drawing/2014/main" id="{46605B8E-3BAA-4483-8A4F-12A5F55C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9A17FAE3-F6EC-48DC-8019-7279272A77E2}" type="slidenum">
              <a:rPr lang="tr-TR" altLang="tr-TR">
                <a:solidFill>
                  <a:schemeClr val="tx2"/>
                </a:solidFill>
              </a:rPr>
              <a:pPr/>
              <a:t>7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bahtiyar\My Documents\My Pictures\arm996hs-13011.jpg">
            <a:extLst>
              <a:ext uri="{FF2B5EF4-FFF2-40B4-BE49-F238E27FC236}">
                <a16:creationId xmlns:a16="http://schemas.microsoft.com/office/drawing/2014/main" id="{59423D52-E753-41B3-A202-E5417F42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71500"/>
            <a:ext cx="77660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4 Altbilgi Yer Tutucusu">
            <a:extLst>
              <a:ext uri="{FF2B5EF4-FFF2-40B4-BE49-F238E27FC236}">
                <a16:creationId xmlns:a16="http://schemas.microsoft.com/office/drawing/2014/main" id="{FF27130D-4F17-449A-81C9-43CCB331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3316" name="3 Slayt Numarası Yer Tutucusu">
            <a:extLst>
              <a:ext uri="{FF2B5EF4-FFF2-40B4-BE49-F238E27FC236}">
                <a16:creationId xmlns:a16="http://schemas.microsoft.com/office/drawing/2014/main" id="{8592201B-13E4-4DE5-8302-44B287A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F75C398-5EB6-4DF4-93B7-F66A35B7525D}" type="slidenum">
              <a:rPr lang="tr-TR" altLang="tr-TR">
                <a:solidFill>
                  <a:schemeClr val="tx2"/>
                </a:solidFill>
              </a:rPr>
              <a:pPr/>
              <a:t>8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Documents and Settings\bahtiyar\My Documents\My Pictures\153056995_5ef8b01016_o.jpg">
            <a:extLst>
              <a:ext uri="{FF2B5EF4-FFF2-40B4-BE49-F238E27FC236}">
                <a16:creationId xmlns:a16="http://schemas.microsoft.com/office/drawing/2014/main" id="{CDF81BBC-F2BC-4DE8-9EFB-37F5EA7F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00063"/>
            <a:ext cx="68453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3 Altbilgi Yer Tutucusu">
            <a:extLst>
              <a:ext uri="{FF2B5EF4-FFF2-40B4-BE49-F238E27FC236}">
                <a16:creationId xmlns:a16="http://schemas.microsoft.com/office/drawing/2014/main" id="{7C1F2E53-0469-4B01-B43D-9DAE9552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tx2"/>
                </a:solidFill>
              </a:rPr>
              <a:t>MAKÜ GÖLHİSAR UBYO</a:t>
            </a:r>
          </a:p>
        </p:txBody>
      </p:sp>
      <p:sp>
        <p:nvSpPr>
          <p:cNvPr id="14340" name="2 Slayt Numarası Yer Tutucusu">
            <a:extLst>
              <a:ext uri="{FF2B5EF4-FFF2-40B4-BE49-F238E27FC236}">
                <a16:creationId xmlns:a16="http://schemas.microsoft.com/office/drawing/2014/main" id="{4A73DD68-A43A-4111-964B-7477C4F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626609F-DE77-4898-A92E-76476104BDC9}" type="slidenum">
              <a:rPr lang="tr-TR" altLang="tr-TR">
                <a:solidFill>
                  <a:schemeClr val="tx2"/>
                </a:solidFill>
              </a:rPr>
              <a:pPr/>
              <a:t>9</a:t>
            </a:fld>
            <a:endParaRPr lang="tr-TR" alt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ngin">
  <a:themeElements>
    <a:clrScheme name="Zengin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Zengin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Zengin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Zengin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968D984110348A5BAD04E462CCB32" ma:contentTypeVersion="13" ma:contentTypeDescription="Create a new document." ma:contentTypeScope="" ma:versionID="8816a156d19b7ee60b5aa38fb92e4ed8">
  <xsd:schema xmlns:xsd="http://www.w3.org/2001/XMLSchema" xmlns:xs="http://www.w3.org/2001/XMLSchema" xmlns:p="http://schemas.microsoft.com/office/2006/metadata/properties" xmlns:ns3="1b4a808d-375e-43d0-819f-b718d32a7213" xmlns:ns4="7d1c2119-495b-4d16-a7e4-a3337b77c6e8" targetNamespace="http://schemas.microsoft.com/office/2006/metadata/properties" ma:root="true" ma:fieldsID="5794e8d4bc081345a03bd607478932f4" ns3:_="" ns4:_="">
    <xsd:import namespace="1b4a808d-375e-43d0-819f-b718d32a7213"/>
    <xsd:import namespace="7d1c2119-495b-4d16-a7e4-a3337b77c6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a808d-375e-43d0-819f-b718d32a7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c2119-495b-4d16-a7e4-a3337b77c6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BE6AD-4701-447C-90DD-2847946897DC}">
  <ds:schemaRefs>
    <ds:schemaRef ds:uri="http://purl.org/dc/dcmitype/"/>
    <ds:schemaRef ds:uri="7d1c2119-495b-4d16-a7e4-a3337b77c6e8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b4a808d-375e-43d0-819f-b718d32a721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793756-69DA-4F51-84CC-52FED35FE1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a808d-375e-43d0-819f-b718d32a7213"/>
    <ds:schemaRef ds:uri="7d1c2119-495b-4d16-a7e4-a3337b77c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5758F6-5486-4D0C-817E-5B80FC7C78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1166</Words>
  <Application>Microsoft Office PowerPoint</Application>
  <PresentationFormat>Ekran Gösterisi (4:3)</PresentationFormat>
  <Paragraphs>216</Paragraphs>
  <Slides>40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Zengin</vt:lpstr>
      <vt:lpstr>Mikrobilgisayar sistemleri ve assembler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Mikrobilgisayar sistemleri ve assembler</dc:title>
  <dc:subject>PIC16f84</dc:subject>
  <dc:creator>bahtiyaruslu</dc:creator>
  <cp:lastModifiedBy>Mustafa Koca</cp:lastModifiedBy>
  <cp:revision>123</cp:revision>
  <dcterms:created xsi:type="dcterms:W3CDTF">2010-02-20T17:04:14Z</dcterms:created>
  <dcterms:modified xsi:type="dcterms:W3CDTF">2020-10-31T10:18:51Z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0x010100F4F968D984110348A5BAD04E462CCB32</vt:lpwstr>
  </property>
</Properties>
</file>