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7" r:id="rId3"/>
    <p:sldId id="258" r:id="rId4"/>
    <p:sldId id="259" r:id="rId5"/>
    <p:sldId id="264" r:id="rId6"/>
    <p:sldId id="260" r:id="rId7"/>
    <p:sldId id="261" r:id="rId8"/>
    <p:sldId id="262" r:id="rId9"/>
    <p:sldId id="263" r:id="rId10"/>
    <p:sldId id="265" r:id="rId11"/>
    <p:sldId id="266" r:id="rId12"/>
    <p:sldId id="267" r:id="rId13"/>
    <p:sldId id="269" r:id="rId14"/>
    <p:sldId id="268" r:id="rId15"/>
    <p:sldId id="270" r:id="rId16"/>
    <p:sldId id="271" r:id="rId17"/>
    <p:sldId id="272" r:id="rId18"/>
    <p:sldId id="273" r:id="rId19"/>
    <p:sldId id="274" r:id="rId20"/>
    <p:sldId id="275" r:id="rId21"/>
    <p:sldId id="276" r:id="rId22"/>
    <p:sldId id="285" r:id="rId23"/>
    <p:sldId id="277" r:id="rId24"/>
    <p:sldId id="278" r:id="rId25"/>
    <p:sldId id="279" r:id="rId26"/>
    <p:sldId id="280" r:id="rId27"/>
    <p:sldId id="281" r:id="rId28"/>
    <p:sldId id="282" r:id="rId29"/>
    <p:sldId id="283" r:id="rId30"/>
    <p:sldId id="284" r:id="rId31"/>
    <p:sldId id="286" r:id="rId32"/>
    <p:sldId id="287"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tr-TR"/>
              <a:t>Asıl başlık stilini düzenlemek için tıklayın</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endParaRPr lang="en-US" dirty="0"/>
          </a:p>
        </p:txBody>
      </p:sp>
      <p:sp>
        <p:nvSpPr>
          <p:cNvPr id="4" name="Date Placeholder 3"/>
          <p:cNvSpPr>
            <a:spLocks noGrp="1"/>
          </p:cNvSpPr>
          <p:nvPr>
            <p:ph type="dt" sz="half" idx="10"/>
          </p:nvPr>
        </p:nvSpPr>
        <p:spPr/>
        <p:txBody>
          <a:bodyPr/>
          <a:lstStyle/>
          <a:p>
            <a:fld id="{F40F6CED-A0CD-469F-BB0D-C3554CF33591}" type="datetimeFigureOut">
              <a:rPr lang="tr-TR" smtClean="0"/>
              <a:t>12.01.2021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47FB03DA-9783-4DB1-AA1D-FE70A487CE5A}" type="slidenum">
              <a:rPr lang="tr-TR" smtClean="0"/>
              <a:t>‹#›</a:t>
            </a:fld>
            <a:endParaRPr lang="tr-TR"/>
          </a:p>
        </p:txBody>
      </p:sp>
    </p:spTree>
    <p:extLst>
      <p:ext uri="{BB962C8B-B14F-4D97-AF65-F5344CB8AC3E}">
        <p14:creationId xmlns:p14="http://schemas.microsoft.com/office/powerpoint/2010/main" val="31044891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Yazılı Panoramik Resim">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a:t>Resim eklemek için simgeye tıklayın</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F40F6CED-A0CD-469F-BB0D-C3554CF33591}" type="datetimeFigureOut">
              <a:rPr lang="tr-TR" smtClean="0"/>
              <a:t>12.01.2021</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47FB03DA-9783-4DB1-AA1D-FE70A487CE5A}" type="slidenum">
              <a:rPr lang="tr-TR" smtClean="0"/>
              <a:t>‹#›</a:t>
            </a:fld>
            <a:endParaRPr lang="tr-TR"/>
          </a:p>
        </p:txBody>
      </p:sp>
    </p:spTree>
    <p:extLst>
      <p:ext uri="{BB962C8B-B14F-4D97-AF65-F5344CB8AC3E}">
        <p14:creationId xmlns:p14="http://schemas.microsoft.com/office/powerpoint/2010/main" val="8761246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tr-TR"/>
              <a:t>Asıl başlık stilini düzenlemek için tıklayın</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F40F6CED-A0CD-469F-BB0D-C3554CF33591}" type="datetimeFigureOut">
              <a:rPr lang="tr-TR" smtClean="0"/>
              <a:t>12.01.2021</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47FB03DA-9783-4DB1-AA1D-FE70A487CE5A}" type="slidenum">
              <a:rPr lang="tr-TR" smtClean="0"/>
              <a:t>‹#›</a:t>
            </a:fld>
            <a:endParaRPr lang="tr-TR"/>
          </a:p>
        </p:txBody>
      </p:sp>
    </p:spTree>
    <p:extLst>
      <p:ext uri="{BB962C8B-B14F-4D97-AF65-F5344CB8AC3E}">
        <p14:creationId xmlns:p14="http://schemas.microsoft.com/office/powerpoint/2010/main" val="3981853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tr-TR"/>
              <a:t>Asıl başlık stilini düzenlemek için tıklayın</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F40F6CED-A0CD-469F-BB0D-C3554CF33591}" type="datetimeFigureOut">
              <a:rPr lang="tr-TR" smtClean="0"/>
              <a:t>12.01.2021</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47FB03DA-9783-4DB1-AA1D-FE70A487CE5A}" type="slidenum">
              <a:rPr lang="tr-TR" smtClean="0"/>
              <a:t>‹#›</a:t>
            </a:fld>
            <a:endParaRPr lang="tr-TR"/>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2140921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tr-TR"/>
              <a:t>Asıl başlık stilini düzenlemek için tıklayın</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F40F6CED-A0CD-469F-BB0D-C3554CF33591}" type="datetimeFigureOut">
              <a:rPr lang="tr-TR" smtClean="0"/>
              <a:t>12.01.2021</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47FB03DA-9783-4DB1-AA1D-FE70A487CE5A}" type="slidenum">
              <a:rPr lang="tr-TR" smtClean="0"/>
              <a:t>‹#›</a:t>
            </a:fld>
            <a:endParaRPr lang="tr-TR"/>
          </a:p>
        </p:txBody>
      </p:sp>
    </p:spTree>
    <p:extLst>
      <p:ext uri="{BB962C8B-B14F-4D97-AF65-F5344CB8AC3E}">
        <p14:creationId xmlns:p14="http://schemas.microsoft.com/office/powerpoint/2010/main" val="5232725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Sütu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tr-TR"/>
              <a:t>Asıl başlık stilini düzenlemek için tıklayın</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3" name="Date Placeholder 2"/>
          <p:cNvSpPr>
            <a:spLocks noGrp="1"/>
          </p:cNvSpPr>
          <p:nvPr>
            <p:ph type="dt" sz="half" idx="10"/>
          </p:nvPr>
        </p:nvSpPr>
        <p:spPr/>
        <p:txBody>
          <a:bodyPr/>
          <a:lstStyle/>
          <a:p>
            <a:fld id="{F40F6CED-A0CD-469F-BB0D-C3554CF33591}" type="datetimeFigureOut">
              <a:rPr lang="tr-TR" smtClean="0"/>
              <a:t>12.01.2021</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47FB03DA-9783-4DB1-AA1D-FE70A487CE5A}" type="slidenum">
              <a:rPr lang="tr-TR" smtClean="0"/>
              <a:t>‹#›</a:t>
            </a:fld>
            <a:endParaRPr lang="tr-TR"/>
          </a:p>
        </p:txBody>
      </p:sp>
    </p:spTree>
    <p:extLst>
      <p:ext uri="{BB962C8B-B14F-4D97-AF65-F5344CB8AC3E}">
        <p14:creationId xmlns:p14="http://schemas.microsoft.com/office/powerpoint/2010/main" val="28425084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Resim Sütunu">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tr-TR"/>
              <a:t>Asıl başlık stilini düzenlemek için tıklayın</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3" name="Date Placeholder 2"/>
          <p:cNvSpPr>
            <a:spLocks noGrp="1"/>
          </p:cNvSpPr>
          <p:nvPr>
            <p:ph type="dt" sz="half" idx="10"/>
          </p:nvPr>
        </p:nvSpPr>
        <p:spPr/>
        <p:txBody>
          <a:bodyPr/>
          <a:lstStyle/>
          <a:p>
            <a:fld id="{F40F6CED-A0CD-469F-BB0D-C3554CF33591}" type="datetimeFigureOut">
              <a:rPr lang="tr-TR" smtClean="0"/>
              <a:t>12.01.2021</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47FB03DA-9783-4DB1-AA1D-FE70A487CE5A}" type="slidenum">
              <a:rPr lang="tr-TR" smtClean="0"/>
              <a:t>‹#›</a:t>
            </a:fld>
            <a:endParaRPr lang="tr-TR"/>
          </a:p>
        </p:txBody>
      </p:sp>
    </p:spTree>
    <p:extLst>
      <p:ext uri="{BB962C8B-B14F-4D97-AF65-F5344CB8AC3E}">
        <p14:creationId xmlns:p14="http://schemas.microsoft.com/office/powerpoint/2010/main" val="34841244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F40F6CED-A0CD-469F-BB0D-C3554CF33591}" type="datetimeFigureOut">
              <a:rPr lang="tr-TR" smtClean="0"/>
              <a:t>12.01.2021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47FB03DA-9783-4DB1-AA1D-FE70A487CE5A}" type="slidenum">
              <a:rPr lang="tr-TR" smtClean="0"/>
              <a:t>‹#›</a:t>
            </a:fld>
            <a:endParaRPr lang="tr-TR"/>
          </a:p>
        </p:txBody>
      </p:sp>
    </p:spTree>
    <p:extLst>
      <p:ext uri="{BB962C8B-B14F-4D97-AF65-F5344CB8AC3E}">
        <p14:creationId xmlns:p14="http://schemas.microsoft.com/office/powerpoint/2010/main" val="342440586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F40F6CED-A0CD-469F-BB0D-C3554CF33591}" type="datetimeFigureOut">
              <a:rPr lang="tr-TR" smtClean="0"/>
              <a:t>12.01.2021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47FB03DA-9783-4DB1-AA1D-FE70A487CE5A}" type="slidenum">
              <a:rPr lang="tr-TR" smtClean="0"/>
              <a:t>‹#›</a:t>
            </a:fld>
            <a:endParaRPr lang="tr-TR"/>
          </a:p>
        </p:txBody>
      </p:sp>
    </p:spTree>
    <p:extLst>
      <p:ext uri="{BB962C8B-B14F-4D97-AF65-F5344CB8AC3E}">
        <p14:creationId xmlns:p14="http://schemas.microsoft.com/office/powerpoint/2010/main" val="3971298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F40F6CED-A0CD-469F-BB0D-C3554CF33591}" type="datetimeFigureOut">
              <a:rPr lang="tr-TR" smtClean="0"/>
              <a:t>12.01.2021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47FB03DA-9783-4DB1-AA1D-FE70A487CE5A}" type="slidenum">
              <a:rPr lang="tr-TR" smtClean="0"/>
              <a:t>‹#›</a:t>
            </a:fld>
            <a:endParaRPr lang="tr-TR"/>
          </a:p>
        </p:txBody>
      </p:sp>
    </p:spTree>
    <p:extLst>
      <p:ext uri="{BB962C8B-B14F-4D97-AF65-F5344CB8AC3E}">
        <p14:creationId xmlns:p14="http://schemas.microsoft.com/office/powerpoint/2010/main" val="1707017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tr-TR"/>
              <a:t>Asıl başlık stilini düzenlemek için tıklayın</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F40F6CED-A0CD-469F-BB0D-C3554CF33591}" type="datetimeFigureOut">
              <a:rPr lang="tr-TR" smtClean="0"/>
              <a:t>12.01.2021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47FB03DA-9783-4DB1-AA1D-FE70A487CE5A}" type="slidenum">
              <a:rPr lang="tr-TR" smtClean="0"/>
              <a:t>‹#›</a:t>
            </a:fld>
            <a:endParaRPr lang="tr-TR"/>
          </a:p>
        </p:txBody>
      </p:sp>
    </p:spTree>
    <p:extLst>
      <p:ext uri="{BB962C8B-B14F-4D97-AF65-F5344CB8AC3E}">
        <p14:creationId xmlns:p14="http://schemas.microsoft.com/office/powerpoint/2010/main" val="22820519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F40F6CED-A0CD-469F-BB0D-C3554CF33591}" type="datetimeFigureOut">
              <a:rPr lang="tr-TR" smtClean="0"/>
              <a:t>12.01.2021</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47FB03DA-9783-4DB1-AA1D-FE70A487CE5A}" type="slidenum">
              <a:rPr lang="tr-TR" smtClean="0"/>
              <a:t>‹#›</a:t>
            </a:fld>
            <a:endParaRPr lang="tr-TR"/>
          </a:p>
        </p:txBody>
      </p:sp>
    </p:spTree>
    <p:extLst>
      <p:ext uri="{BB962C8B-B14F-4D97-AF65-F5344CB8AC3E}">
        <p14:creationId xmlns:p14="http://schemas.microsoft.com/office/powerpoint/2010/main" val="20094885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tr-TR"/>
              <a:t>Asıl başlık stilini düzenlemek için tıklayın</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913795" y="2912232"/>
            <a:ext cx="5107208" cy="287896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6172200" y="2912232"/>
            <a:ext cx="5095357" cy="287896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F40F6CED-A0CD-469F-BB0D-C3554CF33591}" type="datetimeFigureOut">
              <a:rPr lang="tr-TR" smtClean="0"/>
              <a:t>12.01.2021</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47FB03DA-9783-4DB1-AA1D-FE70A487CE5A}" type="slidenum">
              <a:rPr lang="tr-TR" smtClean="0"/>
              <a:t>‹#›</a:t>
            </a:fld>
            <a:endParaRPr lang="tr-TR"/>
          </a:p>
        </p:txBody>
      </p:sp>
    </p:spTree>
    <p:extLst>
      <p:ext uri="{BB962C8B-B14F-4D97-AF65-F5344CB8AC3E}">
        <p14:creationId xmlns:p14="http://schemas.microsoft.com/office/powerpoint/2010/main" val="36155685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F40F6CED-A0CD-469F-BB0D-C3554CF33591}" type="datetimeFigureOut">
              <a:rPr lang="tr-TR" smtClean="0"/>
              <a:t>12.01.2021</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47FB03DA-9783-4DB1-AA1D-FE70A487CE5A}" type="slidenum">
              <a:rPr lang="tr-TR" smtClean="0"/>
              <a:t>‹#›</a:t>
            </a:fld>
            <a:endParaRPr lang="tr-TR"/>
          </a:p>
        </p:txBody>
      </p:sp>
    </p:spTree>
    <p:extLst>
      <p:ext uri="{BB962C8B-B14F-4D97-AF65-F5344CB8AC3E}">
        <p14:creationId xmlns:p14="http://schemas.microsoft.com/office/powerpoint/2010/main" val="14024036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40F6CED-A0CD-469F-BB0D-C3554CF33591}" type="datetimeFigureOut">
              <a:rPr lang="tr-TR" smtClean="0"/>
              <a:t>12.01.2021</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47FB03DA-9783-4DB1-AA1D-FE70A487CE5A}" type="slidenum">
              <a:rPr lang="tr-TR" smtClean="0"/>
              <a:t>‹#›</a:t>
            </a:fld>
            <a:endParaRPr lang="tr-TR"/>
          </a:p>
        </p:txBody>
      </p:sp>
    </p:spTree>
    <p:extLst>
      <p:ext uri="{BB962C8B-B14F-4D97-AF65-F5344CB8AC3E}">
        <p14:creationId xmlns:p14="http://schemas.microsoft.com/office/powerpoint/2010/main" val="14289049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tr-TR"/>
              <a:t>Asıl başlık stilini düzenlemek için tıklayın</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F40F6CED-A0CD-469F-BB0D-C3554CF33591}" type="datetimeFigureOut">
              <a:rPr lang="tr-TR" smtClean="0"/>
              <a:t>12.01.2021</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47FB03DA-9783-4DB1-AA1D-FE70A487CE5A}" type="slidenum">
              <a:rPr lang="tr-TR" smtClean="0"/>
              <a:t>‹#›</a:t>
            </a:fld>
            <a:endParaRPr lang="tr-TR"/>
          </a:p>
        </p:txBody>
      </p:sp>
    </p:spTree>
    <p:extLst>
      <p:ext uri="{BB962C8B-B14F-4D97-AF65-F5344CB8AC3E}">
        <p14:creationId xmlns:p14="http://schemas.microsoft.com/office/powerpoint/2010/main" val="29040976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a:t>Resim eklemek için simgeye tıklayın</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F40F6CED-A0CD-469F-BB0D-C3554CF33591}" type="datetimeFigureOut">
              <a:rPr lang="tr-TR" smtClean="0"/>
              <a:t>12.01.2021</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47FB03DA-9783-4DB1-AA1D-FE70A487CE5A}" type="slidenum">
              <a:rPr lang="tr-TR" smtClean="0"/>
              <a:t>‹#›</a:t>
            </a:fld>
            <a:endParaRPr lang="tr-TR"/>
          </a:p>
        </p:txBody>
      </p:sp>
    </p:spTree>
    <p:extLst>
      <p:ext uri="{BB962C8B-B14F-4D97-AF65-F5344CB8AC3E}">
        <p14:creationId xmlns:p14="http://schemas.microsoft.com/office/powerpoint/2010/main" val="7712791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F40F6CED-A0CD-469F-BB0D-C3554CF33591}" type="datetimeFigureOut">
              <a:rPr lang="tr-TR" smtClean="0"/>
              <a:t>12.01.2021</a:t>
            </a:fld>
            <a:endParaRPr lang="tr-TR"/>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tr-TR"/>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47FB03DA-9783-4DB1-AA1D-FE70A487CE5A}" type="slidenum">
              <a:rPr lang="tr-TR" smtClean="0"/>
              <a:t>‹#›</a:t>
            </a:fld>
            <a:endParaRPr lang="tr-TR"/>
          </a:p>
        </p:txBody>
      </p:sp>
    </p:spTree>
    <p:extLst>
      <p:ext uri="{BB962C8B-B14F-4D97-AF65-F5344CB8AC3E}">
        <p14:creationId xmlns:p14="http://schemas.microsoft.com/office/powerpoint/2010/main" val="34293515"/>
      </p:ext>
    </p:extLst>
  </p:cSld>
  <p:clrMap bg1="dk1" tx1="lt1" bg2="dk2" tx2="lt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 id="2147483694"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D7F8887-77E5-4C09-9EFA-77B9F38268D2}"/>
              </a:ext>
            </a:extLst>
          </p:cNvPr>
          <p:cNvSpPr>
            <a:spLocks noGrp="1"/>
          </p:cNvSpPr>
          <p:nvPr>
            <p:ph type="ctrTitle"/>
          </p:nvPr>
        </p:nvSpPr>
        <p:spPr>
          <a:xfrm>
            <a:off x="1595269" y="2235200"/>
            <a:ext cx="9001462" cy="2387600"/>
          </a:xfrm>
        </p:spPr>
        <p:txBody>
          <a:bodyPr>
            <a:noAutofit/>
          </a:bodyPr>
          <a:lstStyle/>
          <a:p>
            <a:r>
              <a:rPr lang="tr-TR" sz="4400" dirty="0" err="1"/>
              <a:t>Tensorflow</a:t>
            </a:r>
            <a:r>
              <a:rPr lang="tr-TR" sz="4400" dirty="0"/>
              <a:t> ile NESNELER ARASINDAN İNSANLARI AYIRACAK NESNE TANIMA VE ALGILAMA PROJESİ</a:t>
            </a:r>
          </a:p>
        </p:txBody>
      </p:sp>
    </p:spTree>
    <p:extLst>
      <p:ext uri="{BB962C8B-B14F-4D97-AF65-F5344CB8AC3E}">
        <p14:creationId xmlns:p14="http://schemas.microsoft.com/office/powerpoint/2010/main" val="30429188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DCF7625-7A16-4553-AF0A-60B1B230BD91}"/>
              </a:ext>
            </a:extLst>
          </p:cNvPr>
          <p:cNvSpPr>
            <a:spLocks noGrp="1"/>
          </p:cNvSpPr>
          <p:nvPr>
            <p:ph type="title"/>
          </p:nvPr>
        </p:nvSpPr>
        <p:spPr/>
        <p:txBody>
          <a:bodyPr/>
          <a:lstStyle/>
          <a:p>
            <a:r>
              <a:rPr lang="tr-TR" dirty="0"/>
              <a:t>Eğitim ve test kümeleri?</a:t>
            </a:r>
          </a:p>
        </p:txBody>
      </p:sp>
    </p:spTree>
    <p:extLst>
      <p:ext uri="{BB962C8B-B14F-4D97-AF65-F5344CB8AC3E}">
        <p14:creationId xmlns:p14="http://schemas.microsoft.com/office/powerpoint/2010/main" val="40128763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CC1F91D-AB26-4D8E-9EC3-B1C28834A7F5}"/>
              </a:ext>
            </a:extLst>
          </p:cNvPr>
          <p:cNvSpPr>
            <a:spLocks noGrp="1"/>
          </p:cNvSpPr>
          <p:nvPr>
            <p:ph type="title"/>
          </p:nvPr>
        </p:nvSpPr>
        <p:spPr/>
        <p:txBody>
          <a:bodyPr/>
          <a:lstStyle/>
          <a:p>
            <a:r>
              <a:rPr lang="tr-TR" dirty="0"/>
              <a:t>Nelerdir?</a:t>
            </a:r>
          </a:p>
        </p:txBody>
      </p:sp>
      <p:sp>
        <p:nvSpPr>
          <p:cNvPr id="3" name="İçerik Yer Tutucusu 2">
            <a:extLst>
              <a:ext uri="{FF2B5EF4-FFF2-40B4-BE49-F238E27FC236}">
                <a16:creationId xmlns:a16="http://schemas.microsoft.com/office/drawing/2014/main" id="{7936B0F3-3D5E-4035-B680-396D670C53B9}"/>
              </a:ext>
            </a:extLst>
          </p:cNvPr>
          <p:cNvSpPr>
            <a:spLocks noGrp="1"/>
          </p:cNvSpPr>
          <p:nvPr>
            <p:ph idx="1"/>
          </p:nvPr>
        </p:nvSpPr>
        <p:spPr/>
        <p:txBody>
          <a:bodyPr/>
          <a:lstStyle/>
          <a:p>
            <a:r>
              <a:rPr lang="tr-TR" dirty="0"/>
              <a:t>Eğitim</a:t>
            </a:r>
          </a:p>
          <a:p>
            <a:r>
              <a:rPr lang="tr-TR" dirty="0"/>
              <a:t>Doğrulama</a:t>
            </a:r>
          </a:p>
          <a:p>
            <a:r>
              <a:rPr lang="tr-TR" dirty="0"/>
              <a:t>Test</a:t>
            </a:r>
          </a:p>
          <a:p>
            <a:r>
              <a:rPr lang="tr-TR" dirty="0"/>
              <a:t>Sırası ile bu işlemler gerçekleştirildi ve sonunda bir kanıya varıldı. Örnek kodlar bazı kaynaklardan alınmıştır. İnceleyebilirsiniz.</a:t>
            </a:r>
          </a:p>
        </p:txBody>
      </p:sp>
    </p:spTree>
    <p:extLst>
      <p:ext uri="{BB962C8B-B14F-4D97-AF65-F5344CB8AC3E}">
        <p14:creationId xmlns:p14="http://schemas.microsoft.com/office/powerpoint/2010/main" val="3938863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CC84CC0-2A7D-4CEA-8191-BD290B6F49E9}"/>
              </a:ext>
            </a:extLst>
          </p:cNvPr>
          <p:cNvSpPr>
            <a:spLocks noGrp="1"/>
          </p:cNvSpPr>
          <p:nvPr>
            <p:ph type="title"/>
          </p:nvPr>
        </p:nvSpPr>
        <p:spPr/>
        <p:txBody>
          <a:bodyPr/>
          <a:lstStyle/>
          <a:p>
            <a:r>
              <a:rPr lang="tr-TR" dirty="0"/>
              <a:t>eğitim</a:t>
            </a:r>
          </a:p>
        </p:txBody>
      </p:sp>
      <p:sp>
        <p:nvSpPr>
          <p:cNvPr id="3" name="İçerik Yer Tutucusu 2">
            <a:extLst>
              <a:ext uri="{FF2B5EF4-FFF2-40B4-BE49-F238E27FC236}">
                <a16:creationId xmlns:a16="http://schemas.microsoft.com/office/drawing/2014/main" id="{98C34A34-9552-40A6-8BFD-A75462E2A926}"/>
              </a:ext>
            </a:extLst>
          </p:cNvPr>
          <p:cNvSpPr>
            <a:spLocks noGrp="1"/>
          </p:cNvSpPr>
          <p:nvPr>
            <p:ph idx="1"/>
          </p:nvPr>
        </p:nvSpPr>
        <p:spPr/>
        <p:txBody>
          <a:bodyPr/>
          <a:lstStyle/>
          <a:p>
            <a:r>
              <a:rPr lang="tr-TR" dirty="0" err="1"/>
              <a:t>labelImg</a:t>
            </a:r>
            <a:r>
              <a:rPr lang="tr-TR" dirty="0"/>
              <a:t> programı ile nesneleri programa tanıttım. Programın mantığını açıklayacak olursam; ne kadar nesne fotoğrafı gösterirsek o kadar çok öğreniyor.(zaten bu tarz projelerde kullanılan modellerin mantığı budur) Bunun gibi alternatif uygulamalar var ama ben </a:t>
            </a:r>
            <a:r>
              <a:rPr lang="tr-TR" dirty="0" err="1"/>
              <a:t>udemy</a:t>
            </a:r>
            <a:r>
              <a:rPr lang="tr-TR" dirty="0"/>
              <a:t> üzerinden aldığım bir kursta </a:t>
            </a:r>
            <a:r>
              <a:rPr lang="tr-TR" dirty="0" err="1"/>
              <a:t>labelImg</a:t>
            </a:r>
            <a:r>
              <a:rPr lang="tr-TR" dirty="0"/>
              <a:t> kullanan birisine denk geldim ve ben de öyle yaptım. </a:t>
            </a:r>
          </a:p>
          <a:p>
            <a:r>
              <a:rPr lang="tr-TR" dirty="0"/>
              <a:t>Aynı zamanda </a:t>
            </a:r>
            <a:r>
              <a:rPr lang="tr-TR" dirty="0" err="1"/>
              <a:t>tensorflow</a:t>
            </a:r>
            <a:r>
              <a:rPr lang="tr-TR" dirty="0"/>
              <a:t> da nesne eğitimi hariç model eğitimi yaptık.</a:t>
            </a:r>
          </a:p>
        </p:txBody>
      </p:sp>
    </p:spTree>
    <p:extLst>
      <p:ext uri="{BB962C8B-B14F-4D97-AF65-F5344CB8AC3E}">
        <p14:creationId xmlns:p14="http://schemas.microsoft.com/office/powerpoint/2010/main" val="1934672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EA0B770-EF99-4F82-9A3B-2F1D831CF031}"/>
              </a:ext>
            </a:extLst>
          </p:cNvPr>
          <p:cNvSpPr>
            <a:spLocks noGrp="1"/>
          </p:cNvSpPr>
          <p:nvPr>
            <p:ph type="title"/>
          </p:nvPr>
        </p:nvSpPr>
        <p:spPr/>
        <p:txBody>
          <a:bodyPr/>
          <a:lstStyle/>
          <a:p>
            <a:r>
              <a:rPr lang="tr-TR" dirty="0"/>
              <a:t>Model eğitim kodu</a:t>
            </a:r>
          </a:p>
        </p:txBody>
      </p:sp>
      <p:sp>
        <p:nvSpPr>
          <p:cNvPr id="4" name="Rectangle 1">
            <a:extLst>
              <a:ext uri="{FF2B5EF4-FFF2-40B4-BE49-F238E27FC236}">
                <a16:creationId xmlns:a16="http://schemas.microsoft.com/office/drawing/2014/main" id="{B3AB3949-7DD6-478E-A72D-80D28C4A4097}"/>
              </a:ext>
            </a:extLst>
          </p:cNvPr>
          <p:cNvSpPr>
            <a:spLocks noGrp="1" noChangeArrowheads="1"/>
          </p:cNvSpPr>
          <p:nvPr>
            <p:ph idx="1"/>
          </p:nvPr>
        </p:nvSpPr>
        <p:spPr bwMode="auto">
          <a:prstGeom prst="rect">
            <a:avLst/>
          </a:prstGeom>
          <a:solidFill>
            <a:srgbClr val="D1D1D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7772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1000" b="0" i="0" u="none" strike="noStrike" cap="none" normalizeH="0" baseline="0">
                <a:ln>
                  <a:noFill/>
                </a:ln>
                <a:solidFill>
                  <a:srgbClr val="1A1A1A"/>
                </a:solidFill>
                <a:effectLst/>
                <a:latin typeface="Inconsolata"/>
              </a:rPr>
              <a:t>from sklearn.linear_model import LinearRegression data = df.copy() target = data.pop('area') lr = LinearRegression(fit_intercept=True) lr.fit(data, target)</a:t>
            </a:r>
            <a:r>
              <a:rPr kumimoji="0" lang="tr-TR" altLang="tr-TR" sz="1100" b="0" i="0" u="none" strike="noStrike" cap="none" normalizeH="0" baseline="0">
                <a:ln>
                  <a:noFill/>
                </a:ln>
                <a:solidFill>
                  <a:schemeClr val="tx1"/>
                </a:solidFill>
                <a:effectLst/>
              </a:rPr>
              <a:t> </a:t>
            </a:r>
            <a:endParaRPr kumimoji="0" lang="tr-TR" altLang="tr-TR"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543302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D94D1A2-832F-47F2-97D3-FCDE41D8CE3D}"/>
              </a:ext>
            </a:extLst>
          </p:cNvPr>
          <p:cNvSpPr>
            <a:spLocks noGrp="1"/>
          </p:cNvSpPr>
          <p:nvPr>
            <p:ph type="title"/>
          </p:nvPr>
        </p:nvSpPr>
        <p:spPr/>
        <p:txBody>
          <a:bodyPr/>
          <a:lstStyle/>
          <a:p>
            <a:r>
              <a:rPr lang="tr-TR" dirty="0"/>
              <a:t>test</a:t>
            </a:r>
          </a:p>
        </p:txBody>
      </p:sp>
      <p:sp>
        <p:nvSpPr>
          <p:cNvPr id="3" name="İçerik Yer Tutucusu 2">
            <a:extLst>
              <a:ext uri="{FF2B5EF4-FFF2-40B4-BE49-F238E27FC236}">
                <a16:creationId xmlns:a16="http://schemas.microsoft.com/office/drawing/2014/main" id="{B963F44B-591A-47CB-8C79-91490EE80ADA}"/>
              </a:ext>
            </a:extLst>
          </p:cNvPr>
          <p:cNvSpPr>
            <a:spLocks noGrp="1"/>
          </p:cNvSpPr>
          <p:nvPr>
            <p:ph idx="1"/>
          </p:nvPr>
        </p:nvSpPr>
        <p:spPr/>
        <p:txBody>
          <a:bodyPr/>
          <a:lstStyle/>
          <a:p>
            <a:r>
              <a:rPr lang="tr-TR" dirty="0">
                <a:effectLst/>
              </a:rPr>
              <a:t>Modelimizin nasıl performans gösterdiğini görmek için R ^ 2 ve </a:t>
            </a:r>
            <a:r>
              <a:rPr lang="tr-TR" dirty="0" err="1">
                <a:effectLst/>
              </a:rPr>
              <a:t>Root</a:t>
            </a:r>
            <a:r>
              <a:rPr lang="tr-TR" dirty="0">
                <a:effectLst/>
              </a:rPr>
              <a:t> </a:t>
            </a:r>
            <a:r>
              <a:rPr lang="tr-TR" dirty="0" err="1">
                <a:effectLst/>
              </a:rPr>
              <a:t>Mean</a:t>
            </a:r>
            <a:r>
              <a:rPr lang="tr-TR" dirty="0">
                <a:effectLst/>
              </a:rPr>
              <a:t> </a:t>
            </a:r>
            <a:r>
              <a:rPr lang="tr-TR" dirty="0" err="1">
                <a:effectLst/>
              </a:rPr>
              <a:t>Squared</a:t>
            </a:r>
            <a:r>
              <a:rPr lang="tr-TR" dirty="0">
                <a:effectLst/>
              </a:rPr>
              <a:t> </a:t>
            </a:r>
            <a:r>
              <a:rPr lang="tr-TR" dirty="0" err="1">
                <a:effectLst/>
              </a:rPr>
              <a:t>Error</a:t>
            </a:r>
            <a:r>
              <a:rPr lang="tr-TR" dirty="0">
                <a:effectLst/>
              </a:rPr>
              <a:t>(RMSE) kullandık.</a:t>
            </a:r>
          </a:p>
          <a:p>
            <a:pPr marL="0" indent="0">
              <a:buNone/>
            </a:pPr>
            <a:endParaRPr lang="tr-TR" dirty="0"/>
          </a:p>
        </p:txBody>
      </p:sp>
    </p:spTree>
    <p:extLst>
      <p:ext uri="{BB962C8B-B14F-4D97-AF65-F5344CB8AC3E}">
        <p14:creationId xmlns:p14="http://schemas.microsoft.com/office/powerpoint/2010/main" val="7960631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52A7184-FBB4-4A35-AD06-A2FF61A73530}"/>
              </a:ext>
            </a:extLst>
          </p:cNvPr>
          <p:cNvSpPr>
            <a:spLocks noGrp="1"/>
          </p:cNvSpPr>
          <p:nvPr>
            <p:ph type="title"/>
          </p:nvPr>
        </p:nvSpPr>
        <p:spPr/>
        <p:txBody>
          <a:bodyPr/>
          <a:lstStyle/>
          <a:p>
            <a:r>
              <a:rPr lang="tr-TR" dirty="0"/>
              <a:t>Test örnek kod</a:t>
            </a:r>
          </a:p>
        </p:txBody>
      </p:sp>
      <p:sp>
        <p:nvSpPr>
          <p:cNvPr id="4" name="Rectangle 1">
            <a:extLst>
              <a:ext uri="{FF2B5EF4-FFF2-40B4-BE49-F238E27FC236}">
                <a16:creationId xmlns:a16="http://schemas.microsoft.com/office/drawing/2014/main" id="{E9D89C26-F0E7-42D3-9C54-E62B865E218E}"/>
              </a:ext>
            </a:extLst>
          </p:cNvPr>
          <p:cNvSpPr>
            <a:spLocks noGrp="1" noChangeArrowheads="1"/>
          </p:cNvSpPr>
          <p:nvPr>
            <p:ph idx="1"/>
          </p:nvPr>
        </p:nvSpPr>
        <p:spPr bwMode="auto">
          <a:prstGeom prst="rect">
            <a:avLst/>
          </a:prstGeom>
          <a:solidFill>
            <a:srgbClr val="D1D1D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7772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1000" b="0" i="0" u="none" strike="noStrike" cap="none" normalizeH="0" baseline="0">
                <a:ln>
                  <a:noFill/>
                </a:ln>
                <a:solidFill>
                  <a:srgbClr val="1A1A1A"/>
                </a:solidFill>
                <a:effectLst/>
                <a:latin typeface="Inconsolata"/>
              </a:rPr>
              <a:t>from sklearn.metrics import mean_squared_error # R^2 print(lr.score(data, target)) predictions = lr.predict(data) mse = mean_squared_error(target, predictions) rmse = np.sqrt(mse) print(rmse)</a:t>
            </a:r>
            <a:r>
              <a:rPr kumimoji="0" lang="tr-TR" altLang="tr-TR" sz="1100" b="0" i="0" u="none" strike="noStrike" cap="none" normalizeH="0" baseline="0">
                <a:ln>
                  <a:noFill/>
                </a:ln>
                <a:solidFill>
                  <a:schemeClr val="tx1"/>
                </a:solidFill>
                <a:effectLst/>
              </a:rPr>
              <a:t> </a:t>
            </a:r>
            <a:endParaRPr kumimoji="0" lang="tr-TR" altLang="tr-TR"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94240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CACA9B7-C571-450D-AD45-0FFF271FF8E4}"/>
              </a:ext>
            </a:extLst>
          </p:cNvPr>
          <p:cNvSpPr>
            <a:spLocks noGrp="1"/>
          </p:cNvSpPr>
          <p:nvPr>
            <p:ph type="title"/>
          </p:nvPr>
        </p:nvSpPr>
        <p:spPr/>
        <p:txBody>
          <a:bodyPr/>
          <a:lstStyle/>
          <a:p>
            <a:r>
              <a:rPr lang="tr-TR" dirty="0"/>
              <a:t>Eğitim ve test örnek kod kaynak</a:t>
            </a:r>
          </a:p>
        </p:txBody>
      </p:sp>
      <p:sp>
        <p:nvSpPr>
          <p:cNvPr id="3" name="İçerik Yer Tutucusu 2">
            <a:extLst>
              <a:ext uri="{FF2B5EF4-FFF2-40B4-BE49-F238E27FC236}">
                <a16:creationId xmlns:a16="http://schemas.microsoft.com/office/drawing/2014/main" id="{650D1430-5593-45C7-BE98-EA163B892DB4}"/>
              </a:ext>
            </a:extLst>
          </p:cNvPr>
          <p:cNvSpPr>
            <a:spLocks noGrp="1"/>
          </p:cNvSpPr>
          <p:nvPr>
            <p:ph idx="1"/>
          </p:nvPr>
        </p:nvSpPr>
        <p:spPr/>
        <p:txBody>
          <a:bodyPr/>
          <a:lstStyle/>
          <a:p>
            <a:r>
              <a:rPr lang="tr-TR" b="1" dirty="0">
                <a:effectLst>
                  <a:outerShdw blurRad="38100" dist="38100" dir="2700000" algn="tl">
                    <a:srgbClr val="000000">
                      <a:alpha val="43137"/>
                    </a:srgbClr>
                  </a:outerShdw>
                </a:effectLst>
              </a:rPr>
              <a:t>Kaynak: </a:t>
            </a:r>
            <a:r>
              <a:rPr lang="tr-TR" dirty="0">
                <a:effectLst/>
              </a:rPr>
              <a:t>https://devhunteryz.wordpress.com/2019/01/14/scikit-learnde-egitim-test-seti-ayrimi/</a:t>
            </a:r>
            <a:endParaRPr lang="tr-TR" dirty="0"/>
          </a:p>
        </p:txBody>
      </p:sp>
    </p:spTree>
    <p:extLst>
      <p:ext uri="{BB962C8B-B14F-4D97-AF65-F5344CB8AC3E}">
        <p14:creationId xmlns:p14="http://schemas.microsoft.com/office/powerpoint/2010/main" val="37976293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691962E-53CB-4F9E-8F74-6A7E8B56DCFE}"/>
              </a:ext>
            </a:extLst>
          </p:cNvPr>
          <p:cNvSpPr>
            <a:spLocks noGrp="1"/>
          </p:cNvSpPr>
          <p:nvPr>
            <p:ph type="title"/>
          </p:nvPr>
        </p:nvSpPr>
        <p:spPr/>
        <p:txBody>
          <a:bodyPr/>
          <a:lstStyle/>
          <a:p>
            <a:r>
              <a:rPr lang="tr-TR" dirty="0"/>
              <a:t>Kütüphane olarak ne seçildi?</a:t>
            </a:r>
          </a:p>
        </p:txBody>
      </p:sp>
      <p:sp>
        <p:nvSpPr>
          <p:cNvPr id="3" name="İçerik Yer Tutucusu 2">
            <a:extLst>
              <a:ext uri="{FF2B5EF4-FFF2-40B4-BE49-F238E27FC236}">
                <a16:creationId xmlns:a16="http://schemas.microsoft.com/office/drawing/2014/main" id="{5952A04B-DC46-42C7-B554-23DAB8AB6E01}"/>
              </a:ext>
            </a:extLst>
          </p:cNvPr>
          <p:cNvSpPr>
            <a:spLocks noGrp="1"/>
          </p:cNvSpPr>
          <p:nvPr>
            <p:ph idx="1"/>
          </p:nvPr>
        </p:nvSpPr>
        <p:spPr/>
        <p:txBody>
          <a:bodyPr/>
          <a:lstStyle/>
          <a:p>
            <a:r>
              <a:rPr lang="tr-TR" dirty="0" err="1"/>
              <a:t>Tensorflow</a:t>
            </a:r>
            <a:r>
              <a:rPr lang="tr-TR" dirty="0"/>
              <a:t> teknolojisini kullandık. Google ‘</a:t>
            </a:r>
            <a:r>
              <a:rPr lang="tr-TR" dirty="0" err="1"/>
              <a:t>ın</a:t>
            </a:r>
            <a:r>
              <a:rPr lang="tr-TR" dirty="0"/>
              <a:t> çıkardığı bu piyasa da en sağlam kütüphanelerden bir tanesidir. Test ve eğitim ile ilgili bilgileri daha önce verdim. Testler güzel sonuçlar ortaya koydu. Bazı olaylarda farklı ivmeler kazandı, değişiklik gösterdiği oldu.</a:t>
            </a:r>
          </a:p>
        </p:txBody>
      </p:sp>
    </p:spTree>
    <p:extLst>
      <p:ext uri="{BB962C8B-B14F-4D97-AF65-F5344CB8AC3E}">
        <p14:creationId xmlns:p14="http://schemas.microsoft.com/office/powerpoint/2010/main" val="20666683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84635F6-43D3-43D3-8C82-4AC0A7B3B53C}"/>
              </a:ext>
            </a:extLst>
          </p:cNvPr>
          <p:cNvSpPr>
            <a:spLocks noGrp="1"/>
          </p:cNvSpPr>
          <p:nvPr>
            <p:ph type="title"/>
          </p:nvPr>
        </p:nvSpPr>
        <p:spPr/>
        <p:txBody>
          <a:bodyPr/>
          <a:lstStyle/>
          <a:p>
            <a:r>
              <a:rPr lang="tr-TR" dirty="0"/>
              <a:t>Doğruluk ne bulundu?</a:t>
            </a:r>
          </a:p>
        </p:txBody>
      </p:sp>
      <p:sp>
        <p:nvSpPr>
          <p:cNvPr id="3" name="İçerik Yer Tutucusu 2">
            <a:extLst>
              <a:ext uri="{FF2B5EF4-FFF2-40B4-BE49-F238E27FC236}">
                <a16:creationId xmlns:a16="http://schemas.microsoft.com/office/drawing/2014/main" id="{748B3EE7-E2A0-4CEC-9920-BDAF283FCD20}"/>
              </a:ext>
            </a:extLst>
          </p:cNvPr>
          <p:cNvSpPr>
            <a:spLocks noGrp="1"/>
          </p:cNvSpPr>
          <p:nvPr>
            <p:ph idx="1"/>
          </p:nvPr>
        </p:nvSpPr>
        <p:spPr/>
        <p:txBody>
          <a:bodyPr/>
          <a:lstStyle/>
          <a:p>
            <a:r>
              <a:rPr lang="tr-TR" dirty="0"/>
              <a:t>Doğruluk %95 civarları bulundu. İlk denemelerde fazla güzel sonuçlar </a:t>
            </a:r>
            <a:r>
              <a:rPr lang="tr-TR" dirty="0" err="1"/>
              <a:t>alamasakta</a:t>
            </a:r>
            <a:r>
              <a:rPr lang="tr-TR" dirty="0"/>
              <a:t> daha sonra güzel sonuçlar elde ettik. Ve başarılı bir proje olduğu </a:t>
            </a:r>
            <a:r>
              <a:rPr lang="tr-TR" dirty="0" err="1"/>
              <a:t>tensorflow</a:t>
            </a:r>
            <a:r>
              <a:rPr lang="tr-TR" dirty="0"/>
              <a:t> ve </a:t>
            </a:r>
            <a:r>
              <a:rPr lang="tr-TR" dirty="0" err="1"/>
              <a:t>ssd</a:t>
            </a:r>
            <a:r>
              <a:rPr lang="tr-TR" dirty="0"/>
              <a:t> teknolojileri ile kanıtlandı…</a:t>
            </a:r>
          </a:p>
          <a:p>
            <a:r>
              <a:rPr lang="tr-TR" dirty="0"/>
              <a:t>Bir sonraki görsel de hızlı çektim, attığım kodlarla kendiniz deneme yaparsanız başarı oranını görürsünüz…(%87)</a:t>
            </a:r>
          </a:p>
        </p:txBody>
      </p:sp>
    </p:spTree>
    <p:extLst>
      <p:ext uri="{BB962C8B-B14F-4D97-AF65-F5344CB8AC3E}">
        <p14:creationId xmlns:p14="http://schemas.microsoft.com/office/powerpoint/2010/main" val="5281492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çerik Yer Tutucusu 4">
            <a:extLst>
              <a:ext uri="{FF2B5EF4-FFF2-40B4-BE49-F238E27FC236}">
                <a16:creationId xmlns:a16="http://schemas.microsoft.com/office/drawing/2014/main" id="{1EB9E2B5-202B-4B64-9DCC-2CE7CB4AF09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13453" y="280767"/>
            <a:ext cx="11408498" cy="5909017"/>
          </a:xfrm>
        </p:spPr>
      </p:pic>
    </p:spTree>
    <p:extLst>
      <p:ext uri="{BB962C8B-B14F-4D97-AF65-F5344CB8AC3E}">
        <p14:creationId xmlns:p14="http://schemas.microsoft.com/office/powerpoint/2010/main" val="15843812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EA2C4D6-8B3E-4BD9-A88C-F87EFC0C23D7}"/>
              </a:ext>
            </a:extLst>
          </p:cNvPr>
          <p:cNvSpPr>
            <a:spLocks noGrp="1"/>
          </p:cNvSpPr>
          <p:nvPr>
            <p:ph type="title"/>
          </p:nvPr>
        </p:nvSpPr>
        <p:spPr/>
        <p:txBody>
          <a:bodyPr/>
          <a:lstStyle/>
          <a:p>
            <a:r>
              <a:rPr lang="tr-TR" dirty="0"/>
              <a:t>Hipotez nedir?</a:t>
            </a:r>
          </a:p>
        </p:txBody>
      </p:sp>
      <p:sp>
        <p:nvSpPr>
          <p:cNvPr id="3" name="İçerik Yer Tutucusu 2">
            <a:extLst>
              <a:ext uri="{FF2B5EF4-FFF2-40B4-BE49-F238E27FC236}">
                <a16:creationId xmlns:a16="http://schemas.microsoft.com/office/drawing/2014/main" id="{934D42F7-C4BF-466B-8DBC-B61E86441307}"/>
              </a:ext>
            </a:extLst>
          </p:cNvPr>
          <p:cNvSpPr>
            <a:spLocks noGrp="1"/>
          </p:cNvSpPr>
          <p:nvPr>
            <p:ph idx="1"/>
          </p:nvPr>
        </p:nvSpPr>
        <p:spPr/>
        <p:txBody>
          <a:bodyPr/>
          <a:lstStyle/>
          <a:p>
            <a:r>
              <a:rPr lang="tr-TR" dirty="0"/>
              <a:t>Hipotez nesneler arasından insanları ayırmaktır. Bunu birçok yerde kullanabiliriz. Mesela örnek olarak bir şirkette çalışan insanlar var, çalışan insanlar arasından nesneleri ayıracak ve kaç tane insan olduğunu ayıracak. Bunu kullanarak en fazla kaç kişinin bulunması ile ilgili bir proje yapabiliriz. Böylece şirket içi </a:t>
            </a:r>
            <a:r>
              <a:rPr lang="tr-TR" dirty="0" err="1"/>
              <a:t>koronaya</a:t>
            </a:r>
            <a:r>
              <a:rPr lang="tr-TR" dirty="0"/>
              <a:t> da çözüm bulmuş oluruz…</a:t>
            </a:r>
          </a:p>
        </p:txBody>
      </p:sp>
    </p:spTree>
    <p:extLst>
      <p:ext uri="{BB962C8B-B14F-4D97-AF65-F5344CB8AC3E}">
        <p14:creationId xmlns:p14="http://schemas.microsoft.com/office/powerpoint/2010/main" val="31292316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221F462-3D3D-40E2-B7DE-CF6DECE4AC13}"/>
              </a:ext>
            </a:extLst>
          </p:cNvPr>
          <p:cNvSpPr>
            <a:spLocks noGrp="1"/>
          </p:cNvSpPr>
          <p:nvPr>
            <p:ph type="title"/>
          </p:nvPr>
        </p:nvSpPr>
        <p:spPr/>
        <p:txBody>
          <a:bodyPr/>
          <a:lstStyle/>
          <a:p>
            <a:r>
              <a:rPr lang="tr-TR" dirty="0"/>
              <a:t>Yeterli </a:t>
            </a:r>
            <a:r>
              <a:rPr lang="tr-TR" dirty="0" err="1"/>
              <a:t>mi,iyileştirilebilir</a:t>
            </a:r>
            <a:r>
              <a:rPr lang="tr-TR" dirty="0"/>
              <a:t> mi?</a:t>
            </a:r>
          </a:p>
        </p:txBody>
      </p:sp>
      <p:sp>
        <p:nvSpPr>
          <p:cNvPr id="3" name="İçerik Yer Tutucusu 2">
            <a:extLst>
              <a:ext uri="{FF2B5EF4-FFF2-40B4-BE49-F238E27FC236}">
                <a16:creationId xmlns:a16="http://schemas.microsoft.com/office/drawing/2014/main" id="{50CF5784-179F-4E42-909F-65A46AEBD87E}"/>
              </a:ext>
            </a:extLst>
          </p:cNvPr>
          <p:cNvSpPr>
            <a:spLocks noGrp="1"/>
          </p:cNvSpPr>
          <p:nvPr>
            <p:ph idx="1"/>
          </p:nvPr>
        </p:nvSpPr>
        <p:spPr/>
        <p:txBody>
          <a:bodyPr/>
          <a:lstStyle/>
          <a:p>
            <a:r>
              <a:rPr lang="tr-TR" dirty="0"/>
              <a:t>Yeterli mi, iyileştirilebilir mi sorularına cevap olarak; yeterli, gayet iyi sonuçlar veriyor, bunu alıp herhangi bir yerde kullanabiliriz. Bizim dediğimiz yerde proje de kullanabiliriz entegre edebiliriz.</a:t>
            </a:r>
          </a:p>
          <a:p>
            <a:r>
              <a:rPr lang="tr-TR" dirty="0"/>
              <a:t>İyileştirilebilir mi sorusuna cevap </a:t>
            </a:r>
            <a:r>
              <a:rPr lang="tr-TR" dirty="0" err="1"/>
              <a:t>olarakta</a:t>
            </a:r>
            <a:r>
              <a:rPr lang="tr-TR" dirty="0"/>
              <a:t>, </a:t>
            </a:r>
            <a:r>
              <a:rPr lang="tr-TR" dirty="0" err="1"/>
              <a:t>tabiki</a:t>
            </a:r>
            <a:r>
              <a:rPr lang="tr-TR" dirty="0"/>
              <a:t> de iyileştirilebilir. Bizim bu yaptığımız </a:t>
            </a:r>
            <a:r>
              <a:rPr lang="tr-TR" dirty="0" err="1"/>
              <a:t>tensorflow</a:t>
            </a:r>
            <a:r>
              <a:rPr lang="tr-TR" dirty="0"/>
              <a:t> </a:t>
            </a:r>
            <a:r>
              <a:rPr lang="tr-TR" dirty="0" err="1"/>
              <a:t>cpu</a:t>
            </a:r>
            <a:r>
              <a:rPr lang="tr-TR" dirty="0"/>
              <a:t> teknolojisi ile gerçekleştirildi.  Bunun </a:t>
            </a:r>
            <a:r>
              <a:rPr lang="tr-TR" dirty="0" err="1"/>
              <a:t>gpu</a:t>
            </a:r>
            <a:r>
              <a:rPr lang="tr-TR" dirty="0"/>
              <a:t> teknolojisi de var. Eğer </a:t>
            </a:r>
            <a:r>
              <a:rPr lang="tr-TR" dirty="0" err="1"/>
              <a:t>gpu</a:t>
            </a:r>
            <a:r>
              <a:rPr lang="tr-TR" dirty="0"/>
              <a:t> olsaydı daha iyi sonuçlar veren yapay zeka algoritması kullanabilirdik.</a:t>
            </a:r>
          </a:p>
        </p:txBody>
      </p:sp>
    </p:spTree>
    <p:extLst>
      <p:ext uri="{BB962C8B-B14F-4D97-AF65-F5344CB8AC3E}">
        <p14:creationId xmlns:p14="http://schemas.microsoft.com/office/powerpoint/2010/main" val="41037904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2CAB747-0CBB-49C8-83AD-79A07F449E65}"/>
              </a:ext>
            </a:extLst>
          </p:cNvPr>
          <p:cNvSpPr>
            <a:spLocks noGrp="1"/>
          </p:cNvSpPr>
          <p:nvPr>
            <p:ph type="title"/>
          </p:nvPr>
        </p:nvSpPr>
        <p:spPr/>
        <p:txBody>
          <a:bodyPr/>
          <a:lstStyle/>
          <a:p>
            <a:r>
              <a:rPr lang="tr-TR" dirty="0" err="1"/>
              <a:t>Hiperparametreler</a:t>
            </a:r>
            <a:r>
              <a:rPr lang="tr-TR" dirty="0"/>
              <a:t> değişse sonuç değişir mi?</a:t>
            </a:r>
          </a:p>
        </p:txBody>
      </p:sp>
      <p:sp>
        <p:nvSpPr>
          <p:cNvPr id="3" name="İçerik Yer Tutucusu 2">
            <a:extLst>
              <a:ext uri="{FF2B5EF4-FFF2-40B4-BE49-F238E27FC236}">
                <a16:creationId xmlns:a16="http://schemas.microsoft.com/office/drawing/2014/main" id="{74AB20A6-2F8E-4E61-A867-552CC5D5BDC0}"/>
              </a:ext>
            </a:extLst>
          </p:cNvPr>
          <p:cNvSpPr>
            <a:spLocks noGrp="1"/>
          </p:cNvSpPr>
          <p:nvPr>
            <p:ph idx="1"/>
          </p:nvPr>
        </p:nvSpPr>
        <p:spPr/>
        <p:txBody>
          <a:bodyPr/>
          <a:lstStyle/>
          <a:p>
            <a:r>
              <a:rPr lang="tr-TR" dirty="0" err="1"/>
              <a:t>Tabiki</a:t>
            </a:r>
            <a:r>
              <a:rPr lang="tr-TR" dirty="0"/>
              <a:t> değişir, ben denedim </a:t>
            </a:r>
            <a:r>
              <a:rPr lang="tr-TR" dirty="0" err="1"/>
              <a:t>değiştide</a:t>
            </a:r>
            <a:r>
              <a:rPr lang="tr-TR" dirty="0"/>
              <a:t>…</a:t>
            </a:r>
          </a:p>
          <a:p>
            <a:r>
              <a:rPr lang="tr-TR" dirty="0"/>
              <a:t>Yani elimizde ki sayısal veriler bizim kontrolümüzde olan verilerdir. Biz değiştirdiğimiz zaman ekranda gelen sonuçlar ve alacağımız sonuçlarda değişir.</a:t>
            </a:r>
          </a:p>
        </p:txBody>
      </p:sp>
    </p:spTree>
    <p:extLst>
      <p:ext uri="{BB962C8B-B14F-4D97-AF65-F5344CB8AC3E}">
        <p14:creationId xmlns:p14="http://schemas.microsoft.com/office/powerpoint/2010/main" val="37193173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7912A7F-5423-4216-8D9B-D4C93230EF68}"/>
              </a:ext>
            </a:extLst>
          </p:cNvPr>
          <p:cNvSpPr>
            <a:spLocks noGrp="1"/>
          </p:cNvSpPr>
          <p:nvPr>
            <p:ph type="title"/>
          </p:nvPr>
        </p:nvSpPr>
        <p:spPr/>
        <p:txBody>
          <a:bodyPr/>
          <a:lstStyle/>
          <a:p>
            <a:r>
              <a:rPr lang="tr-TR" dirty="0"/>
              <a:t>KOD EKRAN GÖRÜNTÜLERİ</a:t>
            </a:r>
          </a:p>
        </p:txBody>
      </p:sp>
    </p:spTree>
    <p:extLst>
      <p:ext uri="{BB962C8B-B14F-4D97-AF65-F5344CB8AC3E}">
        <p14:creationId xmlns:p14="http://schemas.microsoft.com/office/powerpoint/2010/main" val="31354398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Resim 4">
            <a:extLst>
              <a:ext uri="{FF2B5EF4-FFF2-40B4-BE49-F238E27FC236}">
                <a16:creationId xmlns:a16="http://schemas.microsoft.com/office/drawing/2014/main" id="{FB37DAD4-A48D-4C36-A178-DBFF6AEA0D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88252"/>
            <a:ext cx="12192000" cy="5081496"/>
          </a:xfrm>
          <a:prstGeom prst="rect">
            <a:avLst/>
          </a:prstGeom>
        </p:spPr>
      </p:pic>
    </p:spTree>
    <p:extLst>
      <p:ext uri="{BB962C8B-B14F-4D97-AF65-F5344CB8AC3E}">
        <p14:creationId xmlns:p14="http://schemas.microsoft.com/office/powerpoint/2010/main" val="34440785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Resim 4">
            <a:extLst>
              <a:ext uri="{FF2B5EF4-FFF2-40B4-BE49-F238E27FC236}">
                <a16:creationId xmlns:a16="http://schemas.microsoft.com/office/drawing/2014/main" id="{CC247DE6-DB43-4120-AF05-4E626E2360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18178"/>
            <a:ext cx="12192000" cy="5421644"/>
          </a:xfrm>
          <a:prstGeom prst="rect">
            <a:avLst/>
          </a:prstGeom>
        </p:spPr>
      </p:pic>
    </p:spTree>
    <p:extLst>
      <p:ext uri="{BB962C8B-B14F-4D97-AF65-F5344CB8AC3E}">
        <p14:creationId xmlns:p14="http://schemas.microsoft.com/office/powerpoint/2010/main" val="16279648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Resim 4">
            <a:extLst>
              <a:ext uri="{FF2B5EF4-FFF2-40B4-BE49-F238E27FC236}">
                <a16:creationId xmlns:a16="http://schemas.microsoft.com/office/drawing/2014/main" id="{0258A9E3-01E1-45A2-ABA9-CC699510BC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22644"/>
            <a:ext cx="12192000" cy="5412712"/>
          </a:xfrm>
          <a:prstGeom prst="rect">
            <a:avLst/>
          </a:prstGeom>
        </p:spPr>
      </p:pic>
    </p:spTree>
    <p:extLst>
      <p:ext uri="{BB962C8B-B14F-4D97-AF65-F5344CB8AC3E}">
        <p14:creationId xmlns:p14="http://schemas.microsoft.com/office/powerpoint/2010/main" val="13503733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Resim 4">
            <a:extLst>
              <a:ext uri="{FF2B5EF4-FFF2-40B4-BE49-F238E27FC236}">
                <a16:creationId xmlns:a16="http://schemas.microsoft.com/office/drawing/2014/main" id="{4775FB72-0E65-4B0F-98E8-566D44D9B6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18178"/>
            <a:ext cx="12192000" cy="5421644"/>
          </a:xfrm>
          <a:prstGeom prst="rect">
            <a:avLst/>
          </a:prstGeom>
        </p:spPr>
      </p:pic>
    </p:spTree>
    <p:extLst>
      <p:ext uri="{BB962C8B-B14F-4D97-AF65-F5344CB8AC3E}">
        <p14:creationId xmlns:p14="http://schemas.microsoft.com/office/powerpoint/2010/main" val="23341240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Resim 4">
            <a:extLst>
              <a:ext uri="{FF2B5EF4-FFF2-40B4-BE49-F238E27FC236}">
                <a16:creationId xmlns:a16="http://schemas.microsoft.com/office/drawing/2014/main" id="{AF3CC3F7-7B56-4FC4-B75A-DD60233FA7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44973"/>
            <a:ext cx="12192000" cy="5368053"/>
          </a:xfrm>
          <a:prstGeom prst="rect">
            <a:avLst/>
          </a:prstGeom>
        </p:spPr>
      </p:pic>
    </p:spTree>
    <p:extLst>
      <p:ext uri="{BB962C8B-B14F-4D97-AF65-F5344CB8AC3E}">
        <p14:creationId xmlns:p14="http://schemas.microsoft.com/office/powerpoint/2010/main" val="35938323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Resim 4">
            <a:extLst>
              <a:ext uri="{FF2B5EF4-FFF2-40B4-BE49-F238E27FC236}">
                <a16:creationId xmlns:a16="http://schemas.microsoft.com/office/drawing/2014/main" id="{947C46B7-2250-495A-B06B-E8E4A0FE79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44973"/>
            <a:ext cx="12192000" cy="5368053"/>
          </a:xfrm>
          <a:prstGeom prst="rect">
            <a:avLst/>
          </a:prstGeom>
        </p:spPr>
      </p:pic>
    </p:spTree>
    <p:extLst>
      <p:ext uri="{BB962C8B-B14F-4D97-AF65-F5344CB8AC3E}">
        <p14:creationId xmlns:p14="http://schemas.microsoft.com/office/powerpoint/2010/main" val="290428537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Resim 4">
            <a:extLst>
              <a:ext uri="{FF2B5EF4-FFF2-40B4-BE49-F238E27FC236}">
                <a16:creationId xmlns:a16="http://schemas.microsoft.com/office/drawing/2014/main" id="{23673113-8A95-437D-8CDD-1A12B0C926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13712"/>
            <a:ext cx="12192000" cy="5430575"/>
          </a:xfrm>
          <a:prstGeom prst="rect">
            <a:avLst/>
          </a:prstGeom>
        </p:spPr>
      </p:pic>
    </p:spTree>
    <p:extLst>
      <p:ext uri="{BB962C8B-B14F-4D97-AF65-F5344CB8AC3E}">
        <p14:creationId xmlns:p14="http://schemas.microsoft.com/office/powerpoint/2010/main" val="3806987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9D15160-431A-4023-9FE8-CCA236A40AA5}"/>
              </a:ext>
            </a:extLst>
          </p:cNvPr>
          <p:cNvSpPr>
            <a:spLocks noGrp="1"/>
          </p:cNvSpPr>
          <p:nvPr>
            <p:ph type="title"/>
          </p:nvPr>
        </p:nvSpPr>
        <p:spPr/>
        <p:txBody>
          <a:bodyPr/>
          <a:lstStyle/>
          <a:p>
            <a:r>
              <a:rPr lang="tr-TR" dirty="0" err="1"/>
              <a:t>Hiperparametreler</a:t>
            </a:r>
            <a:endParaRPr lang="tr-TR" dirty="0"/>
          </a:p>
        </p:txBody>
      </p:sp>
      <p:sp>
        <p:nvSpPr>
          <p:cNvPr id="3" name="İçerik Yer Tutucusu 2">
            <a:extLst>
              <a:ext uri="{FF2B5EF4-FFF2-40B4-BE49-F238E27FC236}">
                <a16:creationId xmlns:a16="http://schemas.microsoft.com/office/drawing/2014/main" id="{11748CAC-5937-4162-B75E-E43CEA280A34}"/>
              </a:ext>
            </a:extLst>
          </p:cNvPr>
          <p:cNvSpPr>
            <a:spLocks noGrp="1"/>
          </p:cNvSpPr>
          <p:nvPr>
            <p:ph idx="1"/>
          </p:nvPr>
        </p:nvSpPr>
        <p:spPr/>
        <p:txBody>
          <a:bodyPr/>
          <a:lstStyle/>
          <a:p>
            <a:r>
              <a:rPr lang="tr-TR" dirty="0" err="1">
                <a:effectLst/>
              </a:rPr>
              <a:t>Hiper</a:t>
            </a:r>
            <a:r>
              <a:rPr lang="tr-TR" dirty="0">
                <a:effectLst/>
              </a:rPr>
              <a:t>-parametre seçimi (</a:t>
            </a:r>
            <a:r>
              <a:rPr lang="tr-TR" dirty="0" err="1">
                <a:effectLst/>
              </a:rPr>
              <a:t>hyper-parameter</a:t>
            </a:r>
            <a:r>
              <a:rPr lang="tr-TR" dirty="0">
                <a:effectLst/>
              </a:rPr>
              <a:t> </a:t>
            </a:r>
            <a:r>
              <a:rPr lang="tr-TR" dirty="0" err="1">
                <a:effectLst/>
              </a:rPr>
              <a:t>tuning</a:t>
            </a:r>
            <a:r>
              <a:rPr lang="tr-TR" dirty="0">
                <a:effectLst/>
              </a:rPr>
              <a:t>) elinizle radyo frekansı ayarlamaya benziyor. Hani ses iyidir ama siz </a:t>
            </a:r>
            <a:r>
              <a:rPr lang="tr-TR" dirty="0" err="1">
                <a:effectLst/>
              </a:rPr>
              <a:t>bi</a:t>
            </a:r>
            <a:r>
              <a:rPr lang="tr-TR" dirty="0">
                <a:effectLst/>
              </a:rPr>
              <a:t> tık daha iyi olmasını istersiniz ya işte </a:t>
            </a:r>
            <a:r>
              <a:rPr lang="tr-TR" dirty="0" err="1">
                <a:effectLst/>
              </a:rPr>
              <a:t>hiper</a:t>
            </a:r>
            <a:r>
              <a:rPr lang="tr-TR" dirty="0">
                <a:effectLst/>
              </a:rPr>
              <a:t>-parametre seçimi de makine öğrenmesi modelleri için o işe yarıyor. </a:t>
            </a:r>
          </a:p>
          <a:p>
            <a:endParaRPr lang="tr-TR" dirty="0">
              <a:effectLst/>
            </a:endParaRPr>
          </a:p>
          <a:p>
            <a:r>
              <a:rPr lang="tr-TR" b="1" dirty="0">
                <a:effectLst>
                  <a:outerShdw blurRad="38100" dist="38100" dir="2700000" algn="tl">
                    <a:srgbClr val="000000">
                      <a:alpha val="43137"/>
                    </a:srgbClr>
                  </a:outerShdw>
                </a:effectLst>
              </a:rPr>
              <a:t>Kaynak: </a:t>
            </a:r>
            <a:r>
              <a:rPr lang="tr-TR" dirty="0">
                <a:effectLst/>
              </a:rPr>
              <a:t>https://medium.com/data-science-tr/ml-modellerinde-hiper-parametre-seçimi-3cbfeeb48cff</a:t>
            </a:r>
            <a:endParaRPr lang="tr-TR" dirty="0"/>
          </a:p>
        </p:txBody>
      </p:sp>
    </p:spTree>
    <p:extLst>
      <p:ext uri="{BB962C8B-B14F-4D97-AF65-F5344CB8AC3E}">
        <p14:creationId xmlns:p14="http://schemas.microsoft.com/office/powerpoint/2010/main" val="185688505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Resim 4">
            <a:extLst>
              <a:ext uri="{FF2B5EF4-FFF2-40B4-BE49-F238E27FC236}">
                <a16:creationId xmlns:a16="http://schemas.microsoft.com/office/drawing/2014/main" id="{E1385211-FDAB-4FD7-9906-2709FE9BBE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32543"/>
            <a:ext cx="12192000" cy="4992914"/>
          </a:xfrm>
          <a:prstGeom prst="rect">
            <a:avLst/>
          </a:prstGeom>
        </p:spPr>
      </p:pic>
    </p:spTree>
    <p:extLst>
      <p:ext uri="{BB962C8B-B14F-4D97-AF65-F5344CB8AC3E}">
        <p14:creationId xmlns:p14="http://schemas.microsoft.com/office/powerpoint/2010/main" val="357374593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4870444-3319-4945-8EA7-51FF3EBC92DF}"/>
              </a:ext>
            </a:extLst>
          </p:cNvPr>
          <p:cNvSpPr>
            <a:spLocks noGrp="1"/>
          </p:cNvSpPr>
          <p:nvPr>
            <p:ph type="title"/>
          </p:nvPr>
        </p:nvSpPr>
        <p:spPr/>
        <p:txBody>
          <a:bodyPr/>
          <a:lstStyle/>
          <a:p>
            <a:r>
              <a:rPr lang="tr-TR" dirty="0"/>
              <a:t>ÇIKTI EKRAN GÖRÜNTÜSÜ</a:t>
            </a:r>
          </a:p>
        </p:txBody>
      </p:sp>
    </p:spTree>
    <p:extLst>
      <p:ext uri="{BB962C8B-B14F-4D97-AF65-F5344CB8AC3E}">
        <p14:creationId xmlns:p14="http://schemas.microsoft.com/office/powerpoint/2010/main" val="338366952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Resim 4">
            <a:extLst>
              <a:ext uri="{FF2B5EF4-FFF2-40B4-BE49-F238E27FC236}">
                <a16:creationId xmlns:a16="http://schemas.microsoft.com/office/drawing/2014/main" id="{F831DEBB-37D4-415D-B425-66FE9A55D0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09246"/>
            <a:ext cx="12192000" cy="5439508"/>
          </a:xfrm>
          <a:prstGeom prst="rect">
            <a:avLst/>
          </a:prstGeom>
        </p:spPr>
      </p:pic>
    </p:spTree>
    <p:extLst>
      <p:ext uri="{BB962C8B-B14F-4D97-AF65-F5344CB8AC3E}">
        <p14:creationId xmlns:p14="http://schemas.microsoft.com/office/powerpoint/2010/main" val="25583138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53B51F0-E2CB-4CB4-A780-0A5CB533E200}"/>
              </a:ext>
            </a:extLst>
          </p:cNvPr>
          <p:cNvSpPr>
            <a:spLocks noGrp="1"/>
          </p:cNvSpPr>
          <p:nvPr>
            <p:ph type="title"/>
          </p:nvPr>
        </p:nvSpPr>
        <p:spPr/>
        <p:txBody>
          <a:bodyPr/>
          <a:lstStyle/>
          <a:p>
            <a:r>
              <a:rPr lang="tr-TR" dirty="0"/>
              <a:t>Nasıl seçilmiş?(</a:t>
            </a:r>
            <a:r>
              <a:rPr lang="tr-TR" dirty="0" err="1"/>
              <a:t>hiperparametreler</a:t>
            </a:r>
            <a:r>
              <a:rPr lang="tr-TR" dirty="0"/>
              <a:t>)</a:t>
            </a:r>
          </a:p>
        </p:txBody>
      </p:sp>
      <p:sp>
        <p:nvSpPr>
          <p:cNvPr id="3" name="İçerik Yer Tutucusu 2">
            <a:extLst>
              <a:ext uri="{FF2B5EF4-FFF2-40B4-BE49-F238E27FC236}">
                <a16:creationId xmlns:a16="http://schemas.microsoft.com/office/drawing/2014/main" id="{71D9BFE1-7625-4C01-90D5-9352F7F94BE4}"/>
              </a:ext>
            </a:extLst>
          </p:cNvPr>
          <p:cNvSpPr>
            <a:spLocks noGrp="1"/>
          </p:cNvSpPr>
          <p:nvPr>
            <p:ph idx="1"/>
          </p:nvPr>
        </p:nvSpPr>
        <p:spPr/>
        <p:txBody>
          <a:bodyPr>
            <a:normAutofit/>
          </a:bodyPr>
          <a:lstStyle/>
          <a:p>
            <a:r>
              <a:rPr lang="tr-TR" dirty="0"/>
              <a:t>Nasıl seçtik; çıkacak sonuçlara göre belirli kişilere ve gruplara kişiselleştirilmiş işlemler uygulanır. Mesela bizim projemiz insanları ayırmaktı, böylece </a:t>
            </a:r>
            <a:r>
              <a:rPr lang="tr-TR" dirty="0" err="1"/>
              <a:t>koronaya</a:t>
            </a:r>
            <a:r>
              <a:rPr lang="tr-TR" dirty="0"/>
              <a:t> da çözüm bulmaya çalışmaktı. Test sonuçlarında tanıtılan kişilerin patron ve çalışanlar arasından en fazla çalışanların olduğu gözlenmiştir. </a:t>
            </a:r>
            <a:br>
              <a:rPr lang="tr-TR" dirty="0">
                <a:effectLst/>
              </a:rPr>
            </a:br>
            <a:endParaRPr lang="tr-TR" dirty="0"/>
          </a:p>
        </p:txBody>
      </p:sp>
    </p:spTree>
    <p:extLst>
      <p:ext uri="{BB962C8B-B14F-4D97-AF65-F5344CB8AC3E}">
        <p14:creationId xmlns:p14="http://schemas.microsoft.com/office/powerpoint/2010/main" val="36072415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99474AC-81CD-49AD-AFE9-8F565C551086}"/>
              </a:ext>
            </a:extLst>
          </p:cNvPr>
          <p:cNvSpPr>
            <a:spLocks noGrp="1"/>
          </p:cNvSpPr>
          <p:nvPr>
            <p:ph type="title"/>
          </p:nvPr>
        </p:nvSpPr>
        <p:spPr/>
        <p:txBody>
          <a:bodyPr/>
          <a:lstStyle/>
          <a:p>
            <a:r>
              <a:rPr lang="tr-TR" dirty="0"/>
              <a:t>Hangi değerler alındı?(</a:t>
            </a:r>
            <a:r>
              <a:rPr lang="tr-TR" dirty="0" err="1"/>
              <a:t>hiperparametre</a:t>
            </a:r>
            <a:r>
              <a:rPr lang="tr-TR" dirty="0"/>
              <a:t>)</a:t>
            </a:r>
          </a:p>
        </p:txBody>
      </p:sp>
      <p:sp>
        <p:nvSpPr>
          <p:cNvPr id="3" name="İçerik Yer Tutucusu 2">
            <a:extLst>
              <a:ext uri="{FF2B5EF4-FFF2-40B4-BE49-F238E27FC236}">
                <a16:creationId xmlns:a16="http://schemas.microsoft.com/office/drawing/2014/main" id="{B5BCF706-2CFE-4262-9A5D-400C8F7DC14A}"/>
              </a:ext>
            </a:extLst>
          </p:cNvPr>
          <p:cNvSpPr>
            <a:spLocks noGrp="1"/>
          </p:cNvSpPr>
          <p:nvPr>
            <p:ph idx="1"/>
          </p:nvPr>
        </p:nvSpPr>
        <p:spPr/>
        <p:txBody>
          <a:bodyPr/>
          <a:lstStyle/>
          <a:p>
            <a:r>
              <a:rPr lang="tr-TR" dirty="0" err="1">
                <a:effectLst/>
              </a:rPr>
              <a:t>Random</a:t>
            </a:r>
            <a:r>
              <a:rPr lang="tr-TR" dirty="0">
                <a:effectLst/>
              </a:rPr>
              <a:t> </a:t>
            </a:r>
            <a:r>
              <a:rPr lang="tr-TR" dirty="0" err="1">
                <a:effectLst/>
              </a:rPr>
              <a:t>forest</a:t>
            </a:r>
            <a:r>
              <a:rPr lang="tr-TR" dirty="0">
                <a:effectLst/>
              </a:rPr>
              <a:t> modelimizi kurduk ve tahmin sonuçlarına baktık. Hiç görmediği veri setinde ve nesnelerde %95 başarı gösterdi. </a:t>
            </a:r>
            <a:r>
              <a:rPr lang="tr-TR" dirty="0" err="1">
                <a:effectLst/>
              </a:rPr>
              <a:t>Gridsearch</a:t>
            </a:r>
            <a:r>
              <a:rPr lang="tr-TR" dirty="0">
                <a:effectLst/>
              </a:rPr>
              <a:t> 500 farklı kombinasyonu deneyerek en iyi sonuçlar veren HİPERPARAMETRELERİ seçti. Bu </a:t>
            </a:r>
            <a:r>
              <a:rPr lang="tr-TR" dirty="0" err="1">
                <a:effectLst/>
              </a:rPr>
              <a:t>hiperparametre</a:t>
            </a:r>
            <a:r>
              <a:rPr lang="tr-TR" dirty="0">
                <a:effectLst/>
              </a:rPr>
              <a:t> kombinasyonları denenerek bir model kuruldu en iyi doğruluk oranı %95.7 oldu. </a:t>
            </a:r>
          </a:p>
          <a:p>
            <a:r>
              <a:rPr lang="tr-TR" dirty="0" err="1">
                <a:effectLst/>
              </a:rPr>
              <a:t>Hiperparametre</a:t>
            </a:r>
            <a:r>
              <a:rPr lang="tr-TR" dirty="0">
                <a:effectLst/>
              </a:rPr>
              <a:t> için örnek kodlar diğer slaytta…</a:t>
            </a:r>
            <a:endParaRPr lang="tr-TR" dirty="0"/>
          </a:p>
        </p:txBody>
      </p:sp>
    </p:spTree>
    <p:extLst>
      <p:ext uri="{BB962C8B-B14F-4D97-AF65-F5344CB8AC3E}">
        <p14:creationId xmlns:p14="http://schemas.microsoft.com/office/powerpoint/2010/main" val="4684427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DB2887D-19B7-41B6-AFD1-E238162918F8}"/>
              </a:ext>
            </a:extLst>
          </p:cNvPr>
          <p:cNvSpPr>
            <a:spLocks noGrp="1"/>
          </p:cNvSpPr>
          <p:nvPr>
            <p:ph type="title"/>
          </p:nvPr>
        </p:nvSpPr>
        <p:spPr/>
        <p:txBody>
          <a:bodyPr/>
          <a:lstStyle/>
          <a:p>
            <a:r>
              <a:rPr lang="tr-TR" dirty="0"/>
              <a:t>!Örnek kodlar!</a:t>
            </a:r>
          </a:p>
        </p:txBody>
      </p:sp>
      <p:graphicFrame>
        <p:nvGraphicFramePr>
          <p:cNvPr id="5" name="İçerik Yer Tutucusu 4">
            <a:extLst>
              <a:ext uri="{FF2B5EF4-FFF2-40B4-BE49-F238E27FC236}">
                <a16:creationId xmlns:a16="http://schemas.microsoft.com/office/drawing/2014/main" id="{2A1EB99B-176C-49DE-BEFE-5E13221E841F}"/>
              </a:ext>
            </a:extLst>
          </p:cNvPr>
          <p:cNvGraphicFramePr>
            <a:graphicFrameLocks noGrp="1"/>
          </p:cNvGraphicFramePr>
          <p:nvPr>
            <p:ph idx="1"/>
            <p:extLst>
              <p:ext uri="{D42A27DB-BD31-4B8C-83A1-F6EECF244321}">
                <p14:modId xmlns:p14="http://schemas.microsoft.com/office/powerpoint/2010/main" val="2449450231"/>
              </p:ext>
            </p:extLst>
          </p:nvPr>
        </p:nvGraphicFramePr>
        <p:xfrm>
          <a:off x="801858" y="1913973"/>
          <a:ext cx="10465698" cy="4444628"/>
        </p:xfrm>
        <a:graphic>
          <a:graphicData uri="http://schemas.openxmlformats.org/drawingml/2006/table">
            <a:tbl>
              <a:tblPr/>
              <a:tblGrid>
                <a:gridCol w="5232849">
                  <a:extLst>
                    <a:ext uri="{9D8B030D-6E8A-4147-A177-3AD203B41FA5}">
                      <a16:colId xmlns:a16="http://schemas.microsoft.com/office/drawing/2014/main" val="2065875678"/>
                    </a:ext>
                  </a:extLst>
                </a:gridCol>
                <a:gridCol w="5232849">
                  <a:extLst>
                    <a:ext uri="{9D8B030D-6E8A-4147-A177-3AD203B41FA5}">
                      <a16:colId xmlns:a16="http://schemas.microsoft.com/office/drawing/2014/main" val="1648585284"/>
                    </a:ext>
                  </a:extLst>
                </a:gridCol>
              </a:tblGrid>
              <a:tr h="324809">
                <a:tc>
                  <a:txBody>
                    <a:bodyPr/>
                    <a:lstStyle/>
                    <a:p>
                      <a:pPr algn="l" fontAlgn="t"/>
                      <a:r>
                        <a:rPr lang="tr-TR" sz="900">
                          <a:solidFill>
                            <a:srgbClr val="D73A49"/>
                          </a:solidFill>
                          <a:effectLst/>
                          <a:latin typeface="SFMono-Regular"/>
                        </a:rPr>
                        <a:t>from</a:t>
                      </a:r>
                      <a:r>
                        <a:rPr lang="tr-TR" sz="900">
                          <a:solidFill>
                            <a:srgbClr val="24292E"/>
                          </a:solidFill>
                          <a:effectLst/>
                          <a:latin typeface="SFMono-Regular"/>
                        </a:rPr>
                        <a:t> sklearn.ensemble </a:t>
                      </a:r>
                      <a:r>
                        <a:rPr lang="tr-TR" sz="900">
                          <a:solidFill>
                            <a:srgbClr val="D73A49"/>
                          </a:solidFill>
                          <a:effectLst/>
                          <a:latin typeface="SFMono-Regular"/>
                        </a:rPr>
                        <a:t>import</a:t>
                      </a:r>
                      <a:r>
                        <a:rPr lang="tr-TR" sz="900">
                          <a:solidFill>
                            <a:srgbClr val="24292E"/>
                          </a:solidFill>
                          <a:effectLst/>
                          <a:latin typeface="SFMono-Regular"/>
                        </a:rPr>
                        <a:t> </a:t>
                      </a:r>
                      <a:r>
                        <a:rPr lang="tr-TR" sz="900">
                          <a:solidFill>
                            <a:srgbClr val="E36209"/>
                          </a:solidFill>
                          <a:effectLst/>
                          <a:latin typeface="SFMono-Regular"/>
                        </a:rPr>
                        <a:t>RandomForestClassifier</a:t>
                      </a:r>
                      <a:endParaRPr lang="tr-TR" sz="900">
                        <a:solidFill>
                          <a:srgbClr val="24292E"/>
                        </a:solidFill>
                        <a:effectLst/>
                        <a:latin typeface="SFMono-Regular"/>
                      </a:endParaRPr>
                    </a:p>
                  </a:txBody>
                  <a:tcPr marL="46440" marR="46440" marT="18576" marB="4644">
                    <a:lnL>
                      <a:noFill/>
                    </a:lnL>
                    <a:lnR>
                      <a:noFill/>
                    </a:lnR>
                    <a:lnT>
                      <a:noFill/>
                    </a:lnT>
                    <a:lnB>
                      <a:noFill/>
                    </a:lnB>
                    <a:solidFill>
                      <a:srgbClr val="FFFFFF"/>
                    </a:solidFill>
                  </a:tcPr>
                </a:tc>
                <a:tc>
                  <a:txBody>
                    <a:bodyPr/>
                    <a:lstStyle/>
                    <a:p>
                      <a:endParaRPr lang="tr-TR" sz="900"/>
                    </a:p>
                  </a:txBody>
                  <a:tcPr marL="44582" marR="44582" marT="22291" marB="22291">
                    <a:lnL>
                      <a:noFill/>
                    </a:lnL>
                  </a:tcPr>
                </a:tc>
                <a:extLst>
                  <a:ext uri="{0D108BD9-81ED-4DB2-BD59-A6C34878D82A}">
                    <a16:rowId xmlns:a16="http://schemas.microsoft.com/office/drawing/2014/main" val="4125130799"/>
                  </a:ext>
                </a:extLst>
              </a:tr>
              <a:tr h="160739">
                <a:tc>
                  <a:txBody>
                    <a:bodyPr/>
                    <a:lstStyle/>
                    <a:p>
                      <a:pPr algn="r" fontAlgn="t"/>
                      <a:endParaRPr lang="tr-TR" sz="900">
                        <a:effectLst/>
                        <a:latin typeface="SFMono-Regular"/>
                      </a:endParaRPr>
                    </a:p>
                  </a:txBody>
                  <a:tcPr marL="46440" marR="46440" marT="4644" marB="4644">
                    <a:lnL>
                      <a:noFill/>
                    </a:lnL>
                    <a:lnR>
                      <a:noFill/>
                    </a:lnR>
                    <a:lnT>
                      <a:noFill/>
                    </a:lnT>
                    <a:lnB>
                      <a:noFill/>
                    </a:lnB>
                    <a:solidFill>
                      <a:srgbClr val="FFFFFF"/>
                    </a:solidFill>
                  </a:tcPr>
                </a:tc>
                <a:tc>
                  <a:txBody>
                    <a:bodyPr/>
                    <a:lstStyle/>
                    <a:p>
                      <a:pPr algn="l" fontAlgn="t"/>
                      <a:r>
                        <a:rPr lang="en-US" sz="900">
                          <a:solidFill>
                            <a:srgbClr val="D73A49"/>
                          </a:solidFill>
                          <a:effectLst/>
                          <a:latin typeface="SFMono-Regular"/>
                        </a:rPr>
                        <a:t>from</a:t>
                      </a:r>
                      <a:r>
                        <a:rPr lang="en-US" sz="900">
                          <a:solidFill>
                            <a:srgbClr val="24292E"/>
                          </a:solidFill>
                          <a:effectLst/>
                          <a:latin typeface="SFMono-Regular"/>
                        </a:rPr>
                        <a:t> sklearn.metrics </a:t>
                      </a:r>
                      <a:r>
                        <a:rPr lang="en-US" sz="900">
                          <a:solidFill>
                            <a:srgbClr val="D73A49"/>
                          </a:solidFill>
                          <a:effectLst/>
                          <a:latin typeface="SFMono-Regular"/>
                        </a:rPr>
                        <a:t>import</a:t>
                      </a:r>
                      <a:r>
                        <a:rPr lang="en-US" sz="900">
                          <a:solidFill>
                            <a:srgbClr val="24292E"/>
                          </a:solidFill>
                          <a:effectLst/>
                          <a:latin typeface="SFMono-Regular"/>
                        </a:rPr>
                        <a:t> accuracy_score</a:t>
                      </a:r>
                    </a:p>
                  </a:txBody>
                  <a:tcPr marL="46440" marR="46440" marT="4644" marB="4644">
                    <a:lnL>
                      <a:noFill/>
                    </a:lnL>
                    <a:lnR>
                      <a:noFill/>
                    </a:lnR>
                    <a:lnB>
                      <a:noFill/>
                    </a:lnB>
                    <a:solidFill>
                      <a:srgbClr val="FFFFFF"/>
                    </a:solidFill>
                  </a:tcPr>
                </a:tc>
                <a:extLst>
                  <a:ext uri="{0D108BD9-81ED-4DB2-BD59-A6C34878D82A}">
                    <a16:rowId xmlns:a16="http://schemas.microsoft.com/office/drawing/2014/main" val="2109678532"/>
                  </a:ext>
                </a:extLst>
              </a:tr>
              <a:tr h="309599">
                <a:tc>
                  <a:txBody>
                    <a:bodyPr/>
                    <a:lstStyle/>
                    <a:p>
                      <a:pPr algn="r" fontAlgn="t"/>
                      <a:endParaRPr lang="tr-TR" sz="900">
                        <a:effectLst/>
                        <a:latin typeface="SFMono-Regular"/>
                      </a:endParaRPr>
                    </a:p>
                  </a:txBody>
                  <a:tcPr marL="46440" marR="46440" marT="4644" marB="4644">
                    <a:lnL>
                      <a:noFill/>
                    </a:lnL>
                    <a:lnR>
                      <a:noFill/>
                    </a:lnR>
                    <a:lnT>
                      <a:noFill/>
                    </a:lnT>
                    <a:lnB>
                      <a:noFill/>
                    </a:lnB>
                    <a:solidFill>
                      <a:srgbClr val="FFFFFF"/>
                    </a:solidFill>
                  </a:tcPr>
                </a:tc>
                <a:tc>
                  <a:txBody>
                    <a:bodyPr/>
                    <a:lstStyle/>
                    <a:p>
                      <a:pPr algn="l" fontAlgn="t"/>
                      <a:r>
                        <a:rPr lang="tr-TR" sz="900">
                          <a:solidFill>
                            <a:srgbClr val="D73A49"/>
                          </a:solidFill>
                          <a:effectLst/>
                          <a:latin typeface="SFMono-Regular"/>
                        </a:rPr>
                        <a:t>from</a:t>
                      </a:r>
                      <a:r>
                        <a:rPr lang="tr-TR" sz="900">
                          <a:solidFill>
                            <a:srgbClr val="24292E"/>
                          </a:solidFill>
                          <a:effectLst/>
                          <a:latin typeface="SFMono-Regular"/>
                        </a:rPr>
                        <a:t> sklearn.metrics </a:t>
                      </a:r>
                      <a:r>
                        <a:rPr lang="tr-TR" sz="900">
                          <a:solidFill>
                            <a:srgbClr val="D73A49"/>
                          </a:solidFill>
                          <a:effectLst/>
                          <a:latin typeface="SFMono-Regular"/>
                        </a:rPr>
                        <a:t>import</a:t>
                      </a:r>
                      <a:r>
                        <a:rPr lang="tr-TR" sz="900">
                          <a:solidFill>
                            <a:srgbClr val="24292E"/>
                          </a:solidFill>
                          <a:effectLst/>
                          <a:latin typeface="SFMono-Regular"/>
                        </a:rPr>
                        <a:t> confusion_matrix </a:t>
                      </a:r>
                      <a:r>
                        <a:rPr lang="tr-TR" sz="900">
                          <a:solidFill>
                            <a:srgbClr val="D73A49"/>
                          </a:solidFill>
                          <a:effectLst/>
                          <a:latin typeface="SFMono-Regular"/>
                        </a:rPr>
                        <a:t>as</a:t>
                      </a:r>
                      <a:r>
                        <a:rPr lang="tr-TR" sz="900">
                          <a:solidFill>
                            <a:srgbClr val="24292E"/>
                          </a:solidFill>
                          <a:effectLst/>
                          <a:latin typeface="SFMono-Regular"/>
                        </a:rPr>
                        <a:t> cm</a:t>
                      </a:r>
                    </a:p>
                  </a:txBody>
                  <a:tcPr marL="46440" marR="46440" marT="4644" marB="4644">
                    <a:lnL>
                      <a:noFill/>
                    </a:lnL>
                    <a:lnR>
                      <a:noFill/>
                    </a:lnR>
                    <a:lnT>
                      <a:noFill/>
                    </a:lnT>
                    <a:lnB>
                      <a:noFill/>
                    </a:lnB>
                    <a:solidFill>
                      <a:srgbClr val="FFFFFF"/>
                    </a:solidFill>
                  </a:tcPr>
                </a:tc>
                <a:extLst>
                  <a:ext uri="{0D108BD9-81ED-4DB2-BD59-A6C34878D82A}">
                    <a16:rowId xmlns:a16="http://schemas.microsoft.com/office/drawing/2014/main" val="3833233065"/>
                  </a:ext>
                </a:extLst>
              </a:tr>
              <a:tr h="160739">
                <a:tc>
                  <a:txBody>
                    <a:bodyPr/>
                    <a:lstStyle/>
                    <a:p>
                      <a:pPr algn="r" fontAlgn="t"/>
                      <a:endParaRPr lang="tr-TR" sz="900">
                        <a:effectLst/>
                        <a:latin typeface="SFMono-Regular"/>
                      </a:endParaRPr>
                    </a:p>
                  </a:txBody>
                  <a:tcPr marL="46440" marR="46440" marT="4644" marB="4644">
                    <a:lnL>
                      <a:noFill/>
                    </a:lnL>
                    <a:lnR>
                      <a:noFill/>
                    </a:lnR>
                    <a:lnT>
                      <a:noFill/>
                    </a:lnT>
                    <a:lnB>
                      <a:noFill/>
                    </a:lnB>
                    <a:solidFill>
                      <a:srgbClr val="FFFFFF"/>
                    </a:solidFill>
                  </a:tcPr>
                </a:tc>
                <a:tc>
                  <a:txBody>
                    <a:bodyPr/>
                    <a:lstStyle/>
                    <a:p>
                      <a:pPr algn="l" fontAlgn="t"/>
                      <a:r>
                        <a:rPr lang="tr-TR" sz="900">
                          <a:solidFill>
                            <a:srgbClr val="D73A49"/>
                          </a:solidFill>
                          <a:effectLst/>
                          <a:latin typeface="SFMono-Regular"/>
                        </a:rPr>
                        <a:t>from</a:t>
                      </a:r>
                      <a:r>
                        <a:rPr lang="tr-TR" sz="900">
                          <a:solidFill>
                            <a:srgbClr val="24292E"/>
                          </a:solidFill>
                          <a:effectLst/>
                          <a:latin typeface="SFMono-Regular"/>
                        </a:rPr>
                        <a:t> sklearn.metrics </a:t>
                      </a:r>
                      <a:r>
                        <a:rPr lang="tr-TR" sz="900">
                          <a:solidFill>
                            <a:srgbClr val="D73A49"/>
                          </a:solidFill>
                          <a:effectLst/>
                          <a:latin typeface="SFMono-Regular"/>
                        </a:rPr>
                        <a:t>import</a:t>
                      </a:r>
                      <a:r>
                        <a:rPr lang="tr-TR" sz="900">
                          <a:solidFill>
                            <a:srgbClr val="24292E"/>
                          </a:solidFill>
                          <a:effectLst/>
                          <a:latin typeface="SFMono-Regular"/>
                        </a:rPr>
                        <a:t> classification_report</a:t>
                      </a:r>
                    </a:p>
                  </a:txBody>
                  <a:tcPr marL="46440" marR="46440" marT="4644" marB="4644">
                    <a:lnL>
                      <a:noFill/>
                    </a:lnL>
                    <a:lnR>
                      <a:noFill/>
                    </a:lnR>
                    <a:lnT>
                      <a:noFill/>
                    </a:lnT>
                    <a:lnB>
                      <a:noFill/>
                    </a:lnB>
                    <a:solidFill>
                      <a:srgbClr val="FFFFFF"/>
                    </a:solidFill>
                  </a:tcPr>
                </a:tc>
                <a:extLst>
                  <a:ext uri="{0D108BD9-81ED-4DB2-BD59-A6C34878D82A}">
                    <a16:rowId xmlns:a16="http://schemas.microsoft.com/office/drawing/2014/main" val="1438050741"/>
                  </a:ext>
                </a:extLst>
              </a:tr>
              <a:tr h="160739">
                <a:tc>
                  <a:txBody>
                    <a:bodyPr/>
                    <a:lstStyle/>
                    <a:p>
                      <a:pPr algn="r" fontAlgn="t"/>
                      <a:endParaRPr lang="tr-TR" sz="900">
                        <a:effectLst/>
                        <a:latin typeface="SFMono-Regular"/>
                      </a:endParaRPr>
                    </a:p>
                  </a:txBody>
                  <a:tcPr marL="46440" marR="46440" marT="4644" marB="4644">
                    <a:lnL>
                      <a:noFill/>
                    </a:lnL>
                    <a:lnR>
                      <a:noFill/>
                    </a:lnR>
                    <a:lnT>
                      <a:noFill/>
                    </a:lnT>
                    <a:lnB>
                      <a:noFill/>
                    </a:lnB>
                    <a:solidFill>
                      <a:srgbClr val="FFFFFF"/>
                    </a:solidFill>
                  </a:tcPr>
                </a:tc>
                <a:tc>
                  <a:txBody>
                    <a:bodyPr/>
                    <a:lstStyle/>
                    <a:p>
                      <a:pPr algn="l" fontAlgn="t"/>
                      <a:endParaRPr lang="tr-TR" sz="900">
                        <a:solidFill>
                          <a:srgbClr val="24292E"/>
                        </a:solidFill>
                        <a:effectLst/>
                        <a:latin typeface="SFMono-Regular"/>
                      </a:endParaRPr>
                    </a:p>
                  </a:txBody>
                  <a:tcPr marL="46440" marR="46440" marT="4644" marB="4644">
                    <a:lnL>
                      <a:noFill/>
                    </a:lnL>
                    <a:lnR>
                      <a:noFill/>
                    </a:lnR>
                    <a:lnT>
                      <a:noFill/>
                    </a:lnT>
                    <a:lnB>
                      <a:noFill/>
                    </a:lnB>
                    <a:solidFill>
                      <a:srgbClr val="FFFFFF"/>
                    </a:solidFill>
                  </a:tcPr>
                </a:tc>
                <a:extLst>
                  <a:ext uri="{0D108BD9-81ED-4DB2-BD59-A6C34878D82A}">
                    <a16:rowId xmlns:a16="http://schemas.microsoft.com/office/drawing/2014/main" val="3045578223"/>
                  </a:ext>
                </a:extLst>
              </a:tr>
              <a:tr h="309599">
                <a:tc>
                  <a:txBody>
                    <a:bodyPr/>
                    <a:lstStyle/>
                    <a:p>
                      <a:pPr algn="r" fontAlgn="t"/>
                      <a:endParaRPr lang="tr-TR" sz="900">
                        <a:effectLst/>
                        <a:latin typeface="SFMono-Regular"/>
                      </a:endParaRPr>
                    </a:p>
                  </a:txBody>
                  <a:tcPr marL="46440" marR="46440" marT="4644" marB="4644">
                    <a:lnL>
                      <a:noFill/>
                    </a:lnL>
                    <a:lnR>
                      <a:noFill/>
                    </a:lnR>
                    <a:lnT>
                      <a:noFill/>
                    </a:lnT>
                    <a:lnB>
                      <a:noFill/>
                    </a:lnB>
                    <a:solidFill>
                      <a:srgbClr val="FFFFFF"/>
                    </a:solidFill>
                  </a:tcPr>
                </a:tc>
                <a:tc>
                  <a:txBody>
                    <a:bodyPr/>
                    <a:lstStyle/>
                    <a:p>
                      <a:pPr algn="l" fontAlgn="t"/>
                      <a:r>
                        <a:rPr lang="tr-TR" sz="900">
                          <a:solidFill>
                            <a:srgbClr val="24292E"/>
                          </a:solidFill>
                          <a:effectLst/>
                          <a:latin typeface="SFMono-Regular"/>
                        </a:rPr>
                        <a:t>rf </a:t>
                      </a:r>
                      <a:r>
                        <a:rPr lang="tr-TR" sz="900">
                          <a:solidFill>
                            <a:srgbClr val="005CC5"/>
                          </a:solidFill>
                          <a:effectLst/>
                          <a:latin typeface="SFMono-Regular"/>
                        </a:rPr>
                        <a:t>=</a:t>
                      </a:r>
                      <a:r>
                        <a:rPr lang="tr-TR" sz="900">
                          <a:solidFill>
                            <a:srgbClr val="24292E"/>
                          </a:solidFill>
                          <a:effectLst/>
                          <a:latin typeface="SFMono-Regular"/>
                        </a:rPr>
                        <a:t> </a:t>
                      </a:r>
                      <a:r>
                        <a:rPr lang="tr-TR" sz="900">
                          <a:solidFill>
                            <a:srgbClr val="E36209"/>
                          </a:solidFill>
                          <a:effectLst/>
                          <a:latin typeface="SFMono-Regular"/>
                        </a:rPr>
                        <a:t>RandomForestClassifier</a:t>
                      </a:r>
                      <a:r>
                        <a:rPr lang="tr-TR" sz="900">
                          <a:solidFill>
                            <a:srgbClr val="24292E"/>
                          </a:solidFill>
                          <a:effectLst/>
                          <a:latin typeface="SFMono-Regular"/>
                        </a:rPr>
                        <a:t>(n_estimators</a:t>
                      </a:r>
                      <a:r>
                        <a:rPr lang="tr-TR" sz="900">
                          <a:solidFill>
                            <a:srgbClr val="005CC5"/>
                          </a:solidFill>
                          <a:effectLst/>
                          <a:latin typeface="SFMono-Regular"/>
                        </a:rPr>
                        <a:t>=100</a:t>
                      </a:r>
                      <a:r>
                        <a:rPr lang="tr-TR" sz="900">
                          <a:solidFill>
                            <a:srgbClr val="24292E"/>
                          </a:solidFill>
                          <a:effectLst/>
                          <a:latin typeface="SFMono-Regular"/>
                        </a:rPr>
                        <a:t>, n_jobs</a:t>
                      </a:r>
                      <a:r>
                        <a:rPr lang="tr-TR" sz="900">
                          <a:solidFill>
                            <a:srgbClr val="005CC5"/>
                          </a:solidFill>
                          <a:effectLst/>
                          <a:latin typeface="SFMono-Regular"/>
                        </a:rPr>
                        <a:t>=-1</a:t>
                      </a:r>
                      <a:r>
                        <a:rPr lang="tr-TR" sz="900">
                          <a:solidFill>
                            <a:srgbClr val="24292E"/>
                          </a:solidFill>
                          <a:effectLst/>
                          <a:latin typeface="SFMono-Regular"/>
                        </a:rPr>
                        <a:t>,</a:t>
                      </a:r>
                    </a:p>
                  </a:txBody>
                  <a:tcPr marL="46440" marR="46440" marT="4644" marB="4644">
                    <a:lnL>
                      <a:noFill/>
                    </a:lnL>
                    <a:lnR>
                      <a:noFill/>
                    </a:lnR>
                    <a:lnT>
                      <a:noFill/>
                    </a:lnT>
                    <a:lnB>
                      <a:noFill/>
                    </a:lnB>
                    <a:solidFill>
                      <a:srgbClr val="FFFFFF"/>
                    </a:solidFill>
                  </a:tcPr>
                </a:tc>
                <a:extLst>
                  <a:ext uri="{0D108BD9-81ED-4DB2-BD59-A6C34878D82A}">
                    <a16:rowId xmlns:a16="http://schemas.microsoft.com/office/drawing/2014/main" val="145650582"/>
                  </a:ext>
                </a:extLst>
              </a:tr>
              <a:tr h="160739">
                <a:tc>
                  <a:txBody>
                    <a:bodyPr/>
                    <a:lstStyle/>
                    <a:p>
                      <a:pPr algn="r" fontAlgn="t"/>
                      <a:endParaRPr lang="tr-TR" sz="900">
                        <a:effectLst/>
                        <a:latin typeface="SFMono-Regular"/>
                      </a:endParaRPr>
                    </a:p>
                  </a:txBody>
                  <a:tcPr marL="46440" marR="46440" marT="4644" marB="4644">
                    <a:lnL>
                      <a:noFill/>
                    </a:lnL>
                    <a:lnR>
                      <a:noFill/>
                    </a:lnR>
                    <a:lnT>
                      <a:noFill/>
                    </a:lnT>
                    <a:lnB>
                      <a:noFill/>
                    </a:lnB>
                    <a:solidFill>
                      <a:srgbClr val="FFFFFF"/>
                    </a:solidFill>
                  </a:tcPr>
                </a:tc>
                <a:tc>
                  <a:txBody>
                    <a:bodyPr/>
                    <a:lstStyle/>
                    <a:p>
                      <a:pPr algn="l" fontAlgn="t"/>
                      <a:r>
                        <a:rPr lang="en-US" sz="900">
                          <a:solidFill>
                            <a:srgbClr val="24292E"/>
                          </a:solidFill>
                          <a:effectLst/>
                          <a:latin typeface="SFMono-Regular"/>
                        </a:rPr>
                        <a:t>random_state</a:t>
                      </a:r>
                      <a:r>
                        <a:rPr lang="en-US" sz="900">
                          <a:solidFill>
                            <a:srgbClr val="005CC5"/>
                          </a:solidFill>
                          <a:effectLst/>
                          <a:latin typeface="SFMono-Regular"/>
                        </a:rPr>
                        <a:t>=0</a:t>
                      </a:r>
                      <a:r>
                        <a:rPr lang="en-US" sz="900">
                          <a:solidFill>
                            <a:srgbClr val="24292E"/>
                          </a:solidFill>
                          <a:effectLst/>
                          <a:latin typeface="SFMono-Regular"/>
                        </a:rPr>
                        <a:t>, max_features</a:t>
                      </a:r>
                      <a:r>
                        <a:rPr lang="en-US" sz="900">
                          <a:solidFill>
                            <a:srgbClr val="005CC5"/>
                          </a:solidFill>
                          <a:effectLst/>
                          <a:latin typeface="SFMono-Regular"/>
                        </a:rPr>
                        <a:t>=</a:t>
                      </a:r>
                      <a:r>
                        <a:rPr lang="en-US" sz="900">
                          <a:solidFill>
                            <a:srgbClr val="24292E"/>
                          </a:solidFill>
                          <a:effectLst/>
                          <a:latin typeface="SFMono-Regular"/>
                        </a:rPr>
                        <a:t> </a:t>
                      </a:r>
                      <a:r>
                        <a:rPr lang="en-US" sz="900">
                          <a:solidFill>
                            <a:srgbClr val="005CC5"/>
                          </a:solidFill>
                          <a:effectLst/>
                          <a:latin typeface="SFMono-Regular"/>
                        </a:rPr>
                        <a:t>10</a:t>
                      </a:r>
                      <a:r>
                        <a:rPr lang="en-US" sz="900">
                          <a:solidFill>
                            <a:srgbClr val="24292E"/>
                          </a:solidFill>
                          <a:effectLst/>
                          <a:latin typeface="SFMono-Regular"/>
                        </a:rPr>
                        <a:t>, </a:t>
                      </a:r>
                    </a:p>
                  </a:txBody>
                  <a:tcPr marL="46440" marR="46440" marT="4644" marB="4644">
                    <a:lnL>
                      <a:noFill/>
                    </a:lnL>
                    <a:lnR>
                      <a:noFill/>
                    </a:lnR>
                    <a:lnT>
                      <a:noFill/>
                    </a:lnT>
                    <a:lnB>
                      <a:noFill/>
                    </a:lnB>
                    <a:solidFill>
                      <a:srgbClr val="FFFFFF"/>
                    </a:solidFill>
                  </a:tcPr>
                </a:tc>
                <a:extLst>
                  <a:ext uri="{0D108BD9-81ED-4DB2-BD59-A6C34878D82A}">
                    <a16:rowId xmlns:a16="http://schemas.microsoft.com/office/drawing/2014/main" val="3057600640"/>
                  </a:ext>
                </a:extLst>
              </a:tr>
              <a:tr h="160739">
                <a:tc>
                  <a:txBody>
                    <a:bodyPr/>
                    <a:lstStyle/>
                    <a:p>
                      <a:pPr algn="r" fontAlgn="t"/>
                      <a:endParaRPr lang="tr-TR" sz="900">
                        <a:effectLst/>
                        <a:latin typeface="SFMono-Regular"/>
                      </a:endParaRPr>
                    </a:p>
                  </a:txBody>
                  <a:tcPr marL="46440" marR="46440" marT="4644" marB="4644">
                    <a:lnL>
                      <a:noFill/>
                    </a:lnL>
                    <a:lnR>
                      <a:noFill/>
                    </a:lnR>
                    <a:lnT>
                      <a:noFill/>
                    </a:lnT>
                    <a:lnB>
                      <a:noFill/>
                    </a:lnB>
                    <a:solidFill>
                      <a:srgbClr val="FFFFFF"/>
                    </a:solidFill>
                  </a:tcPr>
                </a:tc>
                <a:tc>
                  <a:txBody>
                    <a:bodyPr/>
                    <a:lstStyle/>
                    <a:p>
                      <a:pPr algn="l" fontAlgn="t"/>
                      <a:r>
                        <a:rPr lang="tr-TR" sz="900">
                          <a:solidFill>
                            <a:srgbClr val="24292E"/>
                          </a:solidFill>
                          <a:effectLst/>
                          <a:latin typeface="SFMono-Regular"/>
                        </a:rPr>
                        <a:t>max_depth</a:t>
                      </a:r>
                      <a:r>
                        <a:rPr lang="tr-TR" sz="900">
                          <a:solidFill>
                            <a:srgbClr val="005CC5"/>
                          </a:solidFill>
                          <a:effectLst/>
                          <a:latin typeface="SFMono-Regular"/>
                        </a:rPr>
                        <a:t>=</a:t>
                      </a:r>
                      <a:r>
                        <a:rPr lang="tr-TR" sz="900">
                          <a:solidFill>
                            <a:srgbClr val="24292E"/>
                          </a:solidFill>
                          <a:effectLst/>
                          <a:latin typeface="SFMono-Regular"/>
                        </a:rPr>
                        <a:t> </a:t>
                      </a:r>
                      <a:r>
                        <a:rPr lang="tr-TR" sz="900">
                          <a:solidFill>
                            <a:srgbClr val="005CC5"/>
                          </a:solidFill>
                          <a:effectLst/>
                          <a:latin typeface="SFMono-Regular"/>
                        </a:rPr>
                        <a:t>5</a:t>
                      </a:r>
                      <a:r>
                        <a:rPr lang="tr-TR" sz="900">
                          <a:solidFill>
                            <a:srgbClr val="24292E"/>
                          </a:solidFill>
                          <a:effectLst/>
                          <a:latin typeface="SFMono-Regular"/>
                        </a:rPr>
                        <a:t>)</a:t>
                      </a:r>
                    </a:p>
                  </a:txBody>
                  <a:tcPr marL="46440" marR="46440" marT="4644" marB="4644">
                    <a:lnL>
                      <a:noFill/>
                    </a:lnL>
                    <a:lnR>
                      <a:noFill/>
                    </a:lnR>
                    <a:lnT>
                      <a:noFill/>
                    </a:lnT>
                    <a:lnB>
                      <a:noFill/>
                    </a:lnB>
                    <a:solidFill>
                      <a:srgbClr val="FFFFFF"/>
                    </a:solidFill>
                  </a:tcPr>
                </a:tc>
                <a:extLst>
                  <a:ext uri="{0D108BD9-81ED-4DB2-BD59-A6C34878D82A}">
                    <a16:rowId xmlns:a16="http://schemas.microsoft.com/office/drawing/2014/main" val="2684014896"/>
                  </a:ext>
                </a:extLst>
              </a:tr>
              <a:tr h="160739">
                <a:tc>
                  <a:txBody>
                    <a:bodyPr/>
                    <a:lstStyle/>
                    <a:p>
                      <a:pPr algn="r" fontAlgn="t"/>
                      <a:endParaRPr lang="tr-TR" sz="900">
                        <a:effectLst/>
                        <a:latin typeface="SFMono-Regular"/>
                      </a:endParaRPr>
                    </a:p>
                  </a:txBody>
                  <a:tcPr marL="46440" marR="46440" marT="4644" marB="4644">
                    <a:lnL>
                      <a:noFill/>
                    </a:lnL>
                    <a:lnR>
                      <a:noFill/>
                    </a:lnR>
                    <a:lnT>
                      <a:noFill/>
                    </a:lnT>
                    <a:lnB>
                      <a:noFill/>
                    </a:lnB>
                    <a:solidFill>
                      <a:srgbClr val="FFFFFF"/>
                    </a:solidFill>
                  </a:tcPr>
                </a:tc>
                <a:tc>
                  <a:txBody>
                    <a:bodyPr/>
                    <a:lstStyle/>
                    <a:p>
                      <a:pPr algn="l" fontAlgn="t"/>
                      <a:r>
                        <a:rPr lang="fr-FR" sz="900">
                          <a:solidFill>
                            <a:srgbClr val="24292E"/>
                          </a:solidFill>
                          <a:effectLst/>
                          <a:latin typeface="SFMono-Regular"/>
                        </a:rPr>
                        <a:t>rf.</a:t>
                      </a:r>
                      <a:r>
                        <a:rPr lang="fr-FR" sz="900">
                          <a:solidFill>
                            <a:srgbClr val="6F42C1"/>
                          </a:solidFill>
                          <a:effectLst/>
                          <a:latin typeface="SFMono-Regular"/>
                        </a:rPr>
                        <a:t>fit</a:t>
                      </a:r>
                      <a:r>
                        <a:rPr lang="fr-FR" sz="900">
                          <a:solidFill>
                            <a:srgbClr val="24292E"/>
                          </a:solidFill>
                          <a:effectLst/>
                          <a:latin typeface="SFMono-Regular"/>
                        </a:rPr>
                        <a:t>(</a:t>
                      </a:r>
                      <a:r>
                        <a:rPr lang="fr-FR" sz="900">
                          <a:solidFill>
                            <a:srgbClr val="E36209"/>
                          </a:solidFill>
                          <a:effectLst/>
                          <a:latin typeface="SFMono-Regular"/>
                        </a:rPr>
                        <a:t>X_train</a:t>
                      </a:r>
                      <a:r>
                        <a:rPr lang="fr-FR" sz="900">
                          <a:solidFill>
                            <a:srgbClr val="24292E"/>
                          </a:solidFill>
                          <a:effectLst/>
                          <a:latin typeface="SFMono-Regular"/>
                        </a:rPr>
                        <a:t>, y_train)</a:t>
                      </a:r>
                    </a:p>
                  </a:txBody>
                  <a:tcPr marL="46440" marR="46440" marT="4644" marB="4644">
                    <a:lnL>
                      <a:noFill/>
                    </a:lnL>
                    <a:lnR>
                      <a:noFill/>
                    </a:lnR>
                    <a:lnT>
                      <a:noFill/>
                    </a:lnT>
                    <a:lnB>
                      <a:noFill/>
                    </a:lnB>
                    <a:solidFill>
                      <a:srgbClr val="FFFFFF"/>
                    </a:solidFill>
                  </a:tcPr>
                </a:tc>
                <a:extLst>
                  <a:ext uri="{0D108BD9-81ED-4DB2-BD59-A6C34878D82A}">
                    <a16:rowId xmlns:a16="http://schemas.microsoft.com/office/drawing/2014/main" val="1972762909"/>
                  </a:ext>
                </a:extLst>
              </a:tr>
              <a:tr h="160739">
                <a:tc>
                  <a:txBody>
                    <a:bodyPr/>
                    <a:lstStyle/>
                    <a:p>
                      <a:pPr algn="r" fontAlgn="t"/>
                      <a:endParaRPr lang="tr-TR" sz="900">
                        <a:effectLst/>
                        <a:latin typeface="SFMono-Regular"/>
                      </a:endParaRPr>
                    </a:p>
                  </a:txBody>
                  <a:tcPr marL="46440" marR="46440" marT="4644" marB="4644">
                    <a:lnL>
                      <a:noFill/>
                    </a:lnL>
                    <a:lnR>
                      <a:noFill/>
                    </a:lnR>
                    <a:lnT>
                      <a:noFill/>
                    </a:lnT>
                    <a:lnB>
                      <a:noFill/>
                    </a:lnB>
                    <a:solidFill>
                      <a:srgbClr val="FFFFFF"/>
                    </a:solidFill>
                  </a:tcPr>
                </a:tc>
                <a:tc>
                  <a:txBody>
                    <a:bodyPr/>
                    <a:lstStyle/>
                    <a:p>
                      <a:pPr algn="l" fontAlgn="t"/>
                      <a:r>
                        <a:rPr lang="en-US" sz="900">
                          <a:solidFill>
                            <a:srgbClr val="24292E"/>
                          </a:solidFill>
                          <a:effectLst/>
                          <a:latin typeface="SFMono-Regular"/>
                        </a:rPr>
                        <a:t>rf_predict </a:t>
                      </a:r>
                      <a:r>
                        <a:rPr lang="en-US" sz="900">
                          <a:solidFill>
                            <a:srgbClr val="005CC5"/>
                          </a:solidFill>
                          <a:effectLst/>
                          <a:latin typeface="SFMono-Regular"/>
                        </a:rPr>
                        <a:t>=</a:t>
                      </a:r>
                      <a:r>
                        <a:rPr lang="en-US" sz="900">
                          <a:solidFill>
                            <a:srgbClr val="24292E"/>
                          </a:solidFill>
                          <a:effectLst/>
                          <a:latin typeface="SFMono-Regular"/>
                        </a:rPr>
                        <a:t> rf.</a:t>
                      </a:r>
                      <a:r>
                        <a:rPr lang="en-US" sz="900">
                          <a:solidFill>
                            <a:srgbClr val="6F42C1"/>
                          </a:solidFill>
                          <a:effectLst/>
                          <a:latin typeface="SFMono-Regular"/>
                        </a:rPr>
                        <a:t>predict</a:t>
                      </a:r>
                      <a:r>
                        <a:rPr lang="en-US" sz="900">
                          <a:solidFill>
                            <a:srgbClr val="24292E"/>
                          </a:solidFill>
                          <a:effectLst/>
                          <a:latin typeface="SFMono-Regular"/>
                        </a:rPr>
                        <a:t>(</a:t>
                      </a:r>
                      <a:r>
                        <a:rPr lang="en-US" sz="900">
                          <a:solidFill>
                            <a:srgbClr val="E36209"/>
                          </a:solidFill>
                          <a:effectLst/>
                          <a:latin typeface="SFMono-Regular"/>
                        </a:rPr>
                        <a:t>X_test</a:t>
                      </a:r>
                      <a:r>
                        <a:rPr lang="en-US" sz="900">
                          <a:solidFill>
                            <a:srgbClr val="24292E"/>
                          </a:solidFill>
                          <a:effectLst/>
                          <a:latin typeface="SFMono-Regular"/>
                        </a:rPr>
                        <a:t>)</a:t>
                      </a:r>
                    </a:p>
                  </a:txBody>
                  <a:tcPr marL="46440" marR="46440" marT="4644" marB="4644">
                    <a:lnL>
                      <a:noFill/>
                    </a:lnL>
                    <a:lnR>
                      <a:noFill/>
                    </a:lnR>
                    <a:lnT>
                      <a:noFill/>
                    </a:lnT>
                    <a:lnB>
                      <a:noFill/>
                    </a:lnB>
                    <a:solidFill>
                      <a:srgbClr val="FFFFFF"/>
                    </a:solidFill>
                  </a:tcPr>
                </a:tc>
                <a:extLst>
                  <a:ext uri="{0D108BD9-81ED-4DB2-BD59-A6C34878D82A}">
                    <a16:rowId xmlns:a16="http://schemas.microsoft.com/office/drawing/2014/main" val="972728923"/>
                  </a:ext>
                </a:extLst>
              </a:tr>
              <a:tr h="160739">
                <a:tc>
                  <a:txBody>
                    <a:bodyPr/>
                    <a:lstStyle/>
                    <a:p>
                      <a:pPr algn="r" fontAlgn="t"/>
                      <a:endParaRPr lang="tr-TR" sz="900">
                        <a:effectLst/>
                        <a:latin typeface="SFMono-Regular"/>
                      </a:endParaRPr>
                    </a:p>
                  </a:txBody>
                  <a:tcPr marL="46440" marR="46440" marT="4644" marB="4644">
                    <a:lnL>
                      <a:noFill/>
                    </a:lnL>
                    <a:lnR>
                      <a:noFill/>
                    </a:lnR>
                    <a:lnT>
                      <a:noFill/>
                    </a:lnT>
                    <a:lnB>
                      <a:noFill/>
                    </a:lnB>
                    <a:solidFill>
                      <a:srgbClr val="FFFFFF"/>
                    </a:solidFill>
                  </a:tcPr>
                </a:tc>
                <a:tc>
                  <a:txBody>
                    <a:bodyPr/>
                    <a:lstStyle/>
                    <a:p>
                      <a:pPr algn="l" fontAlgn="t"/>
                      <a:endParaRPr lang="tr-TR" sz="900">
                        <a:solidFill>
                          <a:srgbClr val="24292E"/>
                        </a:solidFill>
                        <a:effectLst/>
                        <a:latin typeface="SFMono-Regular"/>
                      </a:endParaRPr>
                    </a:p>
                  </a:txBody>
                  <a:tcPr marL="46440" marR="46440" marT="4644" marB="4644">
                    <a:lnL>
                      <a:noFill/>
                    </a:lnL>
                    <a:lnR>
                      <a:noFill/>
                    </a:lnR>
                    <a:lnT>
                      <a:noFill/>
                    </a:lnT>
                    <a:lnB>
                      <a:noFill/>
                    </a:lnB>
                    <a:solidFill>
                      <a:srgbClr val="FFFFFF"/>
                    </a:solidFill>
                  </a:tcPr>
                </a:tc>
                <a:extLst>
                  <a:ext uri="{0D108BD9-81ED-4DB2-BD59-A6C34878D82A}">
                    <a16:rowId xmlns:a16="http://schemas.microsoft.com/office/drawing/2014/main" val="4086770074"/>
                  </a:ext>
                </a:extLst>
              </a:tr>
              <a:tr h="309599">
                <a:tc>
                  <a:txBody>
                    <a:bodyPr/>
                    <a:lstStyle/>
                    <a:p>
                      <a:pPr algn="r" fontAlgn="t"/>
                      <a:endParaRPr lang="tr-TR" sz="900">
                        <a:effectLst/>
                        <a:latin typeface="SFMono-Regular"/>
                      </a:endParaRPr>
                    </a:p>
                  </a:txBody>
                  <a:tcPr marL="46440" marR="46440" marT="4644" marB="4644">
                    <a:lnL>
                      <a:noFill/>
                    </a:lnL>
                    <a:lnR>
                      <a:noFill/>
                    </a:lnR>
                    <a:lnT>
                      <a:noFill/>
                    </a:lnT>
                    <a:lnB>
                      <a:noFill/>
                    </a:lnB>
                    <a:solidFill>
                      <a:srgbClr val="FFFFFF"/>
                    </a:solidFill>
                  </a:tcPr>
                </a:tc>
                <a:tc>
                  <a:txBody>
                    <a:bodyPr/>
                    <a:lstStyle/>
                    <a:p>
                      <a:pPr algn="l" fontAlgn="t"/>
                      <a:r>
                        <a:rPr lang="en-US" sz="900">
                          <a:solidFill>
                            <a:srgbClr val="6F42C1"/>
                          </a:solidFill>
                          <a:effectLst/>
                          <a:latin typeface="SFMono-Regular"/>
                        </a:rPr>
                        <a:t>print</a:t>
                      </a:r>
                      <a:r>
                        <a:rPr lang="en-US" sz="900">
                          <a:solidFill>
                            <a:srgbClr val="24292E"/>
                          </a:solidFill>
                          <a:effectLst/>
                          <a:latin typeface="SFMono-Regular"/>
                        </a:rPr>
                        <a:t>(</a:t>
                      </a:r>
                      <a:r>
                        <a:rPr lang="en-US" sz="900">
                          <a:solidFill>
                            <a:srgbClr val="6F42C1"/>
                          </a:solidFill>
                          <a:effectLst/>
                          <a:latin typeface="SFMono-Regular"/>
                        </a:rPr>
                        <a:t>classification_report</a:t>
                      </a:r>
                      <a:r>
                        <a:rPr lang="en-US" sz="900">
                          <a:solidFill>
                            <a:srgbClr val="24292E"/>
                          </a:solidFill>
                          <a:effectLst/>
                          <a:latin typeface="SFMono-Regular"/>
                        </a:rPr>
                        <a:t>(y_test, rf_predict, target_names</a:t>
                      </a:r>
                      <a:r>
                        <a:rPr lang="en-US" sz="900">
                          <a:solidFill>
                            <a:srgbClr val="005CC5"/>
                          </a:solidFill>
                          <a:effectLst/>
                          <a:latin typeface="SFMono-Regular"/>
                        </a:rPr>
                        <a:t>=</a:t>
                      </a:r>
                      <a:r>
                        <a:rPr lang="en-US" sz="900">
                          <a:solidFill>
                            <a:srgbClr val="24292E"/>
                          </a:solidFill>
                          <a:effectLst/>
                          <a:latin typeface="SFMono-Regular"/>
                        </a:rPr>
                        <a:t>[</a:t>
                      </a:r>
                      <a:r>
                        <a:rPr lang="en-US" sz="900">
                          <a:solidFill>
                            <a:srgbClr val="032F62"/>
                          </a:solidFill>
                          <a:effectLst/>
                          <a:latin typeface="SFMono-Regular"/>
                        </a:rPr>
                        <a:t>'&lt;=50K'</a:t>
                      </a:r>
                      <a:r>
                        <a:rPr lang="en-US" sz="900">
                          <a:solidFill>
                            <a:srgbClr val="24292E"/>
                          </a:solidFill>
                          <a:effectLst/>
                          <a:latin typeface="SFMono-Regular"/>
                        </a:rPr>
                        <a:t>, </a:t>
                      </a:r>
                      <a:r>
                        <a:rPr lang="en-US" sz="900">
                          <a:solidFill>
                            <a:srgbClr val="032F62"/>
                          </a:solidFill>
                          <a:effectLst/>
                          <a:latin typeface="SFMono-Regular"/>
                        </a:rPr>
                        <a:t>'&gt;50K'</a:t>
                      </a:r>
                      <a:r>
                        <a:rPr lang="en-US" sz="900">
                          <a:solidFill>
                            <a:srgbClr val="24292E"/>
                          </a:solidFill>
                          <a:effectLst/>
                          <a:latin typeface="SFMono-Regular"/>
                        </a:rPr>
                        <a:t>]))</a:t>
                      </a:r>
                    </a:p>
                  </a:txBody>
                  <a:tcPr marL="46440" marR="46440" marT="4644" marB="4644">
                    <a:lnL>
                      <a:noFill/>
                    </a:lnL>
                    <a:lnR>
                      <a:noFill/>
                    </a:lnR>
                    <a:lnT>
                      <a:noFill/>
                    </a:lnT>
                    <a:lnB>
                      <a:noFill/>
                    </a:lnB>
                    <a:solidFill>
                      <a:srgbClr val="FFFFFF"/>
                    </a:solidFill>
                  </a:tcPr>
                </a:tc>
                <a:extLst>
                  <a:ext uri="{0D108BD9-81ED-4DB2-BD59-A6C34878D82A}">
                    <a16:rowId xmlns:a16="http://schemas.microsoft.com/office/drawing/2014/main" val="1948581473"/>
                  </a:ext>
                </a:extLst>
              </a:tr>
              <a:tr h="160739">
                <a:tc>
                  <a:txBody>
                    <a:bodyPr/>
                    <a:lstStyle/>
                    <a:p>
                      <a:pPr algn="r" fontAlgn="t"/>
                      <a:endParaRPr lang="tr-TR" sz="900">
                        <a:effectLst/>
                        <a:latin typeface="SFMono-Regular"/>
                      </a:endParaRPr>
                    </a:p>
                  </a:txBody>
                  <a:tcPr marL="46440" marR="46440" marT="4644" marB="4644">
                    <a:lnL>
                      <a:noFill/>
                    </a:lnL>
                    <a:lnR>
                      <a:noFill/>
                    </a:lnR>
                    <a:lnT>
                      <a:noFill/>
                    </a:lnT>
                    <a:lnB>
                      <a:noFill/>
                    </a:lnB>
                    <a:solidFill>
                      <a:srgbClr val="FFFFFF"/>
                    </a:solidFill>
                  </a:tcPr>
                </a:tc>
                <a:tc>
                  <a:txBody>
                    <a:bodyPr/>
                    <a:lstStyle/>
                    <a:p>
                      <a:pPr algn="l" fontAlgn="t"/>
                      <a:endParaRPr lang="tr-TR" sz="900">
                        <a:solidFill>
                          <a:srgbClr val="24292E"/>
                        </a:solidFill>
                        <a:effectLst/>
                        <a:latin typeface="SFMono-Regular"/>
                      </a:endParaRPr>
                    </a:p>
                  </a:txBody>
                  <a:tcPr marL="46440" marR="46440" marT="4644" marB="4644">
                    <a:lnL>
                      <a:noFill/>
                    </a:lnL>
                    <a:lnR>
                      <a:noFill/>
                    </a:lnR>
                    <a:lnT>
                      <a:noFill/>
                    </a:lnT>
                    <a:lnB>
                      <a:noFill/>
                    </a:lnB>
                    <a:solidFill>
                      <a:srgbClr val="FFFFFF"/>
                    </a:solidFill>
                  </a:tcPr>
                </a:tc>
                <a:extLst>
                  <a:ext uri="{0D108BD9-81ED-4DB2-BD59-A6C34878D82A}">
                    <a16:rowId xmlns:a16="http://schemas.microsoft.com/office/drawing/2014/main" val="753317638"/>
                  </a:ext>
                </a:extLst>
              </a:tr>
              <a:tr h="160739">
                <a:tc>
                  <a:txBody>
                    <a:bodyPr/>
                    <a:lstStyle/>
                    <a:p>
                      <a:pPr algn="r" fontAlgn="t"/>
                      <a:endParaRPr lang="tr-TR" sz="900">
                        <a:effectLst/>
                        <a:latin typeface="SFMono-Regular"/>
                      </a:endParaRPr>
                    </a:p>
                  </a:txBody>
                  <a:tcPr marL="46440" marR="46440" marT="4644" marB="4644">
                    <a:lnL>
                      <a:noFill/>
                    </a:lnL>
                    <a:lnR>
                      <a:noFill/>
                    </a:lnR>
                    <a:lnT>
                      <a:noFill/>
                    </a:lnT>
                    <a:lnB>
                      <a:noFill/>
                    </a:lnB>
                    <a:solidFill>
                      <a:srgbClr val="FFFFFF"/>
                    </a:solidFill>
                  </a:tcPr>
                </a:tc>
                <a:tc>
                  <a:txBody>
                    <a:bodyPr/>
                    <a:lstStyle/>
                    <a:p>
                      <a:pPr algn="l" fontAlgn="t"/>
                      <a:r>
                        <a:rPr lang="en-US" sz="900">
                          <a:solidFill>
                            <a:srgbClr val="24292E"/>
                          </a:solidFill>
                          <a:effectLst/>
                          <a:latin typeface="SFMono-Regular"/>
                        </a:rPr>
                        <a:t>score </a:t>
                      </a:r>
                      <a:r>
                        <a:rPr lang="en-US" sz="900">
                          <a:solidFill>
                            <a:srgbClr val="005CC5"/>
                          </a:solidFill>
                          <a:effectLst/>
                          <a:latin typeface="SFMono-Regular"/>
                        </a:rPr>
                        <a:t>=</a:t>
                      </a:r>
                      <a:r>
                        <a:rPr lang="en-US" sz="900">
                          <a:solidFill>
                            <a:srgbClr val="24292E"/>
                          </a:solidFill>
                          <a:effectLst/>
                          <a:latin typeface="SFMono-Regular"/>
                        </a:rPr>
                        <a:t> </a:t>
                      </a:r>
                      <a:r>
                        <a:rPr lang="en-US" sz="900">
                          <a:solidFill>
                            <a:srgbClr val="6F42C1"/>
                          </a:solidFill>
                          <a:effectLst/>
                          <a:latin typeface="SFMono-Regular"/>
                        </a:rPr>
                        <a:t>round</a:t>
                      </a:r>
                      <a:r>
                        <a:rPr lang="en-US" sz="900">
                          <a:solidFill>
                            <a:srgbClr val="24292E"/>
                          </a:solidFill>
                          <a:effectLst/>
                          <a:latin typeface="SFMono-Regular"/>
                        </a:rPr>
                        <a:t>(</a:t>
                      </a:r>
                      <a:r>
                        <a:rPr lang="en-US" sz="900">
                          <a:solidFill>
                            <a:srgbClr val="6F42C1"/>
                          </a:solidFill>
                          <a:effectLst/>
                          <a:latin typeface="SFMono-Regular"/>
                        </a:rPr>
                        <a:t>accuracy_score</a:t>
                      </a:r>
                      <a:r>
                        <a:rPr lang="en-US" sz="900">
                          <a:solidFill>
                            <a:srgbClr val="24292E"/>
                          </a:solidFill>
                          <a:effectLst/>
                          <a:latin typeface="SFMono-Regular"/>
                        </a:rPr>
                        <a:t>(y_test, rf_predict),</a:t>
                      </a:r>
                      <a:r>
                        <a:rPr lang="en-US" sz="900">
                          <a:solidFill>
                            <a:srgbClr val="005CC5"/>
                          </a:solidFill>
                          <a:effectLst/>
                          <a:latin typeface="SFMono-Regular"/>
                        </a:rPr>
                        <a:t>3</a:t>
                      </a:r>
                      <a:r>
                        <a:rPr lang="en-US" sz="900">
                          <a:solidFill>
                            <a:srgbClr val="24292E"/>
                          </a:solidFill>
                          <a:effectLst/>
                          <a:latin typeface="SFMono-Regular"/>
                        </a:rPr>
                        <a:t>)</a:t>
                      </a:r>
                    </a:p>
                  </a:txBody>
                  <a:tcPr marL="46440" marR="46440" marT="4644" marB="4644">
                    <a:lnL>
                      <a:noFill/>
                    </a:lnL>
                    <a:lnR>
                      <a:noFill/>
                    </a:lnR>
                    <a:lnT>
                      <a:noFill/>
                    </a:lnT>
                    <a:lnB>
                      <a:noFill/>
                    </a:lnB>
                    <a:solidFill>
                      <a:srgbClr val="FFFFFF"/>
                    </a:solidFill>
                  </a:tcPr>
                </a:tc>
                <a:extLst>
                  <a:ext uri="{0D108BD9-81ED-4DB2-BD59-A6C34878D82A}">
                    <a16:rowId xmlns:a16="http://schemas.microsoft.com/office/drawing/2014/main" val="3499679343"/>
                  </a:ext>
                </a:extLst>
              </a:tr>
              <a:tr h="160739">
                <a:tc>
                  <a:txBody>
                    <a:bodyPr/>
                    <a:lstStyle/>
                    <a:p>
                      <a:pPr algn="r" fontAlgn="t"/>
                      <a:endParaRPr lang="tr-TR" sz="900">
                        <a:effectLst/>
                        <a:latin typeface="SFMono-Regular"/>
                      </a:endParaRPr>
                    </a:p>
                  </a:txBody>
                  <a:tcPr marL="46440" marR="46440" marT="4644" marB="4644">
                    <a:lnL>
                      <a:noFill/>
                    </a:lnL>
                    <a:lnR>
                      <a:noFill/>
                    </a:lnR>
                    <a:lnT>
                      <a:noFill/>
                    </a:lnT>
                    <a:lnB>
                      <a:noFill/>
                    </a:lnB>
                    <a:solidFill>
                      <a:srgbClr val="FFFFFF"/>
                    </a:solidFill>
                  </a:tcPr>
                </a:tc>
                <a:tc>
                  <a:txBody>
                    <a:bodyPr/>
                    <a:lstStyle/>
                    <a:p>
                      <a:pPr algn="l" fontAlgn="t"/>
                      <a:r>
                        <a:rPr lang="en-US" sz="900">
                          <a:solidFill>
                            <a:srgbClr val="24292E"/>
                          </a:solidFill>
                          <a:effectLst/>
                          <a:latin typeface="SFMono-Regular"/>
                        </a:rPr>
                        <a:t>cm1 </a:t>
                      </a:r>
                      <a:r>
                        <a:rPr lang="en-US" sz="900">
                          <a:solidFill>
                            <a:srgbClr val="005CC5"/>
                          </a:solidFill>
                          <a:effectLst/>
                          <a:latin typeface="SFMono-Regular"/>
                        </a:rPr>
                        <a:t>=</a:t>
                      </a:r>
                      <a:r>
                        <a:rPr lang="en-US" sz="900">
                          <a:solidFill>
                            <a:srgbClr val="24292E"/>
                          </a:solidFill>
                          <a:effectLst/>
                          <a:latin typeface="SFMono-Regular"/>
                        </a:rPr>
                        <a:t> </a:t>
                      </a:r>
                      <a:r>
                        <a:rPr lang="en-US" sz="900">
                          <a:solidFill>
                            <a:srgbClr val="6F42C1"/>
                          </a:solidFill>
                          <a:effectLst/>
                          <a:latin typeface="SFMono-Regular"/>
                        </a:rPr>
                        <a:t>cm</a:t>
                      </a:r>
                      <a:r>
                        <a:rPr lang="en-US" sz="900">
                          <a:solidFill>
                            <a:srgbClr val="24292E"/>
                          </a:solidFill>
                          <a:effectLst/>
                          <a:latin typeface="SFMono-Regular"/>
                        </a:rPr>
                        <a:t>(y_test, rf_predict)</a:t>
                      </a:r>
                    </a:p>
                  </a:txBody>
                  <a:tcPr marL="46440" marR="46440" marT="4644" marB="4644">
                    <a:lnL>
                      <a:noFill/>
                    </a:lnL>
                    <a:lnR>
                      <a:noFill/>
                    </a:lnR>
                    <a:lnT>
                      <a:noFill/>
                    </a:lnT>
                    <a:lnB>
                      <a:noFill/>
                    </a:lnB>
                    <a:solidFill>
                      <a:srgbClr val="FFFFFF"/>
                    </a:solidFill>
                  </a:tcPr>
                </a:tc>
                <a:extLst>
                  <a:ext uri="{0D108BD9-81ED-4DB2-BD59-A6C34878D82A}">
                    <a16:rowId xmlns:a16="http://schemas.microsoft.com/office/drawing/2014/main" val="1843171713"/>
                  </a:ext>
                </a:extLst>
              </a:tr>
              <a:tr h="160739">
                <a:tc>
                  <a:txBody>
                    <a:bodyPr/>
                    <a:lstStyle/>
                    <a:p>
                      <a:pPr algn="r" fontAlgn="t"/>
                      <a:endParaRPr lang="tr-TR" sz="900">
                        <a:effectLst/>
                        <a:latin typeface="SFMono-Regular"/>
                      </a:endParaRPr>
                    </a:p>
                  </a:txBody>
                  <a:tcPr marL="46440" marR="46440" marT="4644" marB="4644">
                    <a:lnL>
                      <a:noFill/>
                    </a:lnL>
                    <a:lnR>
                      <a:noFill/>
                    </a:lnR>
                    <a:lnT>
                      <a:noFill/>
                    </a:lnT>
                    <a:lnB>
                      <a:noFill/>
                    </a:lnB>
                    <a:solidFill>
                      <a:srgbClr val="FFFFFF"/>
                    </a:solidFill>
                  </a:tcPr>
                </a:tc>
                <a:tc>
                  <a:txBody>
                    <a:bodyPr/>
                    <a:lstStyle/>
                    <a:p>
                      <a:pPr algn="l" fontAlgn="t"/>
                      <a:endParaRPr lang="tr-TR" sz="900">
                        <a:solidFill>
                          <a:srgbClr val="24292E"/>
                        </a:solidFill>
                        <a:effectLst/>
                        <a:latin typeface="SFMono-Regular"/>
                      </a:endParaRPr>
                    </a:p>
                  </a:txBody>
                  <a:tcPr marL="46440" marR="46440" marT="4644" marB="4644">
                    <a:lnL>
                      <a:noFill/>
                    </a:lnL>
                    <a:lnR>
                      <a:noFill/>
                    </a:lnR>
                    <a:lnT>
                      <a:noFill/>
                    </a:lnT>
                    <a:lnB>
                      <a:noFill/>
                    </a:lnB>
                    <a:solidFill>
                      <a:srgbClr val="FFFFFF"/>
                    </a:solidFill>
                  </a:tcPr>
                </a:tc>
                <a:extLst>
                  <a:ext uri="{0D108BD9-81ED-4DB2-BD59-A6C34878D82A}">
                    <a16:rowId xmlns:a16="http://schemas.microsoft.com/office/drawing/2014/main" val="2570656783"/>
                  </a:ext>
                </a:extLst>
              </a:tr>
              <a:tr h="309599">
                <a:tc>
                  <a:txBody>
                    <a:bodyPr/>
                    <a:lstStyle/>
                    <a:p>
                      <a:pPr algn="r" fontAlgn="t"/>
                      <a:endParaRPr lang="tr-TR" sz="900">
                        <a:effectLst/>
                        <a:latin typeface="SFMono-Regular"/>
                      </a:endParaRPr>
                    </a:p>
                  </a:txBody>
                  <a:tcPr marL="46440" marR="46440" marT="4644" marB="4644">
                    <a:lnL>
                      <a:noFill/>
                    </a:lnL>
                    <a:lnR>
                      <a:noFill/>
                    </a:lnR>
                    <a:lnT>
                      <a:noFill/>
                    </a:lnT>
                    <a:lnB>
                      <a:noFill/>
                    </a:lnB>
                    <a:solidFill>
                      <a:srgbClr val="FFFFFF"/>
                    </a:solidFill>
                  </a:tcPr>
                </a:tc>
                <a:tc>
                  <a:txBody>
                    <a:bodyPr/>
                    <a:lstStyle/>
                    <a:p>
                      <a:pPr algn="l" fontAlgn="t"/>
                      <a:r>
                        <a:rPr lang="en-US" sz="900">
                          <a:solidFill>
                            <a:srgbClr val="24292E"/>
                          </a:solidFill>
                          <a:effectLst/>
                          <a:latin typeface="SFMono-Regular"/>
                        </a:rPr>
                        <a:t>sns.</a:t>
                      </a:r>
                      <a:r>
                        <a:rPr lang="en-US" sz="900">
                          <a:solidFill>
                            <a:srgbClr val="6F42C1"/>
                          </a:solidFill>
                          <a:effectLst/>
                          <a:latin typeface="SFMono-Regular"/>
                        </a:rPr>
                        <a:t>heatmap</a:t>
                      </a:r>
                      <a:r>
                        <a:rPr lang="en-US" sz="900">
                          <a:solidFill>
                            <a:srgbClr val="24292E"/>
                          </a:solidFill>
                          <a:effectLst/>
                          <a:latin typeface="SFMono-Regular"/>
                        </a:rPr>
                        <a:t>(cm1, annot</a:t>
                      </a:r>
                      <a:r>
                        <a:rPr lang="en-US" sz="900">
                          <a:solidFill>
                            <a:srgbClr val="005CC5"/>
                          </a:solidFill>
                          <a:effectLst/>
                          <a:latin typeface="SFMono-Regular"/>
                        </a:rPr>
                        <a:t>=True</a:t>
                      </a:r>
                      <a:r>
                        <a:rPr lang="en-US" sz="900">
                          <a:solidFill>
                            <a:srgbClr val="24292E"/>
                          </a:solidFill>
                          <a:effectLst/>
                          <a:latin typeface="SFMono-Regular"/>
                        </a:rPr>
                        <a:t>, fmt</a:t>
                      </a:r>
                      <a:r>
                        <a:rPr lang="en-US" sz="900">
                          <a:solidFill>
                            <a:srgbClr val="005CC5"/>
                          </a:solidFill>
                          <a:effectLst/>
                          <a:latin typeface="SFMono-Regular"/>
                        </a:rPr>
                        <a:t>=</a:t>
                      </a:r>
                      <a:r>
                        <a:rPr lang="en-US" sz="900">
                          <a:solidFill>
                            <a:srgbClr val="032F62"/>
                          </a:solidFill>
                          <a:effectLst/>
                          <a:latin typeface="SFMono-Regular"/>
                        </a:rPr>
                        <a:t>".1f"</a:t>
                      </a:r>
                      <a:r>
                        <a:rPr lang="en-US" sz="900">
                          <a:solidFill>
                            <a:srgbClr val="24292E"/>
                          </a:solidFill>
                          <a:effectLst/>
                          <a:latin typeface="SFMono-Regular"/>
                        </a:rPr>
                        <a:t>, linewidths</a:t>
                      </a:r>
                      <a:r>
                        <a:rPr lang="en-US" sz="900">
                          <a:solidFill>
                            <a:srgbClr val="005CC5"/>
                          </a:solidFill>
                          <a:effectLst/>
                          <a:latin typeface="SFMono-Regular"/>
                        </a:rPr>
                        <a:t>=.3</a:t>
                      </a:r>
                      <a:r>
                        <a:rPr lang="en-US" sz="900">
                          <a:solidFill>
                            <a:srgbClr val="24292E"/>
                          </a:solidFill>
                          <a:effectLst/>
                          <a:latin typeface="SFMono-Regular"/>
                        </a:rPr>
                        <a:t>, </a:t>
                      </a:r>
                    </a:p>
                  </a:txBody>
                  <a:tcPr marL="46440" marR="46440" marT="4644" marB="4644">
                    <a:lnL>
                      <a:noFill/>
                    </a:lnL>
                    <a:lnR>
                      <a:noFill/>
                    </a:lnR>
                    <a:lnT>
                      <a:noFill/>
                    </a:lnT>
                    <a:lnB>
                      <a:noFill/>
                    </a:lnB>
                    <a:solidFill>
                      <a:srgbClr val="FFFFFF"/>
                    </a:solidFill>
                  </a:tcPr>
                </a:tc>
                <a:extLst>
                  <a:ext uri="{0D108BD9-81ED-4DB2-BD59-A6C34878D82A}">
                    <a16:rowId xmlns:a16="http://schemas.microsoft.com/office/drawing/2014/main" val="3711507912"/>
                  </a:ext>
                </a:extLst>
              </a:tr>
              <a:tr h="160739">
                <a:tc>
                  <a:txBody>
                    <a:bodyPr/>
                    <a:lstStyle/>
                    <a:p>
                      <a:pPr algn="r" fontAlgn="t"/>
                      <a:endParaRPr lang="tr-TR" sz="900">
                        <a:effectLst/>
                        <a:latin typeface="SFMono-Regular"/>
                      </a:endParaRPr>
                    </a:p>
                  </a:txBody>
                  <a:tcPr marL="46440" marR="46440" marT="4644" marB="4644">
                    <a:lnL>
                      <a:noFill/>
                    </a:lnL>
                    <a:lnR>
                      <a:noFill/>
                    </a:lnR>
                    <a:lnT>
                      <a:noFill/>
                    </a:lnT>
                    <a:lnB>
                      <a:noFill/>
                    </a:lnB>
                    <a:solidFill>
                      <a:srgbClr val="FFFFFF"/>
                    </a:solidFill>
                  </a:tcPr>
                </a:tc>
                <a:tc>
                  <a:txBody>
                    <a:bodyPr/>
                    <a:lstStyle/>
                    <a:p>
                      <a:pPr algn="l" fontAlgn="t"/>
                      <a:r>
                        <a:rPr lang="tr-TR" sz="900">
                          <a:solidFill>
                            <a:srgbClr val="24292E"/>
                          </a:solidFill>
                          <a:effectLst/>
                          <a:latin typeface="SFMono-Regular"/>
                        </a:rPr>
                        <a:t>square </a:t>
                      </a:r>
                      <a:r>
                        <a:rPr lang="tr-TR" sz="900">
                          <a:solidFill>
                            <a:srgbClr val="005CC5"/>
                          </a:solidFill>
                          <a:effectLst/>
                          <a:latin typeface="SFMono-Regular"/>
                        </a:rPr>
                        <a:t>=</a:t>
                      </a:r>
                      <a:r>
                        <a:rPr lang="tr-TR" sz="900">
                          <a:solidFill>
                            <a:srgbClr val="24292E"/>
                          </a:solidFill>
                          <a:effectLst/>
                          <a:latin typeface="SFMono-Regular"/>
                        </a:rPr>
                        <a:t> </a:t>
                      </a:r>
                      <a:r>
                        <a:rPr lang="tr-TR" sz="900">
                          <a:solidFill>
                            <a:srgbClr val="005CC5"/>
                          </a:solidFill>
                          <a:effectLst/>
                          <a:latin typeface="SFMono-Regular"/>
                        </a:rPr>
                        <a:t>True</a:t>
                      </a:r>
                      <a:r>
                        <a:rPr lang="tr-TR" sz="900">
                          <a:solidFill>
                            <a:srgbClr val="24292E"/>
                          </a:solidFill>
                          <a:effectLst/>
                          <a:latin typeface="SFMono-Regular"/>
                        </a:rPr>
                        <a:t>, cmap </a:t>
                      </a:r>
                      <a:r>
                        <a:rPr lang="tr-TR" sz="900">
                          <a:solidFill>
                            <a:srgbClr val="005CC5"/>
                          </a:solidFill>
                          <a:effectLst/>
                          <a:latin typeface="SFMono-Regular"/>
                        </a:rPr>
                        <a:t>=</a:t>
                      </a:r>
                      <a:r>
                        <a:rPr lang="tr-TR" sz="900">
                          <a:solidFill>
                            <a:srgbClr val="24292E"/>
                          </a:solidFill>
                          <a:effectLst/>
                          <a:latin typeface="SFMono-Regular"/>
                        </a:rPr>
                        <a:t> </a:t>
                      </a:r>
                      <a:r>
                        <a:rPr lang="tr-TR" sz="900">
                          <a:solidFill>
                            <a:srgbClr val="032F62"/>
                          </a:solidFill>
                          <a:effectLst/>
                          <a:latin typeface="SFMono-Regular"/>
                        </a:rPr>
                        <a:t>'PuBu'</a:t>
                      </a:r>
                      <a:r>
                        <a:rPr lang="tr-TR" sz="900">
                          <a:solidFill>
                            <a:srgbClr val="24292E"/>
                          </a:solidFill>
                          <a:effectLst/>
                          <a:latin typeface="SFMono-Regular"/>
                        </a:rPr>
                        <a:t>)</a:t>
                      </a:r>
                    </a:p>
                  </a:txBody>
                  <a:tcPr marL="46440" marR="46440" marT="4644" marB="4644">
                    <a:lnL>
                      <a:noFill/>
                    </a:lnL>
                    <a:lnR>
                      <a:noFill/>
                    </a:lnR>
                    <a:lnT>
                      <a:noFill/>
                    </a:lnT>
                    <a:lnB>
                      <a:noFill/>
                    </a:lnB>
                    <a:solidFill>
                      <a:srgbClr val="FFFFFF"/>
                    </a:solidFill>
                  </a:tcPr>
                </a:tc>
                <a:extLst>
                  <a:ext uri="{0D108BD9-81ED-4DB2-BD59-A6C34878D82A}">
                    <a16:rowId xmlns:a16="http://schemas.microsoft.com/office/drawing/2014/main" val="49079412"/>
                  </a:ext>
                </a:extLst>
              </a:tr>
              <a:tr h="160739">
                <a:tc>
                  <a:txBody>
                    <a:bodyPr/>
                    <a:lstStyle/>
                    <a:p>
                      <a:pPr algn="r" fontAlgn="t"/>
                      <a:endParaRPr lang="tr-TR" sz="900">
                        <a:effectLst/>
                        <a:latin typeface="SFMono-Regular"/>
                      </a:endParaRPr>
                    </a:p>
                  </a:txBody>
                  <a:tcPr marL="46440" marR="46440" marT="4644" marB="4644">
                    <a:lnL>
                      <a:noFill/>
                    </a:lnL>
                    <a:lnR>
                      <a:noFill/>
                    </a:lnR>
                    <a:lnT>
                      <a:noFill/>
                    </a:lnT>
                    <a:lnB>
                      <a:noFill/>
                    </a:lnB>
                    <a:solidFill>
                      <a:srgbClr val="FFFFFF"/>
                    </a:solidFill>
                  </a:tcPr>
                </a:tc>
                <a:tc>
                  <a:txBody>
                    <a:bodyPr/>
                    <a:lstStyle/>
                    <a:p>
                      <a:pPr algn="l" fontAlgn="t"/>
                      <a:r>
                        <a:rPr lang="tr-TR" sz="900">
                          <a:solidFill>
                            <a:srgbClr val="24292E"/>
                          </a:solidFill>
                          <a:effectLst/>
                          <a:latin typeface="SFMono-Regular"/>
                        </a:rPr>
                        <a:t>plt.</a:t>
                      </a:r>
                      <a:r>
                        <a:rPr lang="tr-TR" sz="900">
                          <a:solidFill>
                            <a:srgbClr val="6F42C1"/>
                          </a:solidFill>
                          <a:effectLst/>
                          <a:latin typeface="SFMono-Regular"/>
                        </a:rPr>
                        <a:t>ylabel</a:t>
                      </a:r>
                      <a:r>
                        <a:rPr lang="tr-TR" sz="900">
                          <a:solidFill>
                            <a:srgbClr val="24292E"/>
                          </a:solidFill>
                          <a:effectLst/>
                          <a:latin typeface="SFMono-Regular"/>
                        </a:rPr>
                        <a:t>(</a:t>
                      </a:r>
                      <a:r>
                        <a:rPr lang="tr-TR" sz="900">
                          <a:solidFill>
                            <a:srgbClr val="032F62"/>
                          </a:solidFill>
                          <a:effectLst/>
                          <a:latin typeface="SFMono-Regular"/>
                        </a:rPr>
                        <a:t>'Actual label'</a:t>
                      </a:r>
                      <a:r>
                        <a:rPr lang="tr-TR" sz="900">
                          <a:solidFill>
                            <a:srgbClr val="24292E"/>
                          </a:solidFill>
                          <a:effectLst/>
                          <a:latin typeface="SFMono-Regular"/>
                        </a:rPr>
                        <a:t>)</a:t>
                      </a:r>
                    </a:p>
                  </a:txBody>
                  <a:tcPr marL="46440" marR="46440" marT="4644" marB="4644">
                    <a:lnL>
                      <a:noFill/>
                    </a:lnL>
                    <a:lnR>
                      <a:noFill/>
                    </a:lnR>
                    <a:lnT>
                      <a:noFill/>
                    </a:lnT>
                    <a:lnB>
                      <a:noFill/>
                    </a:lnB>
                    <a:solidFill>
                      <a:srgbClr val="FFFFFF"/>
                    </a:solidFill>
                  </a:tcPr>
                </a:tc>
                <a:extLst>
                  <a:ext uri="{0D108BD9-81ED-4DB2-BD59-A6C34878D82A}">
                    <a16:rowId xmlns:a16="http://schemas.microsoft.com/office/drawing/2014/main" val="50620991"/>
                  </a:ext>
                </a:extLst>
              </a:tr>
              <a:tr h="160739">
                <a:tc>
                  <a:txBody>
                    <a:bodyPr/>
                    <a:lstStyle/>
                    <a:p>
                      <a:pPr algn="r" fontAlgn="t"/>
                      <a:endParaRPr lang="tr-TR" sz="900">
                        <a:effectLst/>
                        <a:latin typeface="SFMono-Regular"/>
                      </a:endParaRPr>
                    </a:p>
                  </a:txBody>
                  <a:tcPr marL="46440" marR="46440" marT="4644" marB="4644">
                    <a:lnL>
                      <a:noFill/>
                    </a:lnL>
                    <a:lnR>
                      <a:noFill/>
                    </a:lnR>
                    <a:lnT>
                      <a:noFill/>
                    </a:lnT>
                    <a:lnB>
                      <a:noFill/>
                    </a:lnB>
                    <a:solidFill>
                      <a:srgbClr val="FFFFFF"/>
                    </a:solidFill>
                  </a:tcPr>
                </a:tc>
                <a:tc>
                  <a:txBody>
                    <a:bodyPr/>
                    <a:lstStyle/>
                    <a:p>
                      <a:pPr algn="l" fontAlgn="t"/>
                      <a:r>
                        <a:rPr lang="tr-TR" sz="900">
                          <a:solidFill>
                            <a:srgbClr val="24292E"/>
                          </a:solidFill>
                          <a:effectLst/>
                          <a:latin typeface="SFMono-Regular"/>
                        </a:rPr>
                        <a:t>plt.</a:t>
                      </a:r>
                      <a:r>
                        <a:rPr lang="tr-TR" sz="900">
                          <a:solidFill>
                            <a:srgbClr val="6F42C1"/>
                          </a:solidFill>
                          <a:effectLst/>
                          <a:latin typeface="SFMono-Regular"/>
                        </a:rPr>
                        <a:t>xlabel</a:t>
                      </a:r>
                      <a:r>
                        <a:rPr lang="tr-TR" sz="900">
                          <a:solidFill>
                            <a:srgbClr val="24292E"/>
                          </a:solidFill>
                          <a:effectLst/>
                          <a:latin typeface="SFMono-Regular"/>
                        </a:rPr>
                        <a:t>(</a:t>
                      </a:r>
                      <a:r>
                        <a:rPr lang="tr-TR" sz="900">
                          <a:solidFill>
                            <a:srgbClr val="032F62"/>
                          </a:solidFill>
                          <a:effectLst/>
                          <a:latin typeface="SFMono-Regular"/>
                        </a:rPr>
                        <a:t>'Predicted label'</a:t>
                      </a:r>
                      <a:r>
                        <a:rPr lang="tr-TR" sz="900">
                          <a:solidFill>
                            <a:srgbClr val="24292E"/>
                          </a:solidFill>
                          <a:effectLst/>
                          <a:latin typeface="SFMono-Regular"/>
                        </a:rPr>
                        <a:t>)</a:t>
                      </a:r>
                    </a:p>
                  </a:txBody>
                  <a:tcPr marL="46440" marR="46440" marT="4644" marB="4644">
                    <a:lnL>
                      <a:noFill/>
                    </a:lnL>
                    <a:lnR>
                      <a:noFill/>
                    </a:lnR>
                    <a:lnT>
                      <a:noFill/>
                    </a:lnT>
                    <a:lnB>
                      <a:noFill/>
                    </a:lnB>
                    <a:solidFill>
                      <a:srgbClr val="FFFFFF"/>
                    </a:solidFill>
                  </a:tcPr>
                </a:tc>
                <a:extLst>
                  <a:ext uri="{0D108BD9-81ED-4DB2-BD59-A6C34878D82A}">
                    <a16:rowId xmlns:a16="http://schemas.microsoft.com/office/drawing/2014/main" val="870497283"/>
                  </a:ext>
                </a:extLst>
              </a:tr>
              <a:tr h="309599">
                <a:tc>
                  <a:txBody>
                    <a:bodyPr/>
                    <a:lstStyle/>
                    <a:p>
                      <a:pPr algn="r" fontAlgn="t"/>
                      <a:endParaRPr lang="tr-TR" sz="900">
                        <a:effectLst/>
                        <a:latin typeface="SFMono-Regular"/>
                      </a:endParaRPr>
                    </a:p>
                  </a:txBody>
                  <a:tcPr marL="46440" marR="46440" marT="4644" marB="4644">
                    <a:lnL>
                      <a:noFill/>
                    </a:lnL>
                    <a:lnR>
                      <a:noFill/>
                    </a:lnR>
                    <a:lnT>
                      <a:noFill/>
                    </a:lnT>
                    <a:lnB>
                      <a:noFill/>
                    </a:lnB>
                    <a:solidFill>
                      <a:srgbClr val="FFFFFF"/>
                    </a:solidFill>
                  </a:tcPr>
                </a:tc>
                <a:tc>
                  <a:txBody>
                    <a:bodyPr/>
                    <a:lstStyle/>
                    <a:p>
                      <a:pPr algn="l" fontAlgn="t"/>
                      <a:r>
                        <a:rPr lang="en-US" sz="900">
                          <a:solidFill>
                            <a:srgbClr val="24292E"/>
                          </a:solidFill>
                          <a:effectLst/>
                          <a:latin typeface="SFMono-Regular"/>
                        </a:rPr>
                        <a:t>plt.</a:t>
                      </a:r>
                      <a:r>
                        <a:rPr lang="en-US" sz="900">
                          <a:solidFill>
                            <a:srgbClr val="6F42C1"/>
                          </a:solidFill>
                          <a:effectLst/>
                          <a:latin typeface="SFMono-Regular"/>
                        </a:rPr>
                        <a:t>title</a:t>
                      </a:r>
                      <a:r>
                        <a:rPr lang="en-US" sz="900">
                          <a:solidFill>
                            <a:srgbClr val="24292E"/>
                          </a:solidFill>
                          <a:effectLst/>
                          <a:latin typeface="SFMono-Regular"/>
                        </a:rPr>
                        <a:t>(</a:t>
                      </a:r>
                      <a:r>
                        <a:rPr lang="en-US" sz="900">
                          <a:solidFill>
                            <a:srgbClr val="032F62"/>
                          </a:solidFill>
                          <a:effectLst/>
                          <a:latin typeface="SFMono-Regular"/>
                        </a:rPr>
                        <a:t>'Accuracy Score: {0}'</a:t>
                      </a:r>
                      <a:r>
                        <a:rPr lang="en-US" sz="900">
                          <a:solidFill>
                            <a:srgbClr val="24292E"/>
                          </a:solidFill>
                          <a:effectLst/>
                          <a:latin typeface="SFMono-Regular"/>
                        </a:rPr>
                        <a:t>.</a:t>
                      </a:r>
                      <a:r>
                        <a:rPr lang="en-US" sz="900">
                          <a:solidFill>
                            <a:srgbClr val="6F42C1"/>
                          </a:solidFill>
                          <a:effectLst/>
                          <a:latin typeface="SFMono-Regular"/>
                        </a:rPr>
                        <a:t>format</a:t>
                      </a:r>
                      <a:r>
                        <a:rPr lang="en-US" sz="900">
                          <a:solidFill>
                            <a:srgbClr val="24292E"/>
                          </a:solidFill>
                          <a:effectLst/>
                          <a:latin typeface="SFMono-Regular"/>
                        </a:rPr>
                        <a:t>(score), size </a:t>
                      </a:r>
                      <a:r>
                        <a:rPr lang="en-US" sz="900">
                          <a:solidFill>
                            <a:srgbClr val="005CC5"/>
                          </a:solidFill>
                          <a:effectLst/>
                          <a:latin typeface="SFMono-Regular"/>
                        </a:rPr>
                        <a:t>=</a:t>
                      </a:r>
                      <a:r>
                        <a:rPr lang="en-US" sz="900">
                          <a:solidFill>
                            <a:srgbClr val="24292E"/>
                          </a:solidFill>
                          <a:effectLst/>
                          <a:latin typeface="SFMono-Regular"/>
                        </a:rPr>
                        <a:t> </a:t>
                      </a:r>
                      <a:r>
                        <a:rPr lang="en-US" sz="900">
                          <a:solidFill>
                            <a:srgbClr val="005CC5"/>
                          </a:solidFill>
                          <a:effectLst/>
                          <a:latin typeface="SFMono-Regular"/>
                        </a:rPr>
                        <a:t>12</a:t>
                      </a:r>
                      <a:r>
                        <a:rPr lang="en-US" sz="900">
                          <a:solidFill>
                            <a:srgbClr val="24292E"/>
                          </a:solidFill>
                          <a:effectLst/>
                          <a:latin typeface="SFMono-Regular"/>
                        </a:rPr>
                        <a:t>)</a:t>
                      </a:r>
                    </a:p>
                  </a:txBody>
                  <a:tcPr marL="46440" marR="46440" marT="4644" marB="4644">
                    <a:lnL>
                      <a:noFill/>
                    </a:lnL>
                    <a:lnR>
                      <a:noFill/>
                    </a:lnR>
                    <a:lnT>
                      <a:noFill/>
                    </a:lnT>
                    <a:lnB>
                      <a:noFill/>
                    </a:lnB>
                    <a:solidFill>
                      <a:srgbClr val="FFFFFF"/>
                    </a:solidFill>
                  </a:tcPr>
                </a:tc>
                <a:extLst>
                  <a:ext uri="{0D108BD9-81ED-4DB2-BD59-A6C34878D82A}">
                    <a16:rowId xmlns:a16="http://schemas.microsoft.com/office/drawing/2014/main" val="3306992636"/>
                  </a:ext>
                </a:extLst>
              </a:tr>
              <a:tr h="160739">
                <a:tc>
                  <a:txBody>
                    <a:bodyPr/>
                    <a:lstStyle/>
                    <a:p>
                      <a:pPr algn="r" fontAlgn="t"/>
                      <a:endParaRPr lang="tr-TR" sz="900">
                        <a:effectLst/>
                        <a:latin typeface="SFMono-Regular"/>
                      </a:endParaRPr>
                    </a:p>
                  </a:txBody>
                  <a:tcPr marL="46440" marR="46440" marT="4644" marB="4644">
                    <a:lnL>
                      <a:noFill/>
                    </a:lnL>
                    <a:lnR>
                      <a:noFill/>
                    </a:lnR>
                    <a:lnT>
                      <a:noFill/>
                    </a:lnT>
                    <a:lnB>
                      <a:noFill/>
                    </a:lnB>
                    <a:solidFill>
                      <a:srgbClr val="FFFFFF"/>
                    </a:solidFill>
                  </a:tcPr>
                </a:tc>
                <a:tc>
                  <a:txBody>
                    <a:bodyPr/>
                    <a:lstStyle/>
                    <a:p>
                      <a:pPr algn="l" fontAlgn="t"/>
                      <a:r>
                        <a:rPr lang="tr-TR" sz="900" dirty="0" err="1">
                          <a:solidFill>
                            <a:srgbClr val="24292E"/>
                          </a:solidFill>
                          <a:effectLst/>
                          <a:latin typeface="SFMono-Regular"/>
                        </a:rPr>
                        <a:t>plt.</a:t>
                      </a:r>
                      <a:r>
                        <a:rPr lang="tr-TR" sz="900" dirty="0" err="1">
                          <a:solidFill>
                            <a:srgbClr val="6F42C1"/>
                          </a:solidFill>
                          <a:effectLst/>
                          <a:latin typeface="SFMono-Regular"/>
                        </a:rPr>
                        <a:t>show</a:t>
                      </a:r>
                      <a:r>
                        <a:rPr lang="tr-TR" sz="900" dirty="0">
                          <a:solidFill>
                            <a:srgbClr val="24292E"/>
                          </a:solidFill>
                          <a:effectLst/>
                          <a:latin typeface="SFMono-Regular"/>
                        </a:rPr>
                        <a:t>()</a:t>
                      </a:r>
                    </a:p>
                  </a:txBody>
                  <a:tcPr marL="46440" marR="46440" marT="4644" marB="4644">
                    <a:lnL>
                      <a:noFill/>
                    </a:lnL>
                    <a:lnR>
                      <a:noFill/>
                    </a:lnR>
                    <a:lnT>
                      <a:noFill/>
                    </a:lnT>
                    <a:lnB>
                      <a:noFill/>
                    </a:lnB>
                    <a:solidFill>
                      <a:srgbClr val="FFFFFF"/>
                    </a:solidFill>
                  </a:tcPr>
                </a:tc>
                <a:extLst>
                  <a:ext uri="{0D108BD9-81ED-4DB2-BD59-A6C34878D82A}">
                    <a16:rowId xmlns:a16="http://schemas.microsoft.com/office/drawing/2014/main" val="3667306721"/>
                  </a:ext>
                </a:extLst>
              </a:tr>
            </a:tbl>
          </a:graphicData>
        </a:graphic>
      </p:graphicFrame>
    </p:spTree>
    <p:extLst>
      <p:ext uri="{BB962C8B-B14F-4D97-AF65-F5344CB8AC3E}">
        <p14:creationId xmlns:p14="http://schemas.microsoft.com/office/powerpoint/2010/main" val="22866600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İçerik Yer Tutucusu 3">
            <a:extLst>
              <a:ext uri="{FF2B5EF4-FFF2-40B4-BE49-F238E27FC236}">
                <a16:creationId xmlns:a16="http://schemas.microsoft.com/office/drawing/2014/main" id="{3395E4D1-E5D3-41F1-9716-4982475070B5}"/>
              </a:ext>
            </a:extLst>
          </p:cNvPr>
          <p:cNvGraphicFramePr>
            <a:graphicFrameLocks noGrp="1"/>
          </p:cNvGraphicFramePr>
          <p:nvPr>
            <p:ph idx="1"/>
          </p:nvPr>
        </p:nvGraphicFramePr>
        <p:xfrm>
          <a:off x="1696022" y="2095499"/>
          <a:ext cx="8790430" cy="3695702"/>
        </p:xfrm>
        <a:graphic>
          <a:graphicData uri="http://schemas.openxmlformats.org/drawingml/2006/table">
            <a:tbl>
              <a:tblPr/>
              <a:tblGrid>
                <a:gridCol w="4395215">
                  <a:extLst>
                    <a:ext uri="{9D8B030D-6E8A-4147-A177-3AD203B41FA5}">
                      <a16:colId xmlns:a16="http://schemas.microsoft.com/office/drawing/2014/main" val="171786305"/>
                    </a:ext>
                  </a:extLst>
                </a:gridCol>
                <a:gridCol w="4395215">
                  <a:extLst>
                    <a:ext uri="{9D8B030D-6E8A-4147-A177-3AD203B41FA5}">
                      <a16:colId xmlns:a16="http://schemas.microsoft.com/office/drawing/2014/main" val="155473144"/>
                    </a:ext>
                  </a:extLst>
                </a:gridCol>
              </a:tblGrid>
              <a:tr h="506238">
                <a:tc>
                  <a:txBody>
                    <a:bodyPr/>
                    <a:lstStyle/>
                    <a:p>
                      <a:pPr algn="l" fontAlgn="t"/>
                      <a:r>
                        <a:rPr lang="en-US" sz="1500">
                          <a:solidFill>
                            <a:srgbClr val="D73A49"/>
                          </a:solidFill>
                          <a:effectLst/>
                          <a:latin typeface="SFMono-Regular"/>
                        </a:rPr>
                        <a:t>from</a:t>
                      </a:r>
                      <a:r>
                        <a:rPr lang="en-US" sz="1500">
                          <a:solidFill>
                            <a:srgbClr val="24292E"/>
                          </a:solidFill>
                          <a:effectLst/>
                          <a:latin typeface="SFMono-Regular"/>
                        </a:rPr>
                        <a:t> sklearn.model_selection </a:t>
                      </a:r>
                      <a:r>
                        <a:rPr lang="en-US" sz="1500">
                          <a:solidFill>
                            <a:srgbClr val="D73A49"/>
                          </a:solidFill>
                          <a:effectLst/>
                          <a:latin typeface="SFMono-Regular"/>
                        </a:rPr>
                        <a:t>import</a:t>
                      </a:r>
                      <a:r>
                        <a:rPr lang="en-US" sz="1500">
                          <a:solidFill>
                            <a:srgbClr val="24292E"/>
                          </a:solidFill>
                          <a:effectLst/>
                          <a:latin typeface="SFMono-Regular"/>
                        </a:rPr>
                        <a:t> </a:t>
                      </a:r>
                      <a:r>
                        <a:rPr lang="en-US" sz="1500">
                          <a:solidFill>
                            <a:srgbClr val="E36209"/>
                          </a:solidFill>
                          <a:effectLst/>
                          <a:latin typeface="SFMono-Regular"/>
                        </a:rPr>
                        <a:t>GridSearchCV</a:t>
                      </a:r>
                      <a:r>
                        <a:rPr lang="en-US" sz="1500">
                          <a:solidFill>
                            <a:srgbClr val="24292E"/>
                          </a:solidFill>
                          <a:effectLst/>
                          <a:latin typeface="SFMono-Regular"/>
                        </a:rPr>
                        <a:t>, cross_val_score</a:t>
                      </a:r>
                    </a:p>
                  </a:txBody>
                  <a:tcPr marL="80869" marR="80869" marT="32347" marB="8087">
                    <a:lnL>
                      <a:noFill/>
                    </a:lnL>
                    <a:lnR>
                      <a:noFill/>
                    </a:lnR>
                    <a:lnT>
                      <a:noFill/>
                    </a:lnT>
                    <a:lnB>
                      <a:noFill/>
                    </a:lnB>
                    <a:solidFill>
                      <a:srgbClr val="FFFFFF"/>
                    </a:solidFill>
                  </a:tcPr>
                </a:tc>
                <a:tc>
                  <a:txBody>
                    <a:bodyPr/>
                    <a:lstStyle/>
                    <a:p>
                      <a:endParaRPr lang="tr-TR" sz="1500"/>
                    </a:p>
                  </a:txBody>
                  <a:tcPr marL="77634" marR="77634" marT="38817" marB="38817">
                    <a:lnL>
                      <a:noFill/>
                    </a:lnL>
                  </a:tcPr>
                </a:tc>
                <a:extLst>
                  <a:ext uri="{0D108BD9-81ED-4DB2-BD59-A6C34878D82A}">
                    <a16:rowId xmlns:a16="http://schemas.microsoft.com/office/drawing/2014/main" val="2551315375"/>
                  </a:ext>
                </a:extLst>
              </a:tr>
              <a:tr h="249076">
                <a:tc>
                  <a:txBody>
                    <a:bodyPr/>
                    <a:lstStyle/>
                    <a:p>
                      <a:pPr algn="r" fontAlgn="t"/>
                      <a:endParaRPr lang="tr-TR" sz="1500">
                        <a:effectLst/>
                        <a:latin typeface="SFMono-Regular"/>
                      </a:endParaRPr>
                    </a:p>
                  </a:txBody>
                  <a:tcPr marL="80869" marR="80869" marT="8087" marB="8087">
                    <a:lnL>
                      <a:noFill/>
                    </a:lnL>
                    <a:lnR>
                      <a:noFill/>
                    </a:lnR>
                    <a:lnT>
                      <a:noFill/>
                    </a:lnT>
                    <a:lnB>
                      <a:noFill/>
                    </a:lnB>
                    <a:solidFill>
                      <a:srgbClr val="FFFFFF"/>
                    </a:solidFill>
                  </a:tcPr>
                </a:tc>
                <a:tc>
                  <a:txBody>
                    <a:bodyPr/>
                    <a:lstStyle/>
                    <a:p>
                      <a:pPr algn="l" fontAlgn="t"/>
                      <a:endParaRPr lang="tr-TR" sz="1500">
                        <a:solidFill>
                          <a:srgbClr val="24292E"/>
                        </a:solidFill>
                        <a:effectLst/>
                        <a:latin typeface="SFMono-Regular"/>
                      </a:endParaRPr>
                    </a:p>
                  </a:txBody>
                  <a:tcPr marL="80869" marR="80869" marT="8087" marB="8087">
                    <a:lnL>
                      <a:noFill/>
                    </a:lnL>
                    <a:lnR>
                      <a:noFill/>
                    </a:lnR>
                    <a:lnB>
                      <a:noFill/>
                    </a:lnB>
                    <a:solidFill>
                      <a:srgbClr val="FFFFFF"/>
                    </a:solidFill>
                  </a:tcPr>
                </a:tc>
                <a:extLst>
                  <a:ext uri="{0D108BD9-81ED-4DB2-BD59-A6C34878D82A}">
                    <a16:rowId xmlns:a16="http://schemas.microsoft.com/office/drawing/2014/main" val="4274869908"/>
                  </a:ext>
                </a:extLst>
              </a:tr>
              <a:tr h="481977">
                <a:tc>
                  <a:txBody>
                    <a:bodyPr/>
                    <a:lstStyle/>
                    <a:p>
                      <a:pPr algn="r" fontAlgn="t"/>
                      <a:endParaRPr lang="tr-TR" sz="1500">
                        <a:effectLst/>
                        <a:latin typeface="SFMono-Regular"/>
                      </a:endParaRPr>
                    </a:p>
                  </a:txBody>
                  <a:tcPr marL="80869" marR="80869" marT="8087" marB="8087">
                    <a:lnL>
                      <a:noFill/>
                    </a:lnL>
                    <a:lnR>
                      <a:noFill/>
                    </a:lnR>
                    <a:lnT>
                      <a:noFill/>
                    </a:lnT>
                    <a:lnB>
                      <a:noFill/>
                    </a:lnB>
                    <a:solidFill>
                      <a:srgbClr val="FFFFFF"/>
                    </a:solidFill>
                  </a:tcPr>
                </a:tc>
                <a:tc>
                  <a:txBody>
                    <a:bodyPr/>
                    <a:lstStyle/>
                    <a:p>
                      <a:pPr algn="l" fontAlgn="t"/>
                      <a:r>
                        <a:rPr lang="tr-TR" sz="1500">
                          <a:solidFill>
                            <a:srgbClr val="6F42C1"/>
                          </a:solidFill>
                          <a:effectLst/>
                          <a:latin typeface="SFMono-Regular"/>
                        </a:rPr>
                        <a:t>print</a:t>
                      </a:r>
                      <a:r>
                        <a:rPr lang="tr-TR" sz="1500">
                          <a:solidFill>
                            <a:srgbClr val="24292E"/>
                          </a:solidFill>
                          <a:effectLst/>
                          <a:latin typeface="SFMono-Regular"/>
                        </a:rPr>
                        <a:t>(</a:t>
                      </a:r>
                      <a:r>
                        <a:rPr lang="tr-TR" sz="1500">
                          <a:solidFill>
                            <a:srgbClr val="6F42C1"/>
                          </a:solidFill>
                          <a:effectLst/>
                          <a:latin typeface="SFMono-Regular"/>
                        </a:rPr>
                        <a:t>cross_val_score</a:t>
                      </a:r>
                      <a:r>
                        <a:rPr lang="tr-TR" sz="1500">
                          <a:solidFill>
                            <a:srgbClr val="24292E"/>
                          </a:solidFill>
                          <a:effectLst/>
                          <a:latin typeface="SFMono-Regular"/>
                        </a:rPr>
                        <a:t>(</a:t>
                      </a:r>
                      <a:r>
                        <a:rPr lang="tr-TR" sz="1500">
                          <a:solidFill>
                            <a:srgbClr val="E36209"/>
                          </a:solidFill>
                          <a:effectLst/>
                          <a:latin typeface="SFMono-Regular"/>
                        </a:rPr>
                        <a:t>RandomForestClassifier</a:t>
                      </a:r>
                      <a:r>
                        <a:rPr lang="tr-TR" sz="1500">
                          <a:solidFill>
                            <a:srgbClr val="24292E"/>
                          </a:solidFill>
                          <a:effectLst/>
                          <a:latin typeface="SFMono-Regular"/>
                        </a:rPr>
                        <a:t>(n_estimators</a:t>
                      </a:r>
                      <a:r>
                        <a:rPr lang="tr-TR" sz="1500">
                          <a:solidFill>
                            <a:srgbClr val="005CC5"/>
                          </a:solidFill>
                          <a:effectLst/>
                          <a:latin typeface="SFMono-Regular"/>
                        </a:rPr>
                        <a:t>=100</a:t>
                      </a:r>
                      <a:r>
                        <a:rPr lang="tr-TR" sz="1500">
                          <a:solidFill>
                            <a:srgbClr val="24292E"/>
                          </a:solidFill>
                          <a:effectLst/>
                          <a:latin typeface="SFMono-Regular"/>
                        </a:rPr>
                        <a:t>, </a:t>
                      </a:r>
                    </a:p>
                  </a:txBody>
                  <a:tcPr marL="80869" marR="80869" marT="8087" marB="8087">
                    <a:lnL>
                      <a:noFill/>
                    </a:lnL>
                    <a:lnR>
                      <a:noFill/>
                    </a:lnR>
                    <a:lnT>
                      <a:noFill/>
                    </a:lnT>
                    <a:lnB>
                      <a:noFill/>
                    </a:lnB>
                    <a:solidFill>
                      <a:srgbClr val="FFFFFF"/>
                    </a:solidFill>
                  </a:tcPr>
                </a:tc>
                <a:extLst>
                  <a:ext uri="{0D108BD9-81ED-4DB2-BD59-A6C34878D82A}">
                    <a16:rowId xmlns:a16="http://schemas.microsoft.com/office/drawing/2014/main" val="4264402445"/>
                  </a:ext>
                </a:extLst>
              </a:tr>
              <a:tr h="249076">
                <a:tc>
                  <a:txBody>
                    <a:bodyPr/>
                    <a:lstStyle/>
                    <a:p>
                      <a:pPr algn="r" fontAlgn="t"/>
                      <a:endParaRPr lang="tr-TR" sz="1500">
                        <a:effectLst/>
                        <a:latin typeface="SFMono-Regular"/>
                      </a:endParaRPr>
                    </a:p>
                  </a:txBody>
                  <a:tcPr marL="80869" marR="80869" marT="8087" marB="8087">
                    <a:lnL>
                      <a:noFill/>
                    </a:lnL>
                    <a:lnR>
                      <a:noFill/>
                    </a:lnR>
                    <a:lnT>
                      <a:noFill/>
                    </a:lnT>
                    <a:lnB>
                      <a:noFill/>
                    </a:lnB>
                    <a:solidFill>
                      <a:srgbClr val="FFFFFF"/>
                    </a:solidFill>
                  </a:tcPr>
                </a:tc>
                <a:tc>
                  <a:txBody>
                    <a:bodyPr/>
                    <a:lstStyle/>
                    <a:p>
                      <a:pPr algn="l" fontAlgn="t"/>
                      <a:r>
                        <a:rPr lang="en-US" sz="1500">
                          <a:solidFill>
                            <a:srgbClr val="24292E"/>
                          </a:solidFill>
                          <a:effectLst/>
                          <a:latin typeface="SFMono-Regular"/>
                        </a:rPr>
                        <a:t>n_jobs</a:t>
                      </a:r>
                      <a:r>
                        <a:rPr lang="en-US" sz="1500">
                          <a:solidFill>
                            <a:srgbClr val="005CC5"/>
                          </a:solidFill>
                          <a:effectLst/>
                          <a:latin typeface="SFMono-Regular"/>
                        </a:rPr>
                        <a:t>=-1</a:t>
                      </a:r>
                      <a:r>
                        <a:rPr lang="en-US" sz="1500">
                          <a:solidFill>
                            <a:srgbClr val="24292E"/>
                          </a:solidFill>
                          <a:effectLst/>
                          <a:latin typeface="SFMono-Regular"/>
                        </a:rPr>
                        <a:t>, random_state</a:t>
                      </a:r>
                      <a:r>
                        <a:rPr lang="en-US" sz="1500">
                          <a:solidFill>
                            <a:srgbClr val="005CC5"/>
                          </a:solidFill>
                          <a:effectLst/>
                          <a:latin typeface="SFMono-Regular"/>
                        </a:rPr>
                        <a:t>=0</a:t>
                      </a:r>
                      <a:r>
                        <a:rPr lang="en-US" sz="1500">
                          <a:solidFill>
                            <a:srgbClr val="24292E"/>
                          </a:solidFill>
                          <a:effectLst/>
                          <a:latin typeface="SFMono-Regular"/>
                        </a:rPr>
                        <a:t>, max_features</a:t>
                      </a:r>
                      <a:r>
                        <a:rPr lang="en-US" sz="1500">
                          <a:solidFill>
                            <a:srgbClr val="005CC5"/>
                          </a:solidFill>
                          <a:effectLst/>
                          <a:latin typeface="SFMono-Regular"/>
                        </a:rPr>
                        <a:t>=</a:t>
                      </a:r>
                      <a:r>
                        <a:rPr lang="en-US" sz="1500">
                          <a:solidFill>
                            <a:srgbClr val="24292E"/>
                          </a:solidFill>
                          <a:effectLst/>
                          <a:latin typeface="SFMono-Regular"/>
                        </a:rPr>
                        <a:t> </a:t>
                      </a:r>
                      <a:r>
                        <a:rPr lang="en-US" sz="1500">
                          <a:solidFill>
                            <a:srgbClr val="005CC5"/>
                          </a:solidFill>
                          <a:effectLst/>
                          <a:latin typeface="SFMono-Regular"/>
                        </a:rPr>
                        <a:t>10</a:t>
                      </a:r>
                      <a:r>
                        <a:rPr lang="en-US" sz="1500">
                          <a:solidFill>
                            <a:srgbClr val="24292E"/>
                          </a:solidFill>
                          <a:effectLst/>
                          <a:latin typeface="SFMono-Regular"/>
                        </a:rPr>
                        <a:t>, </a:t>
                      </a:r>
                    </a:p>
                  </a:txBody>
                  <a:tcPr marL="80869" marR="80869" marT="8087" marB="8087">
                    <a:lnL>
                      <a:noFill/>
                    </a:lnL>
                    <a:lnR>
                      <a:noFill/>
                    </a:lnR>
                    <a:lnT>
                      <a:noFill/>
                    </a:lnT>
                    <a:lnB>
                      <a:noFill/>
                    </a:lnB>
                    <a:solidFill>
                      <a:srgbClr val="FFFFFF"/>
                    </a:solidFill>
                  </a:tcPr>
                </a:tc>
                <a:extLst>
                  <a:ext uri="{0D108BD9-81ED-4DB2-BD59-A6C34878D82A}">
                    <a16:rowId xmlns:a16="http://schemas.microsoft.com/office/drawing/2014/main" val="69196508"/>
                  </a:ext>
                </a:extLst>
              </a:tr>
              <a:tr h="249076">
                <a:tc>
                  <a:txBody>
                    <a:bodyPr/>
                    <a:lstStyle/>
                    <a:p>
                      <a:pPr algn="r" fontAlgn="t"/>
                      <a:endParaRPr lang="tr-TR" sz="1500">
                        <a:effectLst/>
                        <a:latin typeface="SFMono-Regular"/>
                      </a:endParaRPr>
                    </a:p>
                  </a:txBody>
                  <a:tcPr marL="80869" marR="80869" marT="8087" marB="8087">
                    <a:lnL>
                      <a:noFill/>
                    </a:lnL>
                    <a:lnR>
                      <a:noFill/>
                    </a:lnR>
                    <a:lnT>
                      <a:noFill/>
                    </a:lnT>
                    <a:lnB>
                      <a:noFill/>
                    </a:lnB>
                    <a:solidFill>
                      <a:srgbClr val="FFFFFF"/>
                    </a:solidFill>
                  </a:tcPr>
                </a:tc>
                <a:tc>
                  <a:txBody>
                    <a:bodyPr/>
                    <a:lstStyle/>
                    <a:p>
                      <a:pPr algn="l" fontAlgn="t"/>
                      <a:r>
                        <a:rPr lang="tr-TR" sz="1500">
                          <a:solidFill>
                            <a:srgbClr val="24292E"/>
                          </a:solidFill>
                          <a:effectLst/>
                          <a:latin typeface="SFMono-Regular"/>
                        </a:rPr>
                        <a:t>max_depth</a:t>
                      </a:r>
                      <a:r>
                        <a:rPr lang="tr-TR" sz="1500">
                          <a:solidFill>
                            <a:srgbClr val="005CC5"/>
                          </a:solidFill>
                          <a:effectLst/>
                          <a:latin typeface="SFMono-Regular"/>
                        </a:rPr>
                        <a:t>=</a:t>
                      </a:r>
                      <a:r>
                        <a:rPr lang="tr-TR" sz="1500">
                          <a:solidFill>
                            <a:srgbClr val="24292E"/>
                          </a:solidFill>
                          <a:effectLst/>
                          <a:latin typeface="SFMono-Regular"/>
                        </a:rPr>
                        <a:t> </a:t>
                      </a:r>
                      <a:r>
                        <a:rPr lang="tr-TR" sz="1500">
                          <a:solidFill>
                            <a:srgbClr val="005CC5"/>
                          </a:solidFill>
                          <a:effectLst/>
                          <a:latin typeface="SFMono-Regular"/>
                        </a:rPr>
                        <a:t>5</a:t>
                      </a:r>
                      <a:r>
                        <a:rPr lang="tr-TR" sz="1500">
                          <a:solidFill>
                            <a:srgbClr val="24292E"/>
                          </a:solidFill>
                          <a:effectLst/>
                          <a:latin typeface="SFMono-Regular"/>
                        </a:rPr>
                        <a:t>), </a:t>
                      </a:r>
                    </a:p>
                  </a:txBody>
                  <a:tcPr marL="80869" marR="80869" marT="8087" marB="8087">
                    <a:lnL>
                      <a:noFill/>
                    </a:lnL>
                    <a:lnR>
                      <a:noFill/>
                    </a:lnR>
                    <a:lnT>
                      <a:noFill/>
                    </a:lnT>
                    <a:lnB>
                      <a:noFill/>
                    </a:lnB>
                    <a:solidFill>
                      <a:srgbClr val="FFFFFF"/>
                    </a:solidFill>
                  </a:tcPr>
                </a:tc>
                <a:extLst>
                  <a:ext uri="{0D108BD9-81ED-4DB2-BD59-A6C34878D82A}">
                    <a16:rowId xmlns:a16="http://schemas.microsoft.com/office/drawing/2014/main" val="102322140"/>
                  </a:ext>
                </a:extLst>
              </a:tr>
              <a:tr h="249076">
                <a:tc>
                  <a:txBody>
                    <a:bodyPr/>
                    <a:lstStyle/>
                    <a:p>
                      <a:pPr algn="r" fontAlgn="t"/>
                      <a:endParaRPr lang="tr-TR" sz="1500">
                        <a:effectLst/>
                        <a:latin typeface="SFMono-Regular"/>
                      </a:endParaRPr>
                    </a:p>
                  </a:txBody>
                  <a:tcPr marL="80869" marR="80869" marT="8087" marB="8087">
                    <a:lnL>
                      <a:noFill/>
                    </a:lnL>
                    <a:lnR>
                      <a:noFill/>
                    </a:lnR>
                    <a:lnT>
                      <a:noFill/>
                    </a:lnT>
                    <a:lnB>
                      <a:noFill/>
                    </a:lnB>
                    <a:solidFill>
                      <a:srgbClr val="FFFFFF"/>
                    </a:solidFill>
                  </a:tcPr>
                </a:tc>
                <a:tc>
                  <a:txBody>
                    <a:bodyPr/>
                    <a:lstStyle/>
                    <a:p>
                      <a:pPr algn="l" fontAlgn="t"/>
                      <a:r>
                        <a:rPr lang="fr-FR" sz="1500">
                          <a:solidFill>
                            <a:srgbClr val="E36209"/>
                          </a:solidFill>
                          <a:effectLst/>
                          <a:latin typeface="SFMono-Regular"/>
                        </a:rPr>
                        <a:t>X_train</a:t>
                      </a:r>
                      <a:r>
                        <a:rPr lang="fr-FR" sz="1500">
                          <a:solidFill>
                            <a:srgbClr val="24292E"/>
                          </a:solidFill>
                          <a:effectLst/>
                          <a:latin typeface="SFMono-Regular"/>
                        </a:rPr>
                        <a:t>, y_train, cv</a:t>
                      </a:r>
                      <a:r>
                        <a:rPr lang="fr-FR" sz="1500">
                          <a:solidFill>
                            <a:srgbClr val="005CC5"/>
                          </a:solidFill>
                          <a:effectLst/>
                          <a:latin typeface="SFMono-Regular"/>
                        </a:rPr>
                        <a:t>=5</a:t>
                      </a:r>
                      <a:r>
                        <a:rPr lang="fr-FR" sz="1500">
                          <a:solidFill>
                            <a:srgbClr val="24292E"/>
                          </a:solidFill>
                          <a:effectLst/>
                          <a:latin typeface="SFMono-Regular"/>
                        </a:rPr>
                        <a:t>))</a:t>
                      </a:r>
                    </a:p>
                  </a:txBody>
                  <a:tcPr marL="80869" marR="80869" marT="8087" marB="8087">
                    <a:lnL>
                      <a:noFill/>
                    </a:lnL>
                    <a:lnR>
                      <a:noFill/>
                    </a:lnR>
                    <a:lnT>
                      <a:noFill/>
                    </a:lnT>
                    <a:lnB>
                      <a:noFill/>
                    </a:lnB>
                    <a:solidFill>
                      <a:srgbClr val="FFFFFF"/>
                    </a:solidFill>
                  </a:tcPr>
                </a:tc>
                <a:extLst>
                  <a:ext uri="{0D108BD9-81ED-4DB2-BD59-A6C34878D82A}">
                    <a16:rowId xmlns:a16="http://schemas.microsoft.com/office/drawing/2014/main" val="487340769"/>
                  </a:ext>
                </a:extLst>
              </a:tr>
              <a:tr h="249076">
                <a:tc>
                  <a:txBody>
                    <a:bodyPr/>
                    <a:lstStyle/>
                    <a:p>
                      <a:pPr algn="r" fontAlgn="t"/>
                      <a:endParaRPr lang="tr-TR" sz="1500">
                        <a:effectLst/>
                        <a:latin typeface="SFMono-Regular"/>
                      </a:endParaRPr>
                    </a:p>
                  </a:txBody>
                  <a:tcPr marL="80869" marR="80869" marT="8087" marB="8087">
                    <a:lnL>
                      <a:noFill/>
                    </a:lnL>
                    <a:lnR>
                      <a:noFill/>
                    </a:lnR>
                    <a:lnT>
                      <a:noFill/>
                    </a:lnT>
                    <a:lnB>
                      <a:noFill/>
                    </a:lnB>
                    <a:solidFill>
                      <a:srgbClr val="FFFFFF"/>
                    </a:solidFill>
                  </a:tcPr>
                </a:tc>
                <a:tc>
                  <a:txBody>
                    <a:bodyPr/>
                    <a:lstStyle/>
                    <a:p>
                      <a:pPr algn="l" fontAlgn="t"/>
                      <a:r>
                        <a:rPr lang="tr-TR" sz="1500">
                          <a:solidFill>
                            <a:srgbClr val="6F42C1"/>
                          </a:solidFill>
                          <a:effectLst/>
                          <a:latin typeface="SFMono-Regular"/>
                        </a:rPr>
                        <a:t>print</a:t>
                      </a:r>
                      <a:r>
                        <a:rPr lang="tr-TR" sz="1500">
                          <a:solidFill>
                            <a:srgbClr val="24292E"/>
                          </a:solidFill>
                          <a:effectLst/>
                          <a:latin typeface="SFMono-Regular"/>
                        </a:rPr>
                        <a:t>(</a:t>
                      </a:r>
                      <a:r>
                        <a:rPr lang="tr-TR" sz="1500">
                          <a:solidFill>
                            <a:srgbClr val="032F62"/>
                          </a:solidFill>
                          <a:effectLst/>
                          <a:latin typeface="SFMono-Regular"/>
                        </a:rPr>
                        <a:t>''</a:t>
                      </a:r>
                      <a:r>
                        <a:rPr lang="tr-TR" sz="1500">
                          <a:solidFill>
                            <a:srgbClr val="24292E"/>
                          </a:solidFill>
                          <a:effectLst/>
                          <a:latin typeface="SFMono-Regular"/>
                        </a:rPr>
                        <a:t>)</a:t>
                      </a:r>
                    </a:p>
                  </a:txBody>
                  <a:tcPr marL="80869" marR="80869" marT="8087" marB="8087">
                    <a:lnL>
                      <a:noFill/>
                    </a:lnL>
                    <a:lnR>
                      <a:noFill/>
                    </a:lnR>
                    <a:lnT>
                      <a:noFill/>
                    </a:lnT>
                    <a:lnB>
                      <a:noFill/>
                    </a:lnB>
                    <a:solidFill>
                      <a:srgbClr val="FFFFFF"/>
                    </a:solidFill>
                  </a:tcPr>
                </a:tc>
                <a:extLst>
                  <a:ext uri="{0D108BD9-81ED-4DB2-BD59-A6C34878D82A}">
                    <a16:rowId xmlns:a16="http://schemas.microsoft.com/office/drawing/2014/main" val="4032983942"/>
                  </a:ext>
                </a:extLst>
              </a:tr>
              <a:tr h="714879">
                <a:tc>
                  <a:txBody>
                    <a:bodyPr/>
                    <a:lstStyle/>
                    <a:p>
                      <a:pPr algn="r" fontAlgn="t"/>
                      <a:endParaRPr lang="tr-TR" sz="1500">
                        <a:effectLst/>
                        <a:latin typeface="SFMono-Regular"/>
                      </a:endParaRPr>
                    </a:p>
                  </a:txBody>
                  <a:tcPr marL="80869" marR="80869" marT="8087" marB="8087">
                    <a:lnL>
                      <a:noFill/>
                    </a:lnL>
                    <a:lnR>
                      <a:noFill/>
                    </a:lnR>
                    <a:lnT>
                      <a:noFill/>
                    </a:lnT>
                    <a:lnB>
                      <a:noFill/>
                    </a:lnB>
                    <a:solidFill>
                      <a:srgbClr val="FFFFFF"/>
                    </a:solidFill>
                  </a:tcPr>
                </a:tc>
                <a:tc>
                  <a:txBody>
                    <a:bodyPr/>
                    <a:lstStyle/>
                    <a:p>
                      <a:pPr algn="l" fontAlgn="t"/>
                      <a:r>
                        <a:rPr lang="en-US" sz="1500">
                          <a:solidFill>
                            <a:srgbClr val="6F42C1"/>
                          </a:solidFill>
                          <a:effectLst/>
                          <a:latin typeface="SFMono-Regular"/>
                        </a:rPr>
                        <a:t>print</a:t>
                      </a:r>
                      <a:r>
                        <a:rPr lang="en-US" sz="1500">
                          <a:solidFill>
                            <a:srgbClr val="24292E"/>
                          </a:solidFill>
                          <a:effectLst/>
                          <a:latin typeface="SFMono-Regular"/>
                        </a:rPr>
                        <a:t>(</a:t>
                      </a:r>
                      <a:r>
                        <a:rPr lang="en-US" sz="1500">
                          <a:solidFill>
                            <a:srgbClr val="032F62"/>
                          </a:solidFill>
                          <a:effectLst/>
                          <a:latin typeface="SFMono-Regular"/>
                        </a:rPr>
                        <a:t>'mean of cv-scores: {0}'</a:t>
                      </a:r>
                      <a:r>
                        <a:rPr lang="en-US" sz="1500">
                          <a:solidFill>
                            <a:srgbClr val="24292E"/>
                          </a:solidFill>
                          <a:effectLst/>
                          <a:latin typeface="SFMono-Regular"/>
                        </a:rPr>
                        <a:t>.</a:t>
                      </a:r>
                      <a:r>
                        <a:rPr lang="en-US" sz="1500">
                          <a:solidFill>
                            <a:srgbClr val="6F42C1"/>
                          </a:solidFill>
                          <a:effectLst/>
                          <a:latin typeface="SFMono-Regular"/>
                        </a:rPr>
                        <a:t>format</a:t>
                      </a:r>
                      <a:r>
                        <a:rPr lang="en-US" sz="1500">
                          <a:solidFill>
                            <a:srgbClr val="24292E"/>
                          </a:solidFill>
                          <a:effectLst/>
                          <a:latin typeface="SFMono-Regular"/>
                        </a:rPr>
                        <a:t>(</a:t>
                      </a:r>
                      <a:r>
                        <a:rPr lang="en-US" sz="1500">
                          <a:solidFill>
                            <a:srgbClr val="6F42C1"/>
                          </a:solidFill>
                          <a:effectLst/>
                          <a:latin typeface="SFMono-Regular"/>
                        </a:rPr>
                        <a:t>round</a:t>
                      </a:r>
                      <a:r>
                        <a:rPr lang="en-US" sz="1500">
                          <a:solidFill>
                            <a:srgbClr val="24292E"/>
                          </a:solidFill>
                          <a:effectLst/>
                          <a:latin typeface="SFMono-Regular"/>
                        </a:rPr>
                        <a:t>(np.</a:t>
                      </a:r>
                      <a:r>
                        <a:rPr lang="en-US" sz="1500">
                          <a:solidFill>
                            <a:srgbClr val="6F42C1"/>
                          </a:solidFill>
                          <a:effectLst/>
                          <a:latin typeface="SFMono-Regular"/>
                        </a:rPr>
                        <a:t>mean</a:t>
                      </a:r>
                      <a:r>
                        <a:rPr lang="en-US" sz="1500">
                          <a:solidFill>
                            <a:srgbClr val="24292E"/>
                          </a:solidFill>
                          <a:effectLst/>
                          <a:latin typeface="SFMono-Regular"/>
                        </a:rPr>
                        <a:t>(</a:t>
                      </a:r>
                      <a:r>
                        <a:rPr lang="en-US" sz="1500">
                          <a:solidFill>
                            <a:srgbClr val="6F42C1"/>
                          </a:solidFill>
                          <a:effectLst/>
                          <a:latin typeface="SFMono-Regular"/>
                        </a:rPr>
                        <a:t>cross_val_score</a:t>
                      </a:r>
                      <a:r>
                        <a:rPr lang="en-US" sz="1500">
                          <a:solidFill>
                            <a:srgbClr val="24292E"/>
                          </a:solidFill>
                          <a:effectLst/>
                          <a:latin typeface="SFMono-Regular"/>
                        </a:rPr>
                        <a:t>(</a:t>
                      </a:r>
                      <a:r>
                        <a:rPr lang="en-US" sz="1500">
                          <a:solidFill>
                            <a:srgbClr val="E36209"/>
                          </a:solidFill>
                          <a:effectLst/>
                          <a:latin typeface="SFMono-Regular"/>
                        </a:rPr>
                        <a:t>RandomForestClassifier</a:t>
                      </a:r>
                      <a:r>
                        <a:rPr lang="en-US" sz="1500">
                          <a:solidFill>
                            <a:srgbClr val="24292E"/>
                          </a:solidFill>
                          <a:effectLst/>
                          <a:latin typeface="SFMono-Regular"/>
                        </a:rPr>
                        <a:t>(n_estimators</a:t>
                      </a:r>
                      <a:r>
                        <a:rPr lang="en-US" sz="1500">
                          <a:solidFill>
                            <a:srgbClr val="005CC5"/>
                          </a:solidFill>
                          <a:effectLst/>
                          <a:latin typeface="SFMono-Regular"/>
                        </a:rPr>
                        <a:t>=100</a:t>
                      </a:r>
                      <a:r>
                        <a:rPr lang="en-US" sz="1500">
                          <a:solidFill>
                            <a:srgbClr val="24292E"/>
                          </a:solidFill>
                          <a:effectLst/>
                          <a:latin typeface="SFMono-Regular"/>
                        </a:rPr>
                        <a:t>, </a:t>
                      </a:r>
                    </a:p>
                  </a:txBody>
                  <a:tcPr marL="80869" marR="80869" marT="8087" marB="8087">
                    <a:lnL>
                      <a:noFill/>
                    </a:lnL>
                    <a:lnR>
                      <a:noFill/>
                    </a:lnR>
                    <a:lnT>
                      <a:noFill/>
                    </a:lnT>
                    <a:lnB>
                      <a:noFill/>
                    </a:lnB>
                    <a:solidFill>
                      <a:srgbClr val="FFFFFF"/>
                    </a:solidFill>
                  </a:tcPr>
                </a:tc>
                <a:extLst>
                  <a:ext uri="{0D108BD9-81ED-4DB2-BD59-A6C34878D82A}">
                    <a16:rowId xmlns:a16="http://schemas.microsoft.com/office/drawing/2014/main" val="3554720551"/>
                  </a:ext>
                </a:extLst>
              </a:tr>
              <a:tr h="249076">
                <a:tc>
                  <a:txBody>
                    <a:bodyPr/>
                    <a:lstStyle/>
                    <a:p>
                      <a:pPr algn="r" fontAlgn="t"/>
                      <a:endParaRPr lang="tr-TR" sz="1500">
                        <a:effectLst/>
                        <a:latin typeface="SFMono-Regular"/>
                      </a:endParaRPr>
                    </a:p>
                  </a:txBody>
                  <a:tcPr marL="80869" marR="80869" marT="8087" marB="8087">
                    <a:lnL>
                      <a:noFill/>
                    </a:lnL>
                    <a:lnR>
                      <a:noFill/>
                    </a:lnR>
                    <a:lnT>
                      <a:noFill/>
                    </a:lnT>
                    <a:lnB>
                      <a:noFill/>
                    </a:lnB>
                    <a:solidFill>
                      <a:srgbClr val="FFFFFF"/>
                    </a:solidFill>
                  </a:tcPr>
                </a:tc>
                <a:tc>
                  <a:txBody>
                    <a:bodyPr/>
                    <a:lstStyle/>
                    <a:p>
                      <a:pPr algn="l" fontAlgn="t"/>
                      <a:r>
                        <a:rPr lang="en-US" sz="1500">
                          <a:solidFill>
                            <a:srgbClr val="24292E"/>
                          </a:solidFill>
                          <a:effectLst/>
                          <a:latin typeface="SFMono-Regular"/>
                        </a:rPr>
                        <a:t>n_jobs</a:t>
                      </a:r>
                      <a:r>
                        <a:rPr lang="en-US" sz="1500">
                          <a:solidFill>
                            <a:srgbClr val="005CC5"/>
                          </a:solidFill>
                          <a:effectLst/>
                          <a:latin typeface="SFMono-Regular"/>
                        </a:rPr>
                        <a:t>=-1</a:t>
                      </a:r>
                      <a:r>
                        <a:rPr lang="en-US" sz="1500">
                          <a:solidFill>
                            <a:srgbClr val="24292E"/>
                          </a:solidFill>
                          <a:effectLst/>
                          <a:latin typeface="SFMono-Regular"/>
                        </a:rPr>
                        <a:t>, random_state</a:t>
                      </a:r>
                      <a:r>
                        <a:rPr lang="en-US" sz="1500">
                          <a:solidFill>
                            <a:srgbClr val="005CC5"/>
                          </a:solidFill>
                          <a:effectLst/>
                          <a:latin typeface="SFMono-Regular"/>
                        </a:rPr>
                        <a:t>=42</a:t>
                      </a:r>
                      <a:r>
                        <a:rPr lang="en-US" sz="1500">
                          <a:solidFill>
                            <a:srgbClr val="24292E"/>
                          </a:solidFill>
                          <a:effectLst/>
                          <a:latin typeface="SFMono-Regular"/>
                        </a:rPr>
                        <a:t>, max_features</a:t>
                      </a:r>
                      <a:r>
                        <a:rPr lang="en-US" sz="1500">
                          <a:solidFill>
                            <a:srgbClr val="005CC5"/>
                          </a:solidFill>
                          <a:effectLst/>
                          <a:latin typeface="SFMono-Regular"/>
                        </a:rPr>
                        <a:t>=</a:t>
                      </a:r>
                      <a:r>
                        <a:rPr lang="en-US" sz="1500">
                          <a:solidFill>
                            <a:srgbClr val="24292E"/>
                          </a:solidFill>
                          <a:effectLst/>
                          <a:latin typeface="SFMono-Regular"/>
                        </a:rPr>
                        <a:t> </a:t>
                      </a:r>
                      <a:r>
                        <a:rPr lang="en-US" sz="1500">
                          <a:solidFill>
                            <a:srgbClr val="005CC5"/>
                          </a:solidFill>
                          <a:effectLst/>
                          <a:latin typeface="SFMono-Regular"/>
                        </a:rPr>
                        <a:t>10</a:t>
                      </a:r>
                      <a:r>
                        <a:rPr lang="en-US" sz="1500">
                          <a:solidFill>
                            <a:srgbClr val="24292E"/>
                          </a:solidFill>
                          <a:effectLst/>
                          <a:latin typeface="SFMono-Regular"/>
                        </a:rPr>
                        <a:t>, </a:t>
                      </a:r>
                    </a:p>
                  </a:txBody>
                  <a:tcPr marL="80869" marR="80869" marT="8087" marB="8087">
                    <a:lnL>
                      <a:noFill/>
                    </a:lnL>
                    <a:lnR>
                      <a:noFill/>
                    </a:lnR>
                    <a:lnT>
                      <a:noFill/>
                    </a:lnT>
                    <a:lnB>
                      <a:noFill/>
                    </a:lnB>
                    <a:solidFill>
                      <a:srgbClr val="FFFFFF"/>
                    </a:solidFill>
                  </a:tcPr>
                </a:tc>
                <a:extLst>
                  <a:ext uri="{0D108BD9-81ED-4DB2-BD59-A6C34878D82A}">
                    <a16:rowId xmlns:a16="http://schemas.microsoft.com/office/drawing/2014/main" val="207399623"/>
                  </a:ext>
                </a:extLst>
              </a:tr>
              <a:tr h="249076">
                <a:tc>
                  <a:txBody>
                    <a:bodyPr/>
                    <a:lstStyle/>
                    <a:p>
                      <a:pPr algn="r" fontAlgn="t"/>
                      <a:endParaRPr lang="tr-TR" sz="1500">
                        <a:effectLst/>
                        <a:latin typeface="SFMono-Regular"/>
                      </a:endParaRPr>
                    </a:p>
                  </a:txBody>
                  <a:tcPr marL="80869" marR="80869" marT="8087" marB="8087">
                    <a:lnL>
                      <a:noFill/>
                    </a:lnL>
                    <a:lnR>
                      <a:noFill/>
                    </a:lnR>
                    <a:lnT>
                      <a:noFill/>
                    </a:lnT>
                    <a:lnB>
                      <a:noFill/>
                    </a:lnB>
                    <a:solidFill>
                      <a:srgbClr val="FFFFFF"/>
                    </a:solidFill>
                  </a:tcPr>
                </a:tc>
                <a:tc>
                  <a:txBody>
                    <a:bodyPr/>
                    <a:lstStyle/>
                    <a:p>
                      <a:pPr algn="l" fontAlgn="t"/>
                      <a:r>
                        <a:rPr lang="tr-TR" sz="1500">
                          <a:solidFill>
                            <a:srgbClr val="24292E"/>
                          </a:solidFill>
                          <a:effectLst/>
                          <a:latin typeface="SFMono-Regular"/>
                        </a:rPr>
                        <a:t>max_depth</a:t>
                      </a:r>
                      <a:r>
                        <a:rPr lang="tr-TR" sz="1500">
                          <a:solidFill>
                            <a:srgbClr val="005CC5"/>
                          </a:solidFill>
                          <a:effectLst/>
                          <a:latin typeface="SFMono-Regular"/>
                        </a:rPr>
                        <a:t>=</a:t>
                      </a:r>
                      <a:r>
                        <a:rPr lang="tr-TR" sz="1500">
                          <a:solidFill>
                            <a:srgbClr val="24292E"/>
                          </a:solidFill>
                          <a:effectLst/>
                          <a:latin typeface="SFMono-Regular"/>
                        </a:rPr>
                        <a:t> </a:t>
                      </a:r>
                      <a:r>
                        <a:rPr lang="tr-TR" sz="1500">
                          <a:solidFill>
                            <a:srgbClr val="005CC5"/>
                          </a:solidFill>
                          <a:effectLst/>
                          <a:latin typeface="SFMono-Regular"/>
                        </a:rPr>
                        <a:t>5</a:t>
                      </a:r>
                      <a:r>
                        <a:rPr lang="tr-TR" sz="1500">
                          <a:solidFill>
                            <a:srgbClr val="24292E"/>
                          </a:solidFill>
                          <a:effectLst/>
                          <a:latin typeface="SFMono-Regular"/>
                        </a:rPr>
                        <a:t>), </a:t>
                      </a:r>
                    </a:p>
                  </a:txBody>
                  <a:tcPr marL="80869" marR="80869" marT="8087" marB="8087">
                    <a:lnL>
                      <a:noFill/>
                    </a:lnL>
                    <a:lnR>
                      <a:noFill/>
                    </a:lnR>
                    <a:lnT>
                      <a:noFill/>
                    </a:lnT>
                    <a:lnB>
                      <a:noFill/>
                    </a:lnB>
                    <a:solidFill>
                      <a:srgbClr val="FFFFFF"/>
                    </a:solidFill>
                  </a:tcPr>
                </a:tc>
                <a:extLst>
                  <a:ext uri="{0D108BD9-81ED-4DB2-BD59-A6C34878D82A}">
                    <a16:rowId xmlns:a16="http://schemas.microsoft.com/office/drawing/2014/main" val="1706802038"/>
                  </a:ext>
                </a:extLst>
              </a:tr>
              <a:tr h="249076">
                <a:tc>
                  <a:txBody>
                    <a:bodyPr/>
                    <a:lstStyle/>
                    <a:p>
                      <a:pPr algn="r" fontAlgn="t"/>
                      <a:endParaRPr lang="tr-TR" sz="1500">
                        <a:effectLst/>
                        <a:latin typeface="SFMono-Regular"/>
                      </a:endParaRPr>
                    </a:p>
                  </a:txBody>
                  <a:tcPr marL="80869" marR="80869" marT="8087" marB="8087">
                    <a:lnL>
                      <a:noFill/>
                    </a:lnL>
                    <a:lnR>
                      <a:noFill/>
                    </a:lnR>
                    <a:lnT>
                      <a:noFill/>
                    </a:lnT>
                    <a:lnB>
                      <a:noFill/>
                    </a:lnB>
                    <a:solidFill>
                      <a:srgbClr val="FFFFFF"/>
                    </a:solidFill>
                  </a:tcPr>
                </a:tc>
                <a:tc>
                  <a:txBody>
                    <a:bodyPr/>
                    <a:lstStyle/>
                    <a:p>
                      <a:pPr algn="l" fontAlgn="t"/>
                      <a:r>
                        <a:rPr lang="fr-FR" sz="1500" dirty="0" err="1">
                          <a:solidFill>
                            <a:srgbClr val="E36209"/>
                          </a:solidFill>
                          <a:effectLst/>
                          <a:latin typeface="SFMono-Regular"/>
                        </a:rPr>
                        <a:t>X_train</a:t>
                      </a:r>
                      <a:r>
                        <a:rPr lang="fr-FR" sz="1500" dirty="0">
                          <a:solidFill>
                            <a:srgbClr val="24292E"/>
                          </a:solidFill>
                          <a:effectLst/>
                          <a:latin typeface="SFMono-Regular"/>
                        </a:rPr>
                        <a:t>, </a:t>
                      </a:r>
                      <a:r>
                        <a:rPr lang="fr-FR" sz="1500" dirty="0" err="1">
                          <a:solidFill>
                            <a:srgbClr val="24292E"/>
                          </a:solidFill>
                          <a:effectLst/>
                          <a:latin typeface="SFMono-Regular"/>
                        </a:rPr>
                        <a:t>y_train</a:t>
                      </a:r>
                      <a:r>
                        <a:rPr lang="fr-FR" sz="1500" dirty="0">
                          <a:solidFill>
                            <a:srgbClr val="24292E"/>
                          </a:solidFill>
                          <a:effectLst/>
                          <a:latin typeface="SFMono-Regular"/>
                        </a:rPr>
                        <a:t>, cv</a:t>
                      </a:r>
                      <a:r>
                        <a:rPr lang="fr-FR" sz="1500" dirty="0">
                          <a:solidFill>
                            <a:srgbClr val="005CC5"/>
                          </a:solidFill>
                          <a:effectLst/>
                          <a:latin typeface="SFMono-Regular"/>
                        </a:rPr>
                        <a:t>=5</a:t>
                      </a:r>
                      <a:r>
                        <a:rPr lang="fr-FR" sz="1500" dirty="0">
                          <a:solidFill>
                            <a:srgbClr val="24292E"/>
                          </a:solidFill>
                          <a:effectLst/>
                          <a:latin typeface="SFMono-Regular"/>
                        </a:rPr>
                        <a:t>)),</a:t>
                      </a:r>
                      <a:r>
                        <a:rPr lang="fr-FR" sz="1500" dirty="0">
                          <a:solidFill>
                            <a:srgbClr val="005CC5"/>
                          </a:solidFill>
                          <a:effectLst/>
                          <a:latin typeface="SFMono-Regular"/>
                        </a:rPr>
                        <a:t>4</a:t>
                      </a:r>
                      <a:r>
                        <a:rPr lang="fr-FR" sz="1500" dirty="0">
                          <a:solidFill>
                            <a:srgbClr val="24292E"/>
                          </a:solidFill>
                          <a:effectLst/>
                          <a:latin typeface="SFMono-Regular"/>
                        </a:rPr>
                        <a:t>)))</a:t>
                      </a:r>
                    </a:p>
                  </a:txBody>
                  <a:tcPr marL="80869" marR="80869" marT="8087" marB="8087">
                    <a:lnL>
                      <a:noFill/>
                    </a:lnL>
                    <a:lnR>
                      <a:noFill/>
                    </a:lnR>
                    <a:lnT>
                      <a:noFill/>
                    </a:lnT>
                    <a:lnB>
                      <a:noFill/>
                    </a:lnB>
                    <a:solidFill>
                      <a:srgbClr val="FFFFFF"/>
                    </a:solidFill>
                  </a:tcPr>
                </a:tc>
                <a:extLst>
                  <a:ext uri="{0D108BD9-81ED-4DB2-BD59-A6C34878D82A}">
                    <a16:rowId xmlns:a16="http://schemas.microsoft.com/office/drawing/2014/main" val="323262195"/>
                  </a:ext>
                </a:extLst>
              </a:tr>
            </a:tbl>
          </a:graphicData>
        </a:graphic>
      </p:graphicFrame>
    </p:spTree>
    <p:extLst>
      <p:ext uri="{BB962C8B-B14F-4D97-AF65-F5344CB8AC3E}">
        <p14:creationId xmlns:p14="http://schemas.microsoft.com/office/powerpoint/2010/main" val="26079568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İçerik Yer Tutucusu 3">
            <a:extLst>
              <a:ext uri="{FF2B5EF4-FFF2-40B4-BE49-F238E27FC236}">
                <a16:creationId xmlns:a16="http://schemas.microsoft.com/office/drawing/2014/main" id="{0CD432B9-D87A-48A9-A4E1-CF8B1C73B3A8}"/>
              </a:ext>
            </a:extLst>
          </p:cNvPr>
          <p:cNvGraphicFramePr>
            <a:graphicFrameLocks noGrp="1"/>
          </p:cNvGraphicFramePr>
          <p:nvPr>
            <p:ph idx="1"/>
            <p:extLst>
              <p:ext uri="{D42A27DB-BD31-4B8C-83A1-F6EECF244321}">
                <p14:modId xmlns:p14="http://schemas.microsoft.com/office/powerpoint/2010/main" val="1499254267"/>
              </p:ext>
            </p:extLst>
          </p:nvPr>
        </p:nvGraphicFramePr>
        <p:xfrm>
          <a:off x="1181686" y="2095502"/>
          <a:ext cx="9875520" cy="3695695"/>
        </p:xfrm>
        <a:graphic>
          <a:graphicData uri="http://schemas.openxmlformats.org/drawingml/2006/table">
            <a:tbl>
              <a:tblPr/>
              <a:tblGrid>
                <a:gridCol w="4937760">
                  <a:extLst>
                    <a:ext uri="{9D8B030D-6E8A-4147-A177-3AD203B41FA5}">
                      <a16:colId xmlns:a16="http://schemas.microsoft.com/office/drawing/2014/main" val="2775298654"/>
                    </a:ext>
                  </a:extLst>
                </a:gridCol>
                <a:gridCol w="4937760">
                  <a:extLst>
                    <a:ext uri="{9D8B030D-6E8A-4147-A177-3AD203B41FA5}">
                      <a16:colId xmlns:a16="http://schemas.microsoft.com/office/drawing/2014/main" val="848518563"/>
                    </a:ext>
                  </a:extLst>
                </a:gridCol>
              </a:tblGrid>
              <a:tr h="400122">
                <a:tc>
                  <a:txBody>
                    <a:bodyPr/>
                    <a:lstStyle/>
                    <a:p>
                      <a:pPr algn="l" fontAlgn="t"/>
                      <a:r>
                        <a:rPr lang="tr-TR" sz="1200">
                          <a:solidFill>
                            <a:srgbClr val="24292E"/>
                          </a:solidFill>
                          <a:effectLst/>
                          <a:latin typeface="SFMono-Regular"/>
                        </a:rPr>
                        <a:t>rf </a:t>
                      </a:r>
                      <a:r>
                        <a:rPr lang="tr-TR" sz="1200">
                          <a:solidFill>
                            <a:srgbClr val="005CC5"/>
                          </a:solidFill>
                          <a:effectLst/>
                          <a:latin typeface="SFMono-Regular"/>
                        </a:rPr>
                        <a:t>=</a:t>
                      </a:r>
                      <a:r>
                        <a:rPr lang="tr-TR" sz="1200">
                          <a:solidFill>
                            <a:srgbClr val="24292E"/>
                          </a:solidFill>
                          <a:effectLst/>
                          <a:latin typeface="SFMono-Regular"/>
                        </a:rPr>
                        <a:t> </a:t>
                      </a:r>
                      <a:r>
                        <a:rPr lang="tr-TR" sz="1200">
                          <a:solidFill>
                            <a:srgbClr val="E36209"/>
                          </a:solidFill>
                          <a:effectLst/>
                          <a:latin typeface="SFMono-Regular"/>
                        </a:rPr>
                        <a:t>RandomForestClassifier</a:t>
                      </a:r>
                      <a:r>
                        <a:rPr lang="tr-TR" sz="1200">
                          <a:solidFill>
                            <a:srgbClr val="24292E"/>
                          </a:solidFill>
                          <a:effectLst/>
                          <a:latin typeface="SFMono-Regular"/>
                        </a:rPr>
                        <a:t>(n_estimators</a:t>
                      </a:r>
                      <a:r>
                        <a:rPr lang="tr-TR" sz="1200">
                          <a:solidFill>
                            <a:srgbClr val="005CC5"/>
                          </a:solidFill>
                          <a:effectLst/>
                          <a:latin typeface="SFMono-Regular"/>
                        </a:rPr>
                        <a:t>=100</a:t>
                      </a:r>
                      <a:r>
                        <a:rPr lang="tr-TR" sz="1200">
                          <a:solidFill>
                            <a:srgbClr val="24292E"/>
                          </a:solidFill>
                          <a:effectLst/>
                          <a:latin typeface="SFMono-Regular"/>
                        </a:rPr>
                        <a:t>, n_jobs</a:t>
                      </a:r>
                      <a:r>
                        <a:rPr lang="tr-TR" sz="1200">
                          <a:solidFill>
                            <a:srgbClr val="005CC5"/>
                          </a:solidFill>
                          <a:effectLst/>
                          <a:latin typeface="SFMono-Regular"/>
                        </a:rPr>
                        <a:t>=-1</a:t>
                      </a:r>
                      <a:r>
                        <a:rPr lang="tr-TR" sz="1200">
                          <a:solidFill>
                            <a:srgbClr val="24292E"/>
                          </a:solidFill>
                          <a:effectLst/>
                          <a:latin typeface="SFMono-Regular"/>
                        </a:rPr>
                        <a:t>, </a:t>
                      </a:r>
                    </a:p>
                  </a:txBody>
                  <a:tcPr marL="63917" marR="63917" marT="25567" marB="6392">
                    <a:lnL>
                      <a:noFill/>
                    </a:lnL>
                    <a:lnR>
                      <a:noFill/>
                    </a:lnR>
                    <a:lnT>
                      <a:noFill/>
                    </a:lnT>
                    <a:lnB>
                      <a:noFill/>
                    </a:lnB>
                    <a:solidFill>
                      <a:srgbClr val="FFFFFF"/>
                    </a:solidFill>
                  </a:tcPr>
                </a:tc>
                <a:tc>
                  <a:txBody>
                    <a:bodyPr/>
                    <a:lstStyle/>
                    <a:p>
                      <a:endParaRPr lang="tr-TR" sz="1200"/>
                    </a:p>
                  </a:txBody>
                  <a:tcPr marL="61361" marR="61361" marT="30680" marB="30680">
                    <a:lnL>
                      <a:noFill/>
                    </a:lnL>
                  </a:tcPr>
                </a:tc>
                <a:extLst>
                  <a:ext uri="{0D108BD9-81ED-4DB2-BD59-A6C34878D82A}">
                    <a16:rowId xmlns:a16="http://schemas.microsoft.com/office/drawing/2014/main" val="1399125028"/>
                  </a:ext>
                </a:extLst>
              </a:tr>
              <a:tr h="196865">
                <a:tc>
                  <a:txBody>
                    <a:bodyPr/>
                    <a:lstStyle/>
                    <a:p>
                      <a:pPr algn="r" fontAlgn="t"/>
                      <a:endParaRPr lang="tr-TR" sz="1200">
                        <a:effectLst/>
                        <a:latin typeface="SFMono-Regular"/>
                      </a:endParaRPr>
                    </a:p>
                  </a:txBody>
                  <a:tcPr marL="63917" marR="63917" marT="6392" marB="6392">
                    <a:lnL>
                      <a:noFill/>
                    </a:lnL>
                    <a:lnR>
                      <a:noFill/>
                    </a:lnR>
                    <a:lnT>
                      <a:noFill/>
                    </a:lnT>
                    <a:lnB>
                      <a:noFill/>
                    </a:lnB>
                    <a:solidFill>
                      <a:srgbClr val="FFFFFF"/>
                    </a:solidFill>
                  </a:tcPr>
                </a:tc>
                <a:tc>
                  <a:txBody>
                    <a:bodyPr/>
                    <a:lstStyle/>
                    <a:p>
                      <a:pPr algn="l" fontAlgn="t"/>
                      <a:r>
                        <a:rPr lang="tr-TR" sz="1200">
                          <a:solidFill>
                            <a:srgbClr val="24292E"/>
                          </a:solidFill>
                          <a:effectLst/>
                          <a:latin typeface="SFMono-Regular"/>
                        </a:rPr>
                        <a:t>random_state</a:t>
                      </a:r>
                      <a:r>
                        <a:rPr lang="tr-TR" sz="1200">
                          <a:solidFill>
                            <a:srgbClr val="005CC5"/>
                          </a:solidFill>
                          <a:effectLst/>
                          <a:latin typeface="SFMono-Regular"/>
                        </a:rPr>
                        <a:t>=0</a:t>
                      </a:r>
                      <a:r>
                        <a:rPr lang="tr-TR" sz="1200">
                          <a:solidFill>
                            <a:srgbClr val="24292E"/>
                          </a:solidFill>
                          <a:effectLst/>
                          <a:latin typeface="SFMono-Regular"/>
                        </a:rPr>
                        <a:t>)</a:t>
                      </a:r>
                    </a:p>
                  </a:txBody>
                  <a:tcPr marL="63917" marR="63917" marT="6392" marB="6392">
                    <a:lnL>
                      <a:noFill/>
                    </a:lnL>
                    <a:lnR>
                      <a:noFill/>
                    </a:lnR>
                    <a:lnB>
                      <a:noFill/>
                    </a:lnB>
                    <a:solidFill>
                      <a:srgbClr val="FFFFFF"/>
                    </a:solidFill>
                  </a:tcPr>
                </a:tc>
                <a:extLst>
                  <a:ext uri="{0D108BD9-81ED-4DB2-BD59-A6C34878D82A}">
                    <a16:rowId xmlns:a16="http://schemas.microsoft.com/office/drawing/2014/main" val="757721810"/>
                  </a:ext>
                </a:extLst>
              </a:tr>
              <a:tr h="196865">
                <a:tc>
                  <a:txBody>
                    <a:bodyPr/>
                    <a:lstStyle/>
                    <a:p>
                      <a:pPr algn="r" fontAlgn="t"/>
                      <a:endParaRPr lang="tr-TR" sz="1200">
                        <a:effectLst/>
                        <a:latin typeface="SFMono-Regular"/>
                      </a:endParaRPr>
                    </a:p>
                  </a:txBody>
                  <a:tcPr marL="63917" marR="63917" marT="6392" marB="6392">
                    <a:lnL>
                      <a:noFill/>
                    </a:lnL>
                    <a:lnR>
                      <a:noFill/>
                    </a:lnR>
                    <a:lnT>
                      <a:noFill/>
                    </a:lnT>
                    <a:lnB>
                      <a:noFill/>
                    </a:lnB>
                    <a:solidFill>
                      <a:srgbClr val="FFFFFF"/>
                    </a:solidFill>
                  </a:tcPr>
                </a:tc>
                <a:tc>
                  <a:txBody>
                    <a:bodyPr/>
                    <a:lstStyle/>
                    <a:p>
                      <a:pPr algn="l" fontAlgn="t"/>
                      <a:endParaRPr lang="tr-TR" sz="1200">
                        <a:solidFill>
                          <a:srgbClr val="24292E"/>
                        </a:solidFill>
                        <a:effectLst/>
                        <a:latin typeface="SFMono-Regular"/>
                      </a:endParaRPr>
                    </a:p>
                  </a:txBody>
                  <a:tcPr marL="63917" marR="63917" marT="6392" marB="6392">
                    <a:lnL>
                      <a:noFill/>
                    </a:lnL>
                    <a:lnR>
                      <a:noFill/>
                    </a:lnR>
                    <a:lnT>
                      <a:noFill/>
                    </a:lnT>
                    <a:lnB>
                      <a:noFill/>
                    </a:lnB>
                    <a:solidFill>
                      <a:srgbClr val="FFFFFF"/>
                    </a:solidFill>
                  </a:tcPr>
                </a:tc>
                <a:extLst>
                  <a:ext uri="{0D108BD9-81ED-4DB2-BD59-A6C34878D82A}">
                    <a16:rowId xmlns:a16="http://schemas.microsoft.com/office/drawing/2014/main" val="1850289154"/>
                  </a:ext>
                </a:extLst>
              </a:tr>
              <a:tr h="380947">
                <a:tc>
                  <a:txBody>
                    <a:bodyPr/>
                    <a:lstStyle/>
                    <a:p>
                      <a:pPr algn="r" fontAlgn="t"/>
                      <a:endParaRPr lang="tr-TR" sz="1200">
                        <a:effectLst/>
                        <a:latin typeface="SFMono-Regular"/>
                      </a:endParaRPr>
                    </a:p>
                  </a:txBody>
                  <a:tcPr marL="63917" marR="63917" marT="6392" marB="6392">
                    <a:lnL>
                      <a:noFill/>
                    </a:lnL>
                    <a:lnR>
                      <a:noFill/>
                    </a:lnR>
                    <a:lnT>
                      <a:noFill/>
                    </a:lnT>
                    <a:lnB>
                      <a:noFill/>
                    </a:lnB>
                    <a:solidFill>
                      <a:srgbClr val="FFFFFF"/>
                    </a:solidFill>
                  </a:tcPr>
                </a:tc>
                <a:tc>
                  <a:txBody>
                    <a:bodyPr/>
                    <a:lstStyle/>
                    <a:p>
                      <a:pPr algn="l" fontAlgn="t"/>
                      <a:r>
                        <a:rPr lang="en-US" sz="1200">
                          <a:solidFill>
                            <a:srgbClr val="24292E"/>
                          </a:solidFill>
                          <a:effectLst/>
                          <a:latin typeface="SFMono-Regular"/>
                        </a:rPr>
                        <a:t>rf_params </a:t>
                      </a:r>
                      <a:r>
                        <a:rPr lang="en-US" sz="1200">
                          <a:solidFill>
                            <a:srgbClr val="005CC5"/>
                          </a:solidFill>
                          <a:effectLst/>
                          <a:latin typeface="SFMono-Regular"/>
                        </a:rPr>
                        <a:t>=</a:t>
                      </a:r>
                      <a:r>
                        <a:rPr lang="en-US" sz="1200">
                          <a:solidFill>
                            <a:srgbClr val="24292E"/>
                          </a:solidFill>
                          <a:effectLst/>
                          <a:latin typeface="SFMono-Regular"/>
                        </a:rPr>
                        <a:t> {</a:t>
                      </a:r>
                      <a:r>
                        <a:rPr lang="en-US" sz="1200">
                          <a:solidFill>
                            <a:srgbClr val="032F62"/>
                          </a:solidFill>
                          <a:effectLst/>
                          <a:latin typeface="SFMono-Regular"/>
                        </a:rPr>
                        <a:t>'max_depth'</a:t>
                      </a:r>
                      <a:r>
                        <a:rPr lang="en-US" sz="1200">
                          <a:solidFill>
                            <a:srgbClr val="24292E"/>
                          </a:solidFill>
                          <a:effectLst/>
                          <a:latin typeface="SFMono-Regular"/>
                        </a:rPr>
                        <a:t>: </a:t>
                      </a:r>
                      <a:r>
                        <a:rPr lang="en-US" sz="1200">
                          <a:solidFill>
                            <a:srgbClr val="6F42C1"/>
                          </a:solidFill>
                          <a:effectLst/>
                          <a:latin typeface="SFMono-Regular"/>
                        </a:rPr>
                        <a:t>range</a:t>
                      </a:r>
                      <a:r>
                        <a:rPr lang="en-US" sz="1200">
                          <a:solidFill>
                            <a:srgbClr val="24292E"/>
                          </a:solidFill>
                          <a:effectLst/>
                          <a:latin typeface="SFMono-Regular"/>
                        </a:rPr>
                        <a:t>(</a:t>
                      </a:r>
                      <a:r>
                        <a:rPr lang="en-US" sz="1200">
                          <a:solidFill>
                            <a:srgbClr val="005CC5"/>
                          </a:solidFill>
                          <a:effectLst/>
                          <a:latin typeface="SFMono-Regular"/>
                        </a:rPr>
                        <a:t>3</a:t>
                      </a:r>
                      <a:r>
                        <a:rPr lang="en-US" sz="1200">
                          <a:solidFill>
                            <a:srgbClr val="24292E"/>
                          </a:solidFill>
                          <a:effectLst/>
                          <a:latin typeface="SFMono-Regular"/>
                        </a:rPr>
                        <a:t>,</a:t>
                      </a:r>
                      <a:r>
                        <a:rPr lang="en-US" sz="1200">
                          <a:solidFill>
                            <a:srgbClr val="005CC5"/>
                          </a:solidFill>
                          <a:effectLst/>
                          <a:latin typeface="SFMono-Regular"/>
                        </a:rPr>
                        <a:t>13</a:t>
                      </a:r>
                      <a:r>
                        <a:rPr lang="en-US" sz="1200">
                          <a:solidFill>
                            <a:srgbClr val="24292E"/>
                          </a:solidFill>
                          <a:effectLst/>
                          <a:latin typeface="SFMono-Regular"/>
                        </a:rPr>
                        <a:t>), </a:t>
                      </a:r>
                      <a:r>
                        <a:rPr lang="en-US" sz="1200">
                          <a:solidFill>
                            <a:srgbClr val="032F62"/>
                          </a:solidFill>
                          <a:effectLst/>
                          <a:latin typeface="SFMono-Regular"/>
                        </a:rPr>
                        <a:t>'max_features'</a:t>
                      </a:r>
                      <a:r>
                        <a:rPr lang="en-US" sz="1200">
                          <a:solidFill>
                            <a:srgbClr val="24292E"/>
                          </a:solidFill>
                          <a:effectLst/>
                          <a:latin typeface="SFMono-Regular"/>
                        </a:rPr>
                        <a:t>: </a:t>
                      </a:r>
                      <a:r>
                        <a:rPr lang="en-US" sz="1200">
                          <a:solidFill>
                            <a:srgbClr val="6F42C1"/>
                          </a:solidFill>
                          <a:effectLst/>
                          <a:latin typeface="SFMono-Regular"/>
                        </a:rPr>
                        <a:t>range</a:t>
                      </a:r>
                      <a:r>
                        <a:rPr lang="en-US" sz="1200">
                          <a:solidFill>
                            <a:srgbClr val="24292E"/>
                          </a:solidFill>
                          <a:effectLst/>
                          <a:latin typeface="SFMono-Regular"/>
                        </a:rPr>
                        <a:t>(</a:t>
                      </a:r>
                      <a:r>
                        <a:rPr lang="en-US" sz="1200">
                          <a:solidFill>
                            <a:srgbClr val="005CC5"/>
                          </a:solidFill>
                          <a:effectLst/>
                          <a:latin typeface="SFMono-Regular"/>
                        </a:rPr>
                        <a:t>5</a:t>
                      </a:r>
                      <a:r>
                        <a:rPr lang="en-US" sz="1200">
                          <a:solidFill>
                            <a:srgbClr val="24292E"/>
                          </a:solidFill>
                          <a:effectLst/>
                          <a:latin typeface="SFMono-Regular"/>
                        </a:rPr>
                        <a:t>,</a:t>
                      </a:r>
                      <a:r>
                        <a:rPr lang="en-US" sz="1200">
                          <a:solidFill>
                            <a:srgbClr val="005CC5"/>
                          </a:solidFill>
                          <a:effectLst/>
                          <a:latin typeface="SFMono-Regular"/>
                        </a:rPr>
                        <a:t>15</a:t>
                      </a:r>
                      <a:r>
                        <a:rPr lang="en-US" sz="1200">
                          <a:solidFill>
                            <a:srgbClr val="24292E"/>
                          </a:solidFill>
                          <a:effectLst/>
                          <a:latin typeface="SFMono-Regular"/>
                        </a:rPr>
                        <a:t>)}</a:t>
                      </a:r>
                    </a:p>
                  </a:txBody>
                  <a:tcPr marL="63917" marR="63917" marT="6392" marB="6392">
                    <a:lnL>
                      <a:noFill/>
                    </a:lnL>
                    <a:lnR>
                      <a:noFill/>
                    </a:lnR>
                    <a:lnT>
                      <a:noFill/>
                    </a:lnT>
                    <a:lnB>
                      <a:noFill/>
                    </a:lnB>
                    <a:solidFill>
                      <a:srgbClr val="FFFFFF"/>
                    </a:solidFill>
                  </a:tcPr>
                </a:tc>
                <a:extLst>
                  <a:ext uri="{0D108BD9-81ED-4DB2-BD59-A6C34878D82A}">
                    <a16:rowId xmlns:a16="http://schemas.microsoft.com/office/drawing/2014/main" val="3677371230"/>
                  </a:ext>
                </a:extLst>
              </a:tr>
              <a:tr h="196865">
                <a:tc>
                  <a:txBody>
                    <a:bodyPr/>
                    <a:lstStyle/>
                    <a:p>
                      <a:pPr algn="r" fontAlgn="t"/>
                      <a:endParaRPr lang="tr-TR" sz="1200">
                        <a:effectLst/>
                        <a:latin typeface="SFMono-Regular"/>
                      </a:endParaRPr>
                    </a:p>
                  </a:txBody>
                  <a:tcPr marL="63917" marR="63917" marT="6392" marB="6392">
                    <a:lnL>
                      <a:noFill/>
                    </a:lnL>
                    <a:lnR>
                      <a:noFill/>
                    </a:lnR>
                    <a:lnT>
                      <a:noFill/>
                    </a:lnT>
                    <a:lnB>
                      <a:noFill/>
                    </a:lnB>
                    <a:solidFill>
                      <a:srgbClr val="FFFFFF"/>
                    </a:solidFill>
                  </a:tcPr>
                </a:tc>
                <a:tc>
                  <a:txBody>
                    <a:bodyPr/>
                    <a:lstStyle/>
                    <a:p>
                      <a:pPr algn="l" fontAlgn="t"/>
                      <a:endParaRPr lang="tr-TR" sz="1200">
                        <a:solidFill>
                          <a:srgbClr val="24292E"/>
                        </a:solidFill>
                        <a:effectLst/>
                        <a:latin typeface="SFMono-Regular"/>
                      </a:endParaRPr>
                    </a:p>
                  </a:txBody>
                  <a:tcPr marL="63917" marR="63917" marT="6392" marB="6392">
                    <a:lnL>
                      <a:noFill/>
                    </a:lnL>
                    <a:lnR>
                      <a:noFill/>
                    </a:lnR>
                    <a:lnT>
                      <a:noFill/>
                    </a:lnT>
                    <a:lnB>
                      <a:noFill/>
                    </a:lnB>
                    <a:solidFill>
                      <a:srgbClr val="FFFFFF"/>
                    </a:solidFill>
                  </a:tcPr>
                </a:tc>
                <a:extLst>
                  <a:ext uri="{0D108BD9-81ED-4DB2-BD59-A6C34878D82A}">
                    <a16:rowId xmlns:a16="http://schemas.microsoft.com/office/drawing/2014/main" val="2496400608"/>
                  </a:ext>
                </a:extLst>
              </a:tr>
              <a:tr h="196865">
                <a:tc>
                  <a:txBody>
                    <a:bodyPr/>
                    <a:lstStyle/>
                    <a:p>
                      <a:pPr algn="r" fontAlgn="t"/>
                      <a:endParaRPr lang="tr-TR" sz="1200">
                        <a:effectLst/>
                        <a:latin typeface="SFMono-Regular"/>
                      </a:endParaRPr>
                    </a:p>
                  </a:txBody>
                  <a:tcPr marL="63917" marR="63917" marT="6392" marB="6392">
                    <a:lnL>
                      <a:noFill/>
                    </a:lnL>
                    <a:lnR>
                      <a:noFill/>
                    </a:lnR>
                    <a:lnT>
                      <a:noFill/>
                    </a:lnT>
                    <a:lnB>
                      <a:noFill/>
                    </a:lnB>
                    <a:solidFill>
                      <a:srgbClr val="FFFFFF"/>
                    </a:solidFill>
                  </a:tcPr>
                </a:tc>
                <a:tc>
                  <a:txBody>
                    <a:bodyPr/>
                    <a:lstStyle/>
                    <a:p>
                      <a:pPr algn="l" fontAlgn="t"/>
                      <a:r>
                        <a:rPr lang="en-US" sz="1200">
                          <a:solidFill>
                            <a:srgbClr val="24292E"/>
                          </a:solidFill>
                          <a:effectLst/>
                          <a:latin typeface="SFMono-Regular"/>
                        </a:rPr>
                        <a:t>rf_grid </a:t>
                      </a:r>
                      <a:r>
                        <a:rPr lang="en-US" sz="1200">
                          <a:solidFill>
                            <a:srgbClr val="005CC5"/>
                          </a:solidFill>
                          <a:effectLst/>
                          <a:latin typeface="SFMono-Regular"/>
                        </a:rPr>
                        <a:t>=</a:t>
                      </a:r>
                      <a:r>
                        <a:rPr lang="en-US" sz="1200">
                          <a:solidFill>
                            <a:srgbClr val="24292E"/>
                          </a:solidFill>
                          <a:effectLst/>
                          <a:latin typeface="SFMono-Regular"/>
                        </a:rPr>
                        <a:t> </a:t>
                      </a:r>
                      <a:r>
                        <a:rPr lang="en-US" sz="1200">
                          <a:solidFill>
                            <a:srgbClr val="E36209"/>
                          </a:solidFill>
                          <a:effectLst/>
                          <a:latin typeface="SFMono-Regular"/>
                        </a:rPr>
                        <a:t>GridSearchCV</a:t>
                      </a:r>
                      <a:r>
                        <a:rPr lang="en-US" sz="1200">
                          <a:solidFill>
                            <a:srgbClr val="24292E"/>
                          </a:solidFill>
                          <a:effectLst/>
                          <a:latin typeface="SFMono-Regular"/>
                        </a:rPr>
                        <a:t>(rf, rf_params,</a:t>
                      </a:r>
                    </a:p>
                  </a:txBody>
                  <a:tcPr marL="63917" marR="63917" marT="6392" marB="6392">
                    <a:lnL>
                      <a:noFill/>
                    </a:lnL>
                    <a:lnR>
                      <a:noFill/>
                    </a:lnR>
                    <a:lnT>
                      <a:noFill/>
                    </a:lnT>
                    <a:lnB>
                      <a:noFill/>
                    </a:lnB>
                    <a:solidFill>
                      <a:srgbClr val="FFFFFF"/>
                    </a:solidFill>
                  </a:tcPr>
                </a:tc>
                <a:extLst>
                  <a:ext uri="{0D108BD9-81ED-4DB2-BD59-A6C34878D82A}">
                    <a16:rowId xmlns:a16="http://schemas.microsoft.com/office/drawing/2014/main" val="3842536671"/>
                  </a:ext>
                </a:extLst>
              </a:tr>
              <a:tr h="196865">
                <a:tc>
                  <a:txBody>
                    <a:bodyPr/>
                    <a:lstStyle/>
                    <a:p>
                      <a:pPr algn="r" fontAlgn="t"/>
                      <a:endParaRPr lang="tr-TR" sz="1200">
                        <a:effectLst/>
                        <a:latin typeface="SFMono-Regular"/>
                      </a:endParaRPr>
                    </a:p>
                  </a:txBody>
                  <a:tcPr marL="63917" marR="63917" marT="6392" marB="6392">
                    <a:lnL>
                      <a:noFill/>
                    </a:lnL>
                    <a:lnR>
                      <a:noFill/>
                    </a:lnR>
                    <a:lnT>
                      <a:noFill/>
                    </a:lnT>
                    <a:lnB>
                      <a:noFill/>
                    </a:lnB>
                    <a:solidFill>
                      <a:srgbClr val="FFFFFF"/>
                    </a:solidFill>
                  </a:tcPr>
                </a:tc>
                <a:tc>
                  <a:txBody>
                    <a:bodyPr/>
                    <a:lstStyle/>
                    <a:p>
                      <a:pPr algn="l" fontAlgn="t"/>
                      <a:r>
                        <a:rPr lang="tr-TR" sz="1200">
                          <a:solidFill>
                            <a:srgbClr val="24292E"/>
                          </a:solidFill>
                          <a:effectLst/>
                          <a:latin typeface="SFMono-Regular"/>
                        </a:rPr>
                        <a:t>cv</a:t>
                      </a:r>
                      <a:r>
                        <a:rPr lang="tr-TR" sz="1200">
                          <a:solidFill>
                            <a:srgbClr val="005CC5"/>
                          </a:solidFill>
                          <a:effectLst/>
                          <a:latin typeface="SFMono-Regular"/>
                        </a:rPr>
                        <a:t>=5</a:t>
                      </a:r>
                      <a:r>
                        <a:rPr lang="tr-TR" sz="1200">
                          <a:solidFill>
                            <a:srgbClr val="24292E"/>
                          </a:solidFill>
                          <a:effectLst/>
                          <a:latin typeface="SFMono-Regular"/>
                        </a:rPr>
                        <a:t>, n_jobs</a:t>
                      </a:r>
                      <a:r>
                        <a:rPr lang="tr-TR" sz="1200">
                          <a:solidFill>
                            <a:srgbClr val="005CC5"/>
                          </a:solidFill>
                          <a:effectLst/>
                          <a:latin typeface="SFMono-Regular"/>
                        </a:rPr>
                        <a:t>=-1</a:t>
                      </a:r>
                      <a:r>
                        <a:rPr lang="tr-TR" sz="1200">
                          <a:solidFill>
                            <a:srgbClr val="24292E"/>
                          </a:solidFill>
                          <a:effectLst/>
                          <a:latin typeface="SFMono-Regular"/>
                        </a:rPr>
                        <a:t>, </a:t>
                      </a:r>
                    </a:p>
                  </a:txBody>
                  <a:tcPr marL="63917" marR="63917" marT="6392" marB="6392">
                    <a:lnL>
                      <a:noFill/>
                    </a:lnL>
                    <a:lnR>
                      <a:noFill/>
                    </a:lnR>
                    <a:lnT>
                      <a:noFill/>
                    </a:lnT>
                    <a:lnB>
                      <a:noFill/>
                    </a:lnB>
                    <a:solidFill>
                      <a:srgbClr val="FFFFFF"/>
                    </a:solidFill>
                  </a:tcPr>
                </a:tc>
                <a:extLst>
                  <a:ext uri="{0D108BD9-81ED-4DB2-BD59-A6C34878D82A}">
                    <a16:rowId xmlns:a16="http://schemas.microsoft.com/office/drawing/2014/main" val="405774195"/>
                  </a:ext>
                </a:extLst>
              </a:tr>
              <a:tr h="196865">
                <a:tc>
                  <a:txBody>
                    <a:bodyPr/>
                    <a:lstStyle/>
                    <a:p>
                      <a:pPr algn="r" fontAlgn="t"/>
                      <a:endParaRPr lang="tr-TR" sz="1200">
                        <a:effectLst/>
                        <a:latin typeface="SFMono-Regular"/>
                      </a:endParaRPr>
                    </a:p>
                  </a:txBody>
                  <a:tcPr marL="63917" marR="63917" marT="6392" marB="6392">
                    <a:lnL>
                      <a:noFill/>
                    </a:lnL>
                    <a:lnR>
                      <a:noFill/>
                    </a:lnR>
                    <a:lnT>
                      <a:noFill/>
                    </a:lnT>
                    <a:lnB>
                      <a:noFill/>
                    </a:lnB>
                    <a:solidFill>
                      <a:srgbClr val="FFFFFF"/>
                    </a:solidFill>
                  </a:tcPr>
                </a:tc>
                <a:tc>
                  <a:txBody>
                    <a:bodyPr/>
                    <a:lstStyle/>
                    <a:p>
                      <a:pPr algn="l" fontAlgn="t"/>
                      <a:r>
                        <a:rPr lang="tr-TR" sz="1200">
                          <a:solidFill>
                            <a:srgbClr val="24292E"/>
                          </a:solidFill>
                          <a:effectLst/>
                          <a:latin typeface="SFMono-Regular"/>
                        </a:rPr>
                        <a:t>verbose</a:t>
                      </a:r>
                      <a:r>
                        <a:rPr lang="tr-TR" sz="1200">
                          <a:solidFill>
                            <a:srgbClr val="005CC5"/>
                          </a:solidFill>
                          <a:effectLst/>
                          <a:latin typeface="SFMono-Regular"/>
                        </a:rPr>
                        <a:t>=True</a:t>
                      </a:r>
                      <a:r>
                        <a:rPr lang="tr-TR" sz="1200">
                          <a:solidFill>
                            <a:srgbClr val="24292E"/>
                          </a:solidFill>
                          <a:effectLst/>
                          <a:latin typeface="SFMono-Regular"/>
                        </a:rPr>
                        <a:t>)</a:t>
                      </a:r>
                    </a:p>
                  </a:txBody>
                  <a:tcPr marL="63917" marR="63917" marT="6392" marB="6392">
                    <a:lnL>
                      <a:noFill/>
                    </a:lnL>
                    <a:lnR>
                      <a:noFill/>
                    </a:lnR>
                    <a:lnT>
                      <a:noFill/>
                    </a:lnT>
                    <a:lnB>
                      <a:noFill/>
                    </a:lnB>
                    <a:solidFill>
                      <a:srgbClr val="FFFFFF"/>
                    </a:solidFill>
                  </a:tcPr>
                </a:tc>
                <a:extLst>
                  <a:ext uri="{0D108BD9-81ED-4DB2-BD59-A6C34878D82A}">
                    <a16:rowId xmlns:a16="http://schemas.microsoft.com/office/drawing/2014/main" val="2548313733"/>
                  </a:ext>
                </a:extLst>
              </a:tr>
              <a:tr h="196865">
                <a:tc>
                  <a:txBody>
                    <a:bodyPr/>
                    <a:lstStyle/>
                    <a:p>
                      <a:pPr algn="r" fontAlgn="t"/>
                      <a:endParaRPr lang="tr-TR" sz="1200">
                        <a:effectLst/>
                        <a:latin typeface="SFMono-Regular"/>
                      </a:endParaRPr>
                    </a:p>
                  </a:txBody>
                  <a:tcPr marL="63917" marR="63917" marT="6392" marB="6392">
                    <a:lnL>
                      <a:noFill/>
                    </a:lnL>
                    <a:lnR>
                      <a:noFill/>
                    </a:lnR>
                    <a:lnT>
                      <a:noFill/>
                    </a:lnT>
                    <a:lnB>
                      <a:noFill/>
                    </a:lnB>
                    <a:solidFill>
                      <a:srgbClr val="FFFFFF"/>
                    </a:solidFill>
                  </a:tcPr>
                </a:tc>
                <a:tc>
                  <a:txBody>
                    <a:bodyPr/>
                    <a:lstStyle/>
                    <a:p>
                      <a:pPr algn="l" fontAlgn="t"/>
                      <a:endParaRPr lang="tr-TR" sz="1200">
                        <a:solidFill>
                          <a:srgbClr val="24292E"/>
                        </a:solidFill>
                        <a:effectLst/>
                        <a:latin typeface="SFMono-Regular"/>
                      </a:endParaRPr>
                    </a:p>
                  </a:txBody>
                  <a:tcPr marL="63917" marR="63917" marT="6392" marB="6392">
                    <a:lnL>
                      <a:noFill/>
                    </a:lnL>
                    <a:lnR>
                      <a:noFill/>
                    </a:lnR>
                    <a:lnT>
                      <a:noFill/>
                    </a:lnT>
                    <a:lnB>
                      <a:noFill/>
                    </a:lnB>
                    <a:solidFill>
                      <a:srgbClr val="FFFFFF"/>
                    </a:solidFill>
                  </a:tcPr>
                </a:tc>
                <a:extLst>
                  <a:ext uri="{0D108BD9-81ED-4DB2-BD59-A6C34878D82A}">
                    <a16:rowId xmlns:a16="http://schemas.microsoft.com/office/drawing/2014/main" val="3892280658"/>
                  </a:ext>
                </a:extLst>
              </a:tr>
              <a:tr h="196865">
                <a:tc>
                  <a:txBody>
                    <a:bodyPr/>
                    <a:lstStyle/>
                    <a:p>
                      <a:pPr algn="r" fontAlgn="t"/>
                      <a:endParaRPr lang="tr-TR" sz="1200">
                        <a:effectLst/>
                        <a:latin typeface="SFMono-Regular"/>
                      </a:endParaRPr>
                    </a:p>
                  </a:txBody>
                  <a:tcPr marL="63917" marR="63917" marT="6392" marB="6392">
                    <a:lnL>
                      <a:noFill/>
                    </a:lnL>
                    <a:lnR>
                      <a:noFill/>
                    </a:lnR>
                    <a:lnT>
                      <a:noFill/>
                    </a:lnT>
                    <a:lnB>
                      <a:noFill/>
                    </a:lnB>
                    <a:solidFill>
                      <a:srgbClr val="FFFFFF"/>
                    </a:solidFill>
                  </a:tcPr>
                </a:tc>
                <a:tc>
                  <a:txBody>
                    <a:bodyPr/>
                    <a:lstStyle/>
                    <a:p>
                      <a:pPr algn="l" fontAlgn="t"/>
                      <a:r>
                        <a:rPr lang="fr-FR" sz="1200">
                          <a:solidFill>
                            <a:srgbClr val="24292E"/>
                          </a:solidFill>
                          <a:effectLst/>
                          <a:latin typeface="SFMono-Regular"/>
                        </a:rPr>
                        <a:t>rf_grid.</a:t>
                      </a:r>
                      <a:r>
                        <a:rPr lang="fr-FR" sz="1200">
                          <a:solidFill>
                            <a:srgbClr val="6F42C1"/>
                          </a:solidFill>
                          <a:effectLst/>
                          <a:latin typeface="SFMono-Regular"/>
                        </a:rPr>
                        <a:t>fit</a:t>
                      </a:r>
                      <a:r>
                        <a:rPr lang="fr-FR" sz="1200">
                          <a:solidFill>
                            <a:srgbClr val="24292E"/>
                          </a:solidFill>
                          <a:effectLst/>
                          <a:latin typeface="SFMono-Regular"/>
                        </a:rPr>
                        <a:t>(</a:t>
                      </a:r>
                      <a:r>
                        <a:rPr lang="fr-FR" sz="1200">
                          <a:solidFill>
                            <a:srgbClr val="E36209"/>
                          </a:solidFill>
                          <a:effectLst/>
                          <a:latin typeface="SFMono-Regular"/>
                        </a:rPr>
                        <a:t>X_train</a:t>
                      </a:r>
                      <a:r>
                        <a:rPr lang="fr-FR" sz="1200">
                          <a:solidFill>
                            <a:srgbClr val="24292E"/>
                          </a:solidFill>
                          <a:effectLst/>
                          <a:latin typeface="SFMono-Regular"/>
                        </a:rPr>
                        <a:t>, y_train)</a:t>
                      </a:r>
                    </a:p>
                  </a:txBody>
                  <a:tcPr marL="63917" marR="63917" marT="6392" marB="6392">
                    <a:lnL>
                      <a:noFill/>
                    </a:lnL>
                    <a:lnR>
                      <a:noFill/>
                    </a:lnR>
                    <a:lnT>
                      <a:noFill/>
                    </a:lnT>
                    <a:lnB>
                      <a:noFill/>
                    </a:lnB>
                    <a:solidFill>
                      <a:srgbClr val="FFFFFF"/>
                    </a:solidFill>
                  </a:tcPr>
                </a:tc>
                <a:extLst>
                  <a:ext uri="{0D108BD9-81ED-4DB2-BD59-A6C34878D82A}">
                    <a16:rowId xmlns:a16="http://schemas.microsoft.com/office/drawing/2014/main" val="62294684"/>
                  </a:ext>
                </a:extLst>
              </a:tr>
              <a:tr h="196865">
                <a:tc>
                  <a:txBody>
                    <a:bodyPr/>
                    <a:lstStyle/>
                    <a:p>
                      <a:pPr algn="r" fontAlgn="t"/>
                      <a:endParaRPr lang="tr-TR" sz="1200">
                        <a:effectLst/>
                        <a:latin typeface="SFMono-Regular"/>
                      </a:endParaRPr>
                    </a:p>
                  </a:txBody>
                  <a:tcPr marL="63917" marR="63917" marT="6392" marB="6392">
                    <a:lnL>
                      <a:noFill/>
                    </a:lnL>
                    <a:lnR>
                      <a:noFill/>
                    </a:lnR>
                    <a:lnT>
                      <a:noFill/>
                    </a:lnT>
                    <a:lnB>
                      <a:noFill/>
                    </a:lnB>
                    <a:solidFill>
                      <a:srgbClr val="FFFFFF"/>
                    </a:solidFill>
                  </a:tcPr>
                </a:tc>
                <a:tc>
                  <a:txBody>
                    <a:bodyPr/>
                    <a:lstStyle/>
                    <a:p>
                      <a:pPr algn="l" fontAlgn="t"/>
                      <a:r>
                        <a:rPr lang="tr-TR" sz="1200">
                          <a:solidFill>
                            <a:srgbClr val="6F42C1"/>
                          </a:solidFill>
                          <a:effectLst/>
                          <a:latin typeface="SFMono-Regular"/>
                        </a:rPr>
                        <a:t>print</a:t>
                      </a:r>
                      <a:r>
                        <a:rPr lang="tr-TR" sz="1200">
                          <a:solidFill>
                            <a:srgbClr val="24292E"/>
                          </a:solidFill>
                          <a:effectLst/>
                          <a:latin typeface="SFMono-Regular"/>
                        </a:rPr>
                        <a:t>(</a:t>
                      </a:r>
                      <a:r>
                        <a:rPr lang="tr-TR" sz="1200">
                          <a:solidFill>
                            <a:srgbClr val="032F62"/>
                          </a:solidFill>
                          <a:effectLst/>
                          <a:latin typeface="SFMono-Regular"/>
                        </a:rPr>
                        <a:t>''</a:t>
                      </a:r>
                      <a:r>
                        <a:rPr lang="tr-TR" sz="1200">
                          <a:solidFill>
                            <a:srgbClr val="24292E"/>
                          </a:solidFill>
                          <a:effectLst/>
                          <a:latin typeface="SFMono-Regular"/>
                        </a:rPr>
                        <a:t>)</a:t>
                      </a:r>
                    </a:p>
                  </a:txBody>
                  <a:tcPr marL="63917" marR="63917" marT="6392" marB="6392">
                    <a:lnL>
                      <a:noFill/>
                    </a:lnL>
                    <a:lnR>
                      <a:noFill/>
                    </a:lnR>
                    <a:lnT>
                      <a:noFill/>
                    </a:lnT>
                    <a:lnB>
                      <a:noFill/>
                    </a:lnB>
                    <a:solidFill>
                      <a:srgbClr val="FFFFFF"/>
                    </a:solidFill>
                  </a:tcPr>
                </a:tc>
                <a:extLst>
                  <a:ext uri="{0D108BD9-81ED-4DB2-BD59-A6C34878D82A}">
                    <a16:rowId xmlns:a16="http://schemas.microsoft.com/office/drawing/2014/main" val="2768085765"/>
                  </a:ext>
                </a:extLst>
              </a:tr>
              <a:tr h="196865">
                <a:tc>
                  <a:txBody>
                    <a:bodyPr/>
                    <a:lstStyle/>
                    <a:p>
                      <a:pPr algn="r" fontAlgn="t"/>
                      <a:endParaRPr lang="tr-TR" sz="1200">
                        <a:effectLst/>
                        <a:latin typeface="SFMono-Regular"/>
                      </a:endParaRPr>
                    </a:p>
                  </a:txBody>
                  <a:tcPr marL="63917" marR="63917" marT="6392" marB="6392">
                    <a:lnL>
                      <a:noFill/>
                    </a:lnL>
                    <a:lnR>
                      <a:noFill/>
                    </a:lnR>
                    <a:lnT>
                      <a:noFill/>
                    </a:lnT>
                    <a:lnB>
                      <a:noFill/>
                    </a:lnB>
                    <a:solidFill>
                      <a:srgbClr val="FFFFFF"/>
                    </a:solidFill>
                  </a:tcPr>
                </a:tc>
                <a:tc>
                  <a:txBody>
                    <a:bodyPr/>
                    <a:lstStyle/>
                    <a:p>
                      <a:pPr algn="l" fontAlgn="t"/>
                      <a:r>
                        <a:rPr lang="tr-TR" sz="1200">
                          <a:solidFill>
                            <a:srgbClr val="6F42C1"/>
                          </a:solidFill>
                          <a:effectLst/>
                          <a:latin typeface="SFMono-Regular"/>
                        </a:rPr>
                        <a:t>print</a:t>
                      </a:r>
                      <a:r>
                        <a:rPr lang="tr-TR" sz="1200">
                          <a:solidFill>
                            <a:srgbClr val="24292E"/>
                          </a:solidFill>
                          <a:effectLst/>
                          <a:latin typeface="SFMono-Regular"/>
                        </a:rPr>
                        <a:t>(rf_grid.best_params_)</a:t>
                      </a:r>
                    </a:p>
                  </a:txBody>
                  <a:tcPr marL="63917" marR="63917" marT="6392" marB="6392">
                    <a:lnL>
                      <a:noFill/>
                    </a:lnL>
                    <a:lnR>
                      <a:noFill/>
                    </a:lnR>
                    <a:lnT>
                      <a:noFill/>
                    </a:lnT>
                    <a:lnB>
                      <a:noFill/>
                    </a:lnB>
                    <a:solidFill>
                      <a:srgbClr val="FFFFFF"/>
                    </a:solidFill>
                  </a:tcPr>
                </a:tc>
                <a:extLst>
                  <a:ext uri="{0D108BD9-81ED-4DB2-BD59-A6C34878D82A}">
                    <a16:rowId xmlns:a16="http://schemas.microsoft.com/office/drawing/2014/main" val="382522678"/>
                  </a:ext>
                </a:extLst>
              </a:tr>
              <a:tr h="380947">
                <a:tc>
                  <a:txBody>
                    <a:bodyPr/>
                    <a:lstStyle/>
                    <a:p>
                      <a:pPr algn="r" fontAlgn="t"/>
                      <a:endParaRPr lang="tr-TR" sz="1200">
                        <a:effectLst/>
                        <a:latin typeface="SFMono-Regular"/>
                      </a:endParaRPr>
                    </a:p>
                  </a:txBody>
                  <a:tcPr marL="63917" marR="63917" marT="6392" marB="6392">
                    <a:lnL>
                      <a:noFill/>
                    </a:lnL>
                    <a:lnR>
                      <a:noFill/>
                    </a:lnR>
                    <a:lnT>
                      <a:noFill/>
                    </a:lnT>
                    <a:lnB>
                      <a:noFill/>
                    </a:lnB>
                    <a:solidFill>
                      <a:srgbClr val="FFFFFF"/>
                    </a:solidFill>
                  </a:tcPr>
                </a:tc>
                <a:tc>
                  <a:txBody>
                    <a:bodyPr/>
                    <a:lstStyle/>
                    <a:p>
                      <a:pPr algn="l" fontAlgn="t"/>
                      <a:r>
                        <a:rPr lang="en-US" sz="1200">
                          <a:solidFill>
                            <a:srgbClr val="6F42C1"/>
                          </a:solidFill>
                          <a:effectLst/>
                          <a:latin typeface="SFMono-Regular"/>
                        </a:rPr>
                        <a:t>print</a:t>
                      </a:r>
                      <a:r>
                        <a:rPr lang="en-US" sz="1200">
                          <a:solidFill>
                            <a:srgbClr val="24292E"/>
                          </a:solidFill>
                          <a:effectLst/>
                          <a:latin typeface="SFMono-Regular"/>
                        </a:rPr>
                        <a:t>(</a:t>
                      </a:r>
                      <a:r>
                        <a:rPr lang="en-US" sz="1200">
                          <a:solidFill>
                            <a:srgbClr val="032F62"/>
                          </a:solidFill>
                          <a:effectLst/>
                          <a:latin typeface="SFMono-Regular"/>
                        </a:rPr>
                        <a:t>'Best cv mean result: {0}'</a:t>
                      </a:r>
                      <a:r>
                        <a:rPr lang="en-US" sz="1200">
                          <a:solidFill>
                            <a:srgbClr val="24292E"/>
                          </a:solidFill>
                          <a:effectLst/>
                          <a:latin typeface="SFMono-Regular"/>
                        </a:rPr>
                        <a:t>.</a:t>
                      </a:r>
                      <a:r>
                        <a:rPr lang="en-US" sz="1200">
                          <a:solidFill>
                            <a:srgbClr val="6F42C1"/>
                          </a:solidFill>
                          <a:effectLst/>
                          <a:latin typeface="SFMono-Regular"/>
                        </a:rPr>
                        <a:t>format</a:t>
                      </a:r>
                      <a:r>
                        <a:rPr lang="en-US" sz="1200">
                          <a:solidFill>
                            <a:srgbClr val="24292E"/>
                          </a:solidFill>
                          <a:effectLst/>
                          <a:latin typeface="SFMono-Regular"/>
                        </a:rPr>
                        <a:t>(</a:t>
                      </a:r>
                      <a:r>
                        <a:rPr lang="en-US" sz="1200">
                          <a:solidFill>
                            <a:srgbClr val="6F42C1"/>
                          </a:solidFill>
                          <a:effectLst/>
                          <a:latin typeface="SFMono-Regular"/>
                        </a:rPr>
                        <a:t>round</a:t>
                      </a:r>
                      <a:r>
                        <a:rPr lang="en-US" sz="1200">
                          <a:solidFill>
                            <a:srgbClr val="24292E"/>
                          </a:solidFill>
                          <a:effectLst/>
                          <a:latin typeface="SFMono-Regular"/>
                        </a:rPr>
                        <a:t>(rf_grid.best_score_,</a:t>
                      </a:r>
                      <a:r>
                        <a:rPr lang="en-US" sz="1200">
                          <a:solidFill>
                            <a:srgbClr val="005CC5"/>
                          </a:solidFill>
                          <a:effectLst/>
                          <a:latin typeface="SFMono-Regular"/>
                        </a:rPr>
                        <a:t>5</a:t>
                      </a:r>
                      <a:r>
                        <a:rPr lang="en-US" sz="1200">
                          <a:solidFill>
                            <a:srgbClr val="24292E"/>
                          </a:solidFill>
                          <a:effectLst/>
                          <a:latin typeface="SFMono-Regular"/>
                        </a:rPr>
                        <a:t>)))</a:t>
                      </a:r>
                    </a:p>
                  </a:txBody>
                  <a:tcPr marL="63917" marR="63917" marT="6392" marB="6392">
                    <a:lnL>
                      <a:noFill/>
                    </a:lnL>
                    <a:lnR>
                      <a:noFill/>
                    </a:lnR>
                    <a:lnT>
                      <a:noFill/>
                    </a:lnT>
                    <a:lnB>
                      <a:noFill/>
                    </a:lnB>
                    <a:solidFill>
                      <a:srgbClr val="FFFFFF"/>
                    </a:solidFill>
                  </a:tcPr>
                </a:tc>
                <a:extLst>
                  <a:ext uri="{0D108BD9-81ED-4DB2-BD59-A6C34878D82A}">
                    <a16:rowId xmlns:a16="http://schemas.microsoft.com/office/drawing/2014/main" val="3198688014"/>
                  </a:ext>
                </a:extLst>
              </a:tr>
              <a:tr h="565029">
                <a:tc>
                  <a:txBody>
                    <a:bodyPr/>
                    <a:lstStyle/>
                    <a:p>
                      <a:pPr algn="r" fontAlgn="t"/>
                      <a:endParaRPr lang="tr-TR" sz="1200">
                        <a:effectLst/>
                        <a:latin typeface="SFMono-Regular"/>
                      </a:endParaRPr>
                    </a:p>
                  </a:txBody>
                  <a:tcPr marL="63917" marR="63917" marT="6392" marB="6392">
                    <a:lnL>
                      <a:noFill/>
                    </a:lnL>
                    <a:lnR>
                      <a:noFill/>
                    </a:lnR>
                    <a:lnT>
                      <a:noFill/>
                    </a:lnT>
                    <a:lnB>
                      <a:noFill/>
                    </a:lnB>
                    <a:solidFill>
                      <a:srgbClr val="FFFFFF"/>
                    </a:solidFill>
                  </a:tcPr>
                </a:tc>
                <a:tc>
                  <a:txBody>
                    <a:bodyPr/>
                    <a:lstStyle/>
                    <a:p>
                      <a:pPr algn="l" fontAlgn="t"/>
                      <a:r>
                        <a:rPr lang="en-US" sz="1200" dirty="0">
                          <a:solidFill>
                            <a:srgbClr val="6F42C1"/>
                          </a:solidFill>
                          <a:effectLst/>
                          <a:latin typeface="SFMono-Regular"/>
                        </a:rPr>
                        <a:t>print</a:t>
                      </a:r>
                      <a:r>
                        <a:rPr lang="en-US" sz="1200" dirty="0">
                          <a:solidFill>
                            <a:srgbClr val="24292E"/>
                          </a:solidFill>
                          <a:effectLst/>
                          <a:latin typeface="SFMono-Regular"/>
                        </a:rPr>
                        <a:t>(</a:t>
                      </a:r>
                      <a:r>
                        <a:rPr lang="en-US" sz="1200" dirty="0">
                          <a:solidFill>
                            <a:srgbClr val="032F62"/>
                          </a:solidFill>
                          <a:effectLst/>
                          <a:latin typeface="SFMono-Regular"/>
                        </a:rPr>
                        <a:t>'Best holdout result: {0}'</a:t>
                      </a:r>
                      <a:r>
                        <a:rPr lang="en-US" sz="1200" dirty="0">
                          <a:solidFill>
                            <a:srgbClr val="24292E"/>
                          </a:solidFill>
                          <a:effectLst/>
                          <a:latin typeface="SFMono-Regular"/>
                        </a:rPr>
                        <a:t>.</a:t>
                      </a:r>
                      <a:r>
                        <a:rPr lang="en-US" sz="1200" dirty="0">
                          <a:solidFill>
                            <a:srgbClr val="6F42C1"/>
                          </a:solidFill>
                          <a:effectLst/>
                          <a:latin typeface="SFMono-Regular"/>
                        </a:rPr>
                        <a:t>format</a:t>
                      </a:r>
                      <a:r>
                        <a:rPr lang="en-US" sz="1200" dirty="0">
                          <a:solidFill>
                            <a:srgbClr val="24292E"/>
                          </a:solidFill>
                          <a:effectLst/>
                          <a:latin typeface="SFMono-Regular"/>
                        </a:rPr>
                        <a:t>(</a:t>
                      </a:r>
                      <a:r>
                        <a:rPr lang="en-US" sz="1200" dirty="0">
                          <a:solidFill>
                            <a:srgbClr val="6F42C1"/>
                          </a:solidFill>
                          <a:effectLst/>
                          <a:latin typeface="SFMono-Regular"/>
                        </a:rPr>
                        <a:t>round</a:t>
                      </a:r>
                      <a:r>
                        <a:rPr lang="en-US" sz="1200" dirty="0">
                          <a:solidFill>
                            <a:srgbClr val="24292E"/>
                          </a:solidFill>
                          <a:effectLst/>
                          <a:latin typeface="SFMono-Regular"/>
                        </a:rPr>
                        <a:t>(</a:t>
                      </a:r>
                      <a:r>
                        <a:rPr lang="en-US" sz="1200" dirty="0" err="1">
                          <a:solidFill>
                            <a:srgbClr val="6F42C1"/>
                          </a:solidFill>
                          <a:effectLst/>
                          <a:latin typeface="SFMono-Regular"/>
                        </a:rPr>
                        <a:t>accuracy_score</a:t>
                      </a:r>
                      <a:r>
                        <a:rPr lang="en-US" sz="1200" dirty="0">
                          <a:solidFill>
                            <a:srgbClr val="24292E"/>
                          </a:solidFill>
                          <a:effectLst/>
                          <a:latin typeface="SFMono-Regular"/>
                        </a:rPr>
                        <a:t>(</a:t>
                      </a:r>
                      <a:r>
                        <a:rPr lang="en-US" sz="1200" dirty="0" err="1">
                          <a:solidFill>
                            <a:srgbClr val="24292E"/>
                          </a:solidFill>
                          <a:effectLst/>
                          <a:latin typeface="SFMono-Regular"/>
                        </a:rPr>
                        <a:t>y_test</a:t>
                      </a:r>
                      <a:r>
                        <a:rPr lang="en-US" sz="1200" dirty="0">
                          <a:solidFill>
                            <a:srgbClr val="24292E"/>
                          </a:solidFill>
                          <a:effectLst/>
                          <a:latin typeface="SFMono-Regular"/>
                        </a:rPr>
                        <a:t>, </a:t>
                      </a:r>
                      <a:r>
                        <a:rPr lang="en-US" sz="1200" dirty="0" err="1">
                          <a:solidFill>
                            <a:srgbClr val="24292E"/>
                          </a:solidFill>
                          <a:effectLst/>
                          <a:latin typeface="SFMono-Regular"/>
                        </a:rPr>
                        <a:t>rf_grid.</a:t>
                      </a:r>
                      <a:r>
                        <a:rPr lang="en-US" sz="1200" dirty="0" err="1">
                          <a:solidFill>
                            <a:srgbClr val="6F42C1"/>
                          </a:solidFill>
                          <a:effectLst/>
                          <a:latin typeface="SFMono-Regular"/>
                        </a:rPr>
                        <a:t>predict</a:t>
                      </a:r>
                      <a:r>
                        <a:rPr lang="en-US" sz="1200" dirty="0">
                          <a:solidFill>
                            <a:srgbClr val="24292E"/>
                          </a:solidFill>
                          <a:effectLst/>
                          <a:latin typeface="SFMono-Regular"/>
                        </a:rPr>
                        <a:t>(</a:t>
                      </a:r>
                      <a:r>
                        <a:rPr lang="en-US" sz="1200" dirty="0" err="1">
                          <a:solidFill>
                            <a:srgbClr val="E36209"/>
                          </a:solidFill>
                          <a:effectLst/>
                          <a:latin typeface="SFMono-Regular"/>
                        </a:rPr>
                        <a:t>X_test</a:t>
                      </a:r>
                      <a:r>
                        <a:rPr lang="en-US" sz="1200" dirty="0">
                          <a:solidFill>
                            <a:srgbClr val="24292E"/>
                          </a:solidFill>
                          <a:effectLst/>
                          <a:latin typeface="SFMono-Regular"/>
                        </a:rPr>
                        <a:t>)),</a:t>
                      </a:r>
                      <a:r>
                        <a:rPr lang="en-US" sz="1200" dirty="0">
                          <a:solidFill>
                            <a:srgbClr val="005CC5"/>
                          </a:solidFill>
                          <a:effectLst/>
                          <a:latin typeface="SFMono-Regular"/>
                        </a:rPr>
                        <a:t>5</a:t>
                      </a:r>
                      <a:r>
                        <a:rPr lang="en-US" sz="1200" dirty="0">
                          <a:solidFill>
                            <a:srgbClr val="24292E"/>
                          </a:solidFill>
                          <a:effectLst/>
                          <a:latin typeface="SFMono-Regular"/>
                        </a:rPr>
                        <a:t>)))</a:t>
                      </a:r>
                    </a:p>
                  </a:txBody>
                  <a:tcPr marL="63917" marR="63917" marT="6392" marB="6392">
                    <a:lnL>
                      <a:noFill/>
                    </a:lnL>
                    <a:lnR>
                      <a:noFill/>
                    </a:lnR>
                    <a:lnT>
                      <a:noFill/>
                    </a:lnT>
                    <a:lnB>
                      <a:noFill/>
                    </a:lnB>
                    <a:solidFill>
                      <a:srgbClr val="FFFFFF"/>
                    </a:solidFill>
                  </a:tcPr>
                </a:tc>
                <a:extLst>
                  <a:ext uri="{0D108BD9-81ED-4DB2-BD59-A6C34878D82A}">
                    <a16:rowId xmlns:a16="http://schemas.microsoft.com/office/drawing/2014/main" val="2593736021"/>
                  </a:ext>
                </a:extLst>
              </a:tr>
            </a:tbl>
          </a:graphicData>
        </a:graphic>
      </p:graphicFrame>
    </p:spTree>
    <p:extLst>
      <p:ext uri="{BB962C8B-B14F-4D97-AF65-F5344CB8AC3E}">
        <p14:creationId xmlns:p14="http://schemas.microsoft.com/office/powerpoint/2010/main" val="36667658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4BB8358-65A4-4526-A847-533497E352A6}"/>
              </a:ext>
            </a:extLst>
          </p:cNvPr>
          <p:cNvSpPr>
            <a:spLocks noGrp="1"/>
          </p:cNvSpPr>
          <p:nvPr>
            <p:ph type="title"/>
          </p:nvPr>
        </p:nvSpPr>
        <p:spPr/>
        <p:txBody>
          <a:bodyPr/>
          <a:lstStyle/>
          <a:p>
            <a:r>
              <a:rPr lang="tr-TR" dirty="0"/>
              <a:t>Örnek kod kaynakça;</a:t>
            </a:r>
          </a:p>
        </p:txBody>
      </p:sp>
      <p:sp>
        <p:nvSpPr>
          <p:cNvPr id="3" name="İçerik Yer Tutucusu 2">
            <a:extLst>
              <a:ext uri="{FF2B5EF4-FFF2-40B4-BE49-F238E27FC236}">
                <a16:creationId xmlns:a16="http://schemas.microsoft.com/office/drawing/2014/main" id="{EAAB9FA2-D98B-41FC-8165-00804A039F80}"/>
              </a:ext>
            </a:extLst>
          </p:cNvPr>
          <p:cNvSpPr>
            <a:spLocks noGrp="1"/>
          </p:cNvSpPr>
          <p:nvPr>
            <p:ph idx="1"/>
          </p:nvPr>
        </p:nvSpPr>
        <p:spPr/>
        <p:txBody>
          <a:bodyPr/>
          <a:lstStyle/>
          <a:p>
            <a:r>
              <a:rPr lang="tr-TR" b="1" dirty="0"/>
              <a:t>Kaynakça: </a:t>
            </a:r>
            <a:r>
              <a:rPr lang="tr-TR" dirty="0"/>
              <a:t>https://medium.com/data-science-tr/ml-modellerinde-hiper-parametre-seçimi-3cbfeeb48cff</a:t>
            </a:r>
          </a:p>
        </p:txBody>
      </p:sp>
    </p:spTree>
    <p:extLst>
      <p:ext uri="{BB962C8B-B14F-4D97-AF65-F5344CB8AC3E}">
        <p14:creationId xmlns:p14="http://schemas.microsoft.com/office/powerpoint/2010/main" val="84312098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TM04033921[[fn=Damask]]</Template>
  <TotalTime>154</TotalTime>
  <Words>1189</Words>
  <Application>Microsoft Office PowerPoint</Application>
  <PresentationFormat>Geniş ekran</PresentationFormat>
  <Paragraphs>84</Paragraphs>
  <Slides>32</Slides>
  <Notes>0</Notes>
  <HiddenSlides>0</HiddenSlides>
  <MMClips>0</MMClips>
  <ScaleCrop>false</ScaleCrop>
  <HeadingPairs>
    <vt:vector size="6" baseType="variant">
      <vt:variant>
        <vt:lpstr>Kullanılan Yazı Tipleri</vt:lpstr>
      </vt:variant>
      <vt:variant>
        <vt:i4>5</vt:i4>
      </vt:variant>
      <vt:variant>
        <vt:lpstr>Tema</vt:lpstr>
      </vt:variant>
      <vt:variant>
        <vt:i4>1</vt:i4>
      </vt:variant>
      <vt:variant>
        <vt:lpstr>Slayt Başlıkları</vt:lpstr>
      </vt:variant>
      <vt:variant>
        <vt:i4>32</vt:i4>
      </vt:variant>
    </vt:vector>
  </HeadingPairs>
  <TitlesOfParts>
    <vt:vector size="38" baseType="lpstr">
      <vt:lpstr>Arial</vt:lpstr>
      <vt:lpstr>Bookman Old Style</vt:lpstr>
      <vt:lpstr>Inconsolata</vt:lpstr>
      <vt:lpstr>Rockwell</vt:lpstr>
      <vt:lpstr>SFMono-Regular</vt:lpstr>
      <vt:lpstr>Damask</vt:lpstr>
      <vt:lpstr>Tensorflow ile NESNELER ARASINDAN İNSANLARI AYIRACAK NESNE TANIMA VE ALGILAMA PROJESİ</vt:lpstr>
      <vt:lpstr>Hipotez nedir?</vt:lpstr>
      <vt:lpstr>Hiperparametreler</vt:lpstr>
      <vt:lpstr>Nasıl seçilmiş?(hiperparametreler)</vt:lpstr>
      <vt:lpstr>Hangi değerler alındı?(hiperparametre)</vt:lpstr>
      <vt:lpstr>!Örnek kodlar!</vt:lpstr>
      <vt:lpstr>PowerPoint Sunusu</vt:lpstr>
      <vt:lpstr>PowerPoint Sunusu</vt:lpstr>
      <vt:lpstr>Örnek kod kaynakça;</vt:lpstr>
      <vt:lpstr>Eğitim ve test kümeleri?</vt:lpstr>
      <vt:lpstr>Nelerdir?</vt:lpstr>
      <vt:lpstr>eğitim</vt:lpstr>
      <vt:lpstr>Model eğitim kodu</vt:lpstr>
      <vt:lpstr>test</vt:lpstr>
      <vt:lpstr>Test örnek kod</vt:lpstr>
      <vt:lpstr>Eğitim ve test örnek kod kaynak</vt:lpstr>
      <vt:lpstr>Kütüphane olarak ne seçildi?</vt:lpstr>
      <vt:lpstr>Doğruluk ne bulundu?</vt:lpstr>
      <vt:lpstr>PowerPoint Sunusu</vt:lpstr>
      <vt:lpstr>Yeterli mi,iyileştirilebilir mi?</vt:lpstr>
      <vt:lpstr>Hiperparametreler değişse sonuç değişir mi?</vt:lpstr>
      <vt:lpstr>KOD EKRAN GÖRÜNTÜLERİ</vt:lpstr>
      <vt:lpstr>PowerPoint Sunusu</vt:lpstr>
      <vt:lpstr>PowerPoint Sunusu</vt:lpstr>
      <vt:lpstr>PowerPoint Sunusu</vt:lpstr>
      <vt:lpstr>PowerPoint Sunusu</vt:lpstr>
      <vt:lpstr>PowerPoint Sunusu</vt:lpstr>
      <vt:lpstr>PowerPoint Sunusu</vt:lpstr>
      <vt:lpstr>PowerPoint Sunusu</vt:lpstr>
      <vt:lpstr>PowerPoint Sunusu</vt:lpstr>
      <vt:lpstr>ÇIKTI EKRAN GÖRÜNTÜSÜ</vt:lpstr>
      <vt:lpstr>PowerPoint Sunusu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NESNELER ARASINDAN İNSANLARI AYIRACAK NESNE TANIMA VE ALGILAMA PROJESİ</dc:title>
  <dc:creator>Mustafa Koca</dc:creator>
  <cp:lastModifiedBy>Mustafa Koca</cp:lastModifiedBy>
  <cp:revision>11</cp:revision>
  <dcterms:created xsi:type="dcterms:W3CDTF">2021-01-12T10:11:56Z</dcterms:created>
  <dcterms:modified xsi:type="dcterms:W3CDTF">2021-01-12T12:46:14Z</dcterms:modified>
</cp:coreProperties>
</file>