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90FB76A-D472-4215-BFF2-7E85C3ACCC6E}"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DCD994-6201-4665-B3B4-8900E2D5F02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8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90FB76A-D472-4215-BFF2-7E85C3ACCC6E}"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170834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90FB76A-D472-4215-BFF2-7E85C3ACCC6E}"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189967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90FB76A-D472-4215-BFF2-7E85C3ACCC6E}"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47521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90FB76A-D472-4215-BFF2-7E85C3ACCC6E}"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DCD994-6201-4665-B3B4-8900E2D5F02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9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90FB76A-D472-4215-BFF2-7E85C3ACCC6E}"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144529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90FB76A-D472-4215-BFF2-7E85C3ACCC6E}" type="datetimeFigureOut">
              <a:rPr lang="tr-TR" smtClean="0"/>
              <a:t>12.01.2021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333826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90FB76A-D472-4215-BFF2-7E85C3ACCC6E}" type="datetimeFigureOut">
              <a:rPr lang="tr-TR" smtClean="0"/>
              <a:t>12.01.2021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406126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0FB76A-D472-4215-BFF2-7E85C3ACCC6E}" type="datetimeFigureOut">
              <a:rPr lang="tr-TR" smtClean="0"/>
              <a:t>12.01.2021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206978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0FB76A-D472-4215-BFF2-7E85C3ACCC6E}" type="datetimeFigureOut">
              <a:rPr lang="tr-TR" smtClean="0"/>
              <a:t>12.01.2021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DCD994-6201-4665-B3B4-8900E2D5F02A}" type="slidenum">
              <a:rPr lang="tr-TR" smtClean="0"/>
              <a:t>‹#›</a:t>
            </a:fld>
            <a:endParaRPr lang="tr-TR"/>
          </a:p>
        </p:txBody>
      </p:sp>
    </p:spTree>
    <p:extLst>
      <p:ext uri="{BB962C8B-B14F-4D97-AF65-F5344CB8AC3E}">
        <p14:creationId xmlns:p14="http://schemas.microsoft.com/office/powerpoint/2010/main" val="370346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90FB76A-D472-4215-BFF2-7E85C3ACCC6E}"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DCD994-6201-4665-B3B4-8900E2D5F02A}" type="slidenum">
              <a:rPr lang="tr-TR" smtClean="0"/>
              <a:t>‹#›</a:t>
            </a:fld>
            <a:endParaRPr lang="tr-TR"/>
          </a:p>
        </p:txBody>
      </p:sp>
    </p:spTree>
    <p:extLst>
      <p:ext uri="{BB962C8B-B14F-4D97-AF65-F5344CB8AC3E}">
        <p14:creationId xmlns:p14="http://schemas.microsoft.com/office/powerpoint/2010/main" val="136383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0FB76A-D472-4215-BFF2-7E85C3ACCC6E}" type="datetimeFigureOut">
              <a:rPr lang="tr-TR" smtClean="0"/>
              <a:t>12.01.2021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EDCD994-6201-4665-B3B4-8900E2D5F02A}"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445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38CF50-BA58-4ADC-B0EE-BFE3B7865693}"/>
              </a:ext>
            </a:extLst>
          </p:cNvPr>
          <p:cNvSpPr>
            <a:spLocks noGrp="1"/>
          </p:cNvSpPr>
          <p:nvPr>
            <p:ph type="ctrTitle"/>
          </p:nvPr>
        </p:nvSpPr>
        <p:spPr/>
        <p:txBody>
          <a:bodyPr>
            <a:normAutofit/>
          </a:bodyPr>
          <a:lstStyle/>
          <a:p>
            <a:pPr algn="ctr"/>
            <a:r>
              <a:rPr lang="tr-TR" sz="6600" b="1" i="1" dirty="0">
                <a:effectLst>
                  <a:outerShdw blurRad="38100" dist="38100" dir="2700000" algn="tl">
                    <a:srgbClr val="000000">
                      <a:alpha val="43137"/>
                    </a:srgbClr>
                  </a:outerShdw>
                </a:effectLst>
              </a:rPr>
              <a:t>Otonom Araçlar İçin </a:t>
            </a:r>
            <a:r>
              <a:rPr lang="tr-TR" sz="6600" b="1" i="1" dirty="0" err="1">
                <a:effectLst>
                  <a:outerShdw blurRad="38100" dist="38100" dir="2700000" algn="tl">
                    <a:srgbClr val="000000">
                      <a:alpha val="43137"/>
                    </a:srgbClr>
                  </a:outerShdw>
                </a:effectLst>
              </a:rPr>
              <a:t>Tensorflow</a:t>
            </a:r>
            <a:r>
              <a:rPr lang="tr-TR" sz="6600" b="1" i="1" dirty="0">
                <a:effectLst>
                  <a:outerShdw blurRad="38100" dist="38100" dir="2700000" algn="tl">
                    <a:srgbClr val="000000">
                      <a:alpha val="43137"/>
                    </a:srgbClr>
                  </a:outerShdw>
                </a:effectLst>
              </a:rPr>
              <a:t> İle Geliştirdiğim Nesne Tanıma Projesi</a:t>
            </a:r>
          </a:p>
        </p:txBody>
      </p:sp>
    </p:spTree>
    <p:extLst>
      <p:ext uri="{BB962C8B-B14F-4D97-AF65-F5344CB8AC3E}">
        <p14:creationId xmlns:p14="http://schemas.microsoft.com/office/powerpoint/2010/main" val="119674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6A25D5-B200-4D04-BAE6-AC4C1DB66BA4}"/>
              </a:ext>
            </a:extLst>
          </p:cNvPr>
          <p:cNvSpPr>
            <a:spLocks noGrp="1"/>
          </p:cNvSpPr>
          <p:nvPr>
            <p:ph type="title"/>
          </p:nvPr>
        </p:nvSpPr>
        <p:spPr/>
        <p:txBody>
          <a:bodyPr>
            <a:normAutofit/>
          </a:bodyPr>
          <a:lstStyle/>
          <a:p>
            <a:r>
              <a:rPr lang="tr-TR" b="1" dirty="0" err="1"/>
              <a:t>Hiperparametreler</a:t>
            </a:r>
            <a:r>
              <a:rPr lang="tr-TR" b="1" dirty="0"/>
              <a:t> değişse sonuç, bulgu değişir mi?</a:t>
            </a:r>
            <a:endParaRPr lang="tr-TR" dirty="0"/>
          </a:p>
        </p:txBody>
      </p:sp>
      <p:sp>
        <p:nvSpPr>
          <p:cNvPr id="3" name="İçerik Yer Tutucusu 2">
            <a:extLst>
              <a:ext uri="{FF2B5EF4-FFF2-40B4-BE49-F238E27FC236}">
                <a16:creationId xmlns:a16="http://schemas.microsoft.com/office/drawing/2014/main" id="{BF4E6D16-9A86-4391-9C93-0A2BC9CE9E93}"/>
              </a:ext>
            </a:extLst>
          </p:cNvPr>
          <p:cNvSpPr>
            <a:spLocks noGrp="1"/>
          </p:cNvSpPr>
          <p:nvPr>
            <p:ph idx="1"/>
          </p:nvPr>
        </p:nvSpPr>
        <p:spPr/>
        <p:txBody>
          <a:bodyPr/>
          <a:lstStyle/>
          <a:p>
            <a:r>
              <a:rPr lang="tr-TR" dirty="0"/>
              <a:t>Evet </a:t>
            </a:r>
            <a:r>
              <a:rPr lang="tr-TR" dirty="0" err="1"/>
              <a:t>hiperparametreler</a:t>
            </a:r>
            <a:r>
              <a:rPr lang="tr-TR" dirty="0"/>
              <a:t> değişse, sonuçlar değişir. %90 ve üzeri başarı gösteren bu proje o zaman daha farklı sonuçlar ortaya koyardı…</a:t>
            </a:r>
          </a:p>
          <a:p>
            <a:pPr marL="0" indent="0">
              <a:buNone/>
            </a:pPr>
            <a:endParaRPr lang="tr-TR" dirty="0"/>
          </a:p>
        </p:txBody>
      </p:sp>
    </p:spTree>
    <p:extLst>
      <p:ext uri="{BB962C8B-B14F-4D97-AF65-F5344CB8AC3E}">
        <p14:creationId xmlns:p14="http://schemas.microsoft.com/office/powerpoint/2010/main" val="272592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EFEFC-5EE5-45EB-8244-23FD9436CECD}"/>
              </a:ext>
            </a:extLst>
          </p:cNvPr>
          <p:cNvSpPr>
            <a:spLocks noGrp="1"/>
          </p:cNvSpPr>
          <p:nvPr>
            <p:ph type="title"/>
          </p:nvPr>
        </p:nvSpPr>
        <p:spPr/>
        <p:txBody>
          <a:bodyPr/>
          <a:lstStyle/>
          <a:p>
            <a:r>
              <a:rPr lang="tr-TR" b="1" dirty="0"/>
              <a:t> Çalıştırdığım kod ve Çıktı Ekranı!!!</a:t>
            </a:r>
            <a:br>
              <a:rPr lang="tr-TR" b="1" dirty="0"/>
            </a:br>
            <a:endParaRPr lang="tr-TR" dirty="0"/>
          </a:p>
        </p:txBody>
      </p:sp>
    </p:spTree>
    <p:extLst>
      <p:ext uri="{BB962C8B-B14F-4D97-AF65-F5344CB8AC3E}">
        <p14:creationId xmlns:p14="http://schemas.microsoft.com/office/powerpoint/2010/main" val="232561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1B1BDF6-2EA6-4914-B195-79E97E3509B2}"/>
              </a:ext>
            </a:extLst>
          </p:cNvPr>
          <p:cNvPicPr/>
          <p:nvPr/>
        </p:nvPicPr>
        <p:blipFill>
          <a:blip r:embed="rId2">
            <a:extLst>
              <a:ext uri="{28A0092B-C50C-407E-A947-70E740481C1C}">
                <a14:useLocalDpi xmlns:a14="http://schemas.microsoft.com/office/drawing/2010/main" val="0"/>
              </a:ext>
            </a:extLst>
          </a:blip>
          <a:stretch>
            <a:fillRect/>
          </a:stretch>
        </p:blipFill>
        <p:spPr>
          <a:xfrm>
            <a:off x="335280" y="147783"/>
            <a:ext cx="11551920" cy="5845054"/>
          </a:xfrm>
          <a:prstGeom prst="rect">
            <a:avLst/>
          </a:prstGeom>
        </p:spPr>
      </p:pic>
    </p:spTree>
    <p:extLst>
      <p:ext uri="{BB962C8B-B14F-4D97-AF65-F5344CB8AC3E}">
        <p14:creationId xmlns:p14="http://schemas.microsoft.com/office/powerpoint/2010/main" val="337528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C193B76-795D-41CF-A30C-3202379DB08B}"/>
              </a:ext>
            </a:extLst>
          </p:cNvPr>
          <p:cNvPicPr/>
          <p:nvPr/>
        </p:nvPicPr>
        <p:blipFill>
          <a:blip r:embed="rId2">
            <a:extLst>
              <a:ext uri="{28A0092B-C50C-407E-A947-70E740481C1C}">
                <a14:useLocalDpi xmlns:a14="http://schemas.microsoft.com/office/drawing/2010/main" val="0"/>
              </a:ext>
            </a:extLst>
          </a:blip>
          <a:stretch>
            <a:fillRect/>
          </a:stretch>
        </p:blipFill>
        <p:spPr>
          <a:xfrm>
            <a:off x="335280" y="209549"/>
            <a:ext cx="11439378" cy="5881761"/>
          </a:xfrm>
          <a:prstGeom prst="rect">
            <a:avLst/>
          </a:prstGeom>
        </p:spPr>
      </p:pic>
    </p:spTree>
    <p:extLst>
      <p:ext uri="{BB962C8B-B14F-4D97-AF65-F5344CB8AC3E}">
        <p14:creationId xmlns:p14="http://schemas.microsoft.com/office/powerpoint/2010/main" val="408081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8A071A9E-C111-4E9D-927C-D0DB47E21D46}"/>
              </a:ext>
            </a:extLst>
          </p:cNvPr>
          <p:cNvPicPr/>
          <p:nvPr/>
        </p:nvPicPr>
        <p:blipFill>
          <a:blip r:embed="rId2">
            <a:extLst>
              <a:ext uri="{28A0092B-C50C-407E-A947-70E740481C1C}">
                <a14:useLocalDpi xmlns:a14="http://schemas.microsoft.com/office/drawing/2010/main" val="0"/>
              </a:ext>
            </a:extLst>
          </a:blip>
          <a:stretch>
            <a:fillRect/>
          </a:stretch>
        </p:blipFill>
        <p:spPr>
          <a:xfrm>
            <a:off x="335279" y="171474"/>
            <a:ext cx="11495649" cy="5947972"/>
          </a:xfrm>
          <a:prstGeom prst="rect">
            <a:avLst/>
          </a:prstGeom>
        </p:spPr>
      </p:pic>
    </p:spTree>
    <p:extLst>
      <p:ext uri="{BB962C8B-B14F-4D97-AF65-F5344CB8AC3E}">
        <p14:creationId xmlns:p14="http://schemas.microsoft.com/office/powerpoint/2010/main" val="71582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4CB11185-4330-4EDF-B9D8-C9E655A50897}"/>
              </a:ext>
            </a:extLst>
          </p:cNvPr>
          <p:cNvPicPr/>
          <p:nvPr/>
        </p:nvPicPr>
        <p:blipFill>
          <a:blip r:embed="rId2">
            <a:extLst>
              <a:ext uri="{28A0092B-C50C-407E-A947-70E740481C1C}">
                <a14:useLocalDpi xmlns:a14="http://schemas.microsoft.com/office/drawing/2010/main" val="0"/>
              </a:ext>
            </a:extLst>
          </a:blip>
          <a:stretch>
            <a:fillRect/>
          </a:stretch>
        </p:blipFill>
        <p:spPr>
          <a:xfrm>
            <a:off x="335280" y="267090"/>
            <a:ext cx="11467514" cy="5852355"/>
          </a:xfrm>
          <a:prstGeom prst="rect">
            <a:avLst/>
          </a:prstGeom>
        </p:spPr>
      </p:pic>
    </p:spTree>
    <p:extLst>
      <p:ext uri="{BB962C8B-B14F-4D97-AF65-F5344CB8AC3E}">
        <p14:creationId xmlns:p14="http://schemas.microsoft.com/office/powerpoint/2010/main" val="377199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C0412351-CA9B-4D26-B682-4A07D2A14EBF}"/>
              </a:ext>
            </a:extLst>
          </p:cNvPr>
          <p:cNvPicPr/>
          <p:nvPr/>
        </p:nvPicPr>
        <p:blipFill>
          <a:blip r:embed="rId2">
            <a:extLst>
              <a:ext uri="{28A0092B-C50C-407E-A947-70E740481C1C}">
                <a14:useLocalDpi xmlns:a14="http://schemas.microsoft.com/office/drawing/2010/main" val="0"/>
              </a:ext>
            </a:extLst>
          </a:blip>
          <a:stretch>
            <a:fillRect/>
          </a:stretch>
        </p:blipFill>
        <p:spPr>
          <a:xfrm>
            <a:off x="335279" y="282110"/>
            <a:ext cx="11425311" cy="5724795"/>
          </a:xfrm>
          <a:prstGeom prst="rect">
            <a:avLst/>
          </a:prstGeom>
        </p:spPr>
      </p:pic>
    </p:spTree>
    <p:extLst>
      <p:ext uri="{BB962C8B-B14F-4D97-AF65-F5344CB8AC3E}">
        <p14:creationId xmlns:p14="http://schemas.microsoft.com/office/powerpoint/2010/main" val="48347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408B6294-93C4-46DF-8F7F-05ACC4DAD369}"/>
              </a:ext>
            </a:extLst>
          </p:cNvPr>
          <p:cNvPicPr/>
          <p:nvPr/>
        </p:nvPicPr>
        <p:blipFill>
          <a:blip r:embed="rId2">
            <a:extLst>
              <a:ext uri="{28A0092B-C50C-407E-A947-70E740481C1C}">
                <a14:useLocalDpi xmlns:a14="http://schemas.microsoft.com/office/drawing/2010/main" val="0"/>
              </a:ext>
            </a:extLst>
          </a:blip>
          <a:stretch>
            <a:fillRect/>
          </a:stretch>
        </p:blipFill>
        <p:spPr>
          <a:xfrm>
            <a:off x="335279" y="219489"/>
            <a:ext cx="11509717" cy="5942160"/>
          </a:xfrm>
          <a:prstGeom prst="rect">
            <a:avLst/>
          </a:prstGeom>
        </p:spPr>
      </p:pic>
    </p:spTree>
    <p:extLst>
      <p:ext uri="{BB962C8B-B14F-4D97-AF65-F5344CB8AC3E}">
        <p14:creationId xmlns:p14="http://schemas.microsoft.com/office/powerpoint/2010/main" val="115311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1768B0-2321-43A5-AD26-A80C6E35A061}"/>
              </a:ext>
            </a:extLst>
          </p:cNvPr>
          <p:cNvSpPr>
            <a:spLocks noGrp="1"/>
          </p:cNvSpPr>
          <p:nvPr>
            <p:ph type="title"/>
          </p:nvPr>
        </p:nvSpPr>
        <p:spPr/>
        <p:txBody>
          <a:bodyPr/>
          <a:lstStyle/>
          <a:p>
            <a:r>
              <a:rPr lang="tr-TR" b="1" dirty="0"/>
              <a:t>Program Çıktısı</a:t>
            </a:r>
            <a:br>
              <a:rPr lang="tr-TR" b="1" dirty="0"/>
            </a:br>
            <a:endParaRPr lang="tr-TR" dirty="0"/>
          </a:p>
        </p:txBody>
      </p:sp>
    </p:spTree>
    <p:extLst>
      <p:ext uri="{BB962C8B-B14F-4D97-AF65-F5344CB8AC3E}">
        <p14:creationId xmlns:p14="http://schemas.microsoft.com/office/powerpoint/2010/main" val="203741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32761C9-4415-4CFF-A031-F8C3A5A71E04}"/>
              </a:ext>
            </a:extLst>
          </p:cNvPr>
          <p:cNvPicPr/>
          <p:nvPr/>
        </p:nvPicPr>
        <p:blipFill>
          <a:blip r:embed="rId2">
            <a:extLst>
              <a:ext uri="{28A0092B-C50C-407E-A947-70E740481C1C}">
                <a14:useLocalDpi xmlns:a14="http://schemas.microsoft.com/office/drawing/2010/main" val="0"/>
              </a:ext>
            </a:extLst>
          </a:blip>
          <a:stretch>
            <a:fillRect/>
          </a:stretch>
        </p:blipFill>
        <p:spPr>
          <a:xfrm>
            <a:off x="335280" y="168616"/>
            <a:ext cx="11565988" cy="6063371"/>
          </a:xfrm>
          <a:prstGeom prst="rect">
            <a:avLst/>
          </a:prstGeom>
        </p:spPr>
      </p:pic>
    </p:spTree>
    <p:extLst>
      <p:ext uri="{BB962C8B-B14F-4D97-AF65-F5344CB8AC3E}">
        <p14:creationId xmlns:p14="http://schemas.microsoft.com/office/powerpoint/2010/main" val="107815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2C3E62-6CEA-456F-8415-11F1B3932119}"/>
              </a:ext>
            </a:extLst>
          </p:cNvPr>
          <p:cNvSpPr>
            <a:spLocks noGrp="1"/>
          </p:cNvSpPr>
          <p:nvPr>
            <p:ph type="title"/>
          </p:nvPr>
        </p:nvSpPr>
        <p:spPr/>
        <p:txBody>
          <a:bodyPr/>
          <a:lstStyle/>
          <a:p>
            <a:r>
              <a:rPr lang="tr-TR" dirty="0"/>
              <a:t>Hipotez nedir?</a:t>
            </a:r>
          </a:p>
        </p:txBody>
      </p:sp>
      <p:sp>
        <p:nvSpPr>
          <p:cNvPr id="3" name="İçerik Yer Tutucusu 2">
            <a:extLst>
              <a:ext uri="{FF2B5EF4-FFF2-40B4-BE49-F238E27FC236}">
                <a16:creationId xmlns:a16="http://schemas.microsoft.com/office/drawing/2014/main" id="{8B709DD6-C2AA-4829-9733-6F801D232026}"/>
              </a:ext>
            </a:extLst>
          </p:cNvPr>
          <p:cNvSpPr>
            <a:spLocks noGrp="1"/>
          </p:cNvSpPr>
          <p:nvPr>
            <p:ph idx="1"/>
          </p:nvPr>
        </p:nvSpPr>
        <p:spPr/>
        <p:txBody>
          <a:bodyPr/>
          <a:lstStyle/>
          <a:p>
            <a:r>
              <a:rPr lang="tr-TR" dirty="0"/>
              <a:t>Otonom araçlarda kullanılmak üzere </a:t>
            </a:r>
            <a:r>
              <a:rPr lang="tr-TR" dirty="0" err="1"/>
              <a:t>tensorflow</a:t>
            </a:r>
            <a:r>
              <a:rPr lang="tr-TR" dirty="0"/>
              <a:t> teknolojisi ile geliştirilmiş bir nesne tanıma ve algılama yapay zeka projesidir. Problem olarak kazaları gösterebiliriz ve bizim amacımız kazaları azaltmaktır. Önemi çok yüksektir çünkü söz konusu insan ve her canlının yaşamıdır. İlgili bazı araştırmalar ve çalışmalar vardır. Sizde bunu araştırıp kendiniz görebilirsiniz.  Sonuç olarak kazaları azaltmak ilk hedeftir.</a:t>
            </a:r>
          </a:p>
          <a:p>
            <a:endParaRPr lang="tr-TR" dirty="0"/>
          </a:p>
        </p:txBody>
      </p:sp>
    </p:spTree>
    <p:extLst>
      <p:ext uri="{BB962C8B-B14F-4D97-AF65-F5344CB8AC3E}">
        <p14:creationId xmlns:p14="http://schemas.microsoft.com/office/powerpoint/2010/main" val="93324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3032D2-BC02-4186-B998-DA070DCA1E28}"/>
              </a:ext>
            </a:extLst>
          </p:cNvPr>
          <p:cNvSpPr>
            <a:spLocks noGrp="1"/>
          </p:cNvSpPr>
          <p:nvPr>
            <p:ph type="title"/>
          </p:nvPr>
        </p:nvSpPr>
        <p:spPr/>
        <p:txBody>
          <a:bodyPr/>
          <a:lstStyle/>
          <a:p>
            <a:r>
              <a:rPr lang="tr-TR" dirty="0" err="1"/>
              <a:t>Hiperparametreler</a:t>
            </a:r>
            <a:r>
              <a:rPr lang="tr-TR" dirty="0"/>
              <a:t> nasıl seçildi, hangi değerler alındı?</a:t>
            </a:r>
          </a:p>
        </p:txBody>
      </p:sp>
      <p:sp>
        <p:nvSpPr>
          <p:cNvPr id="3" name="İçerik Yer Tutucusu 2">
            <a:extLst>
              <a:ext uri="{FF2B5EF4-FFF2-40B4-BE49-F238E27FC236}">
                <a16:creationId xmlns:a16="http://schemas.microsoft.com/office/drawing/2014/main" id="{43EE5F80-B986-4D55-9BB3-1C8A216D65AD}"/>
              </a:ext>
            </a:extLst>
          </p:cNvPr>
          <p:cNvSpPr>
            <a:spLocks noGrp="1"/>
          </p:cNvSpPr>
          <p:nvPr>
            <p:ph idx="1"/>
          </p:nvPr>
        </p:nvSpPr>
        <p:spPr/>
        <p:txBody>
          <a:bodyPr/>
          <a:lstStyle/>
          <a:p>
            <a:r>
              <a:rPr lang="tr-TR" dirty="0" err="1"/>
              <a:t>Hiper</a:t>
            </a:r>
            <a:r>
              <a:rPr lang="tr-TR" dirty="0"/>
              <a:t> parametreler , model eğitimi sürecini denetlemenize olanak tanıyan ayarlanabilir parametrelerdir. </a:t>
            </a:r>
          </a:p>
          <a:p>
            <a:endParaRPr lang="tr-TR" dirty="0"/>
          </a:p>
        </p:txBody>
      </p:sp>
    </p:spTree>
    <p:extLst>
      <p:ext uri="{BB962C8B-B14F-4D97-AF65-F5344CB8AC3E}">
        <p14:creationId xmlns:p14="http://schemas.microsoft.com/office/powerpoint/2010/main" val="218280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CAFF69-D0D7-442D-AC33-DE4AB0F3B674}"/>
              </a:ext>
            </a:extLst>
          </p:cNvPr>
          <p:cNvSpPr>
            <a:spLocks noGrp="1"/>
          </p:cNvSpPr>
          <p:nvPr>
            <p:ph type="title"/>
          </p:nvPr>
        </p:nvSpPr>
        <p:spPr/>
        <p:txBody>
          <a:bodyPr/>
          <a:lstStyle/>
          <a:p>
            <a:r>
              <a:rPr lang="tr-TR" b="1" dirty="0"/>
              <a:t>Biz nasıl seçtik?(</a:t>
            </a:r>
            <a:r>
              <a:rPr lang="tr-TR" b="1" dirty="0" err="1"/>
              <a:t>Hiperparametre</a:t>
            </a:r>
            <a:r>
              <a:rPr lang="tr-TR" b="1" dirty="0"/>
              <a:t>)</a:t>
            </a:r>
            <a:endParaRPr lang="tr-TR" dirty="0"/>
          </a:p>
        </p:txBody>
      </p:sp>
      <p:sp>
        <p:nvSpPr>
          <p:cNvPr id="3" name="İçerik Yer Tutucusu 2">
            <a:extLst>
              <a:ext uri="{FF2B5EF4-FFF2-40B4-BE49-F238E27FC236}">
                <a16:creationId xmlns:a16="http://schemas.microsoft.com/office/drawing/2014/main" id="{2A244A5B-E006-46B8-8FFC-03ECA819C467}"/>
              </a:ext>
            </a:extLst>
          </p:cNvPr>
          <p:cNvSpPr>
            <a:spLocks noGrp="1"/>
          </p:cNvSpPr>
          <p:nvPr>
            <p:ph idx="1"/>
          </p:nvPr>
        </p:nvSpPr>
        <p:spPr/>
        <p:txBody>
          <a:bodyPr/>
          <a:lstStyle/>
          <a:p>
            <a:r>
              <a:rPr lang="tr-TR" dirty="0"/>
              <a:t>Biz </a:t>
            </a:r>
            <a:r>
              <a:rPr lang="tr-TR" dirty="0" err="1"/>
              <a:t>ssd</a:t>
            </a:r>
            <a:r>
              <a:rPr lang="tr-TR" dirty="0"/>
              <a:t> modelini ve </a:t>
            </a:r>
            <a:r>
              <a:rPr lang="tr-TR" dirty="0" err="1"/>
              <a:t>tensorflow</a:t>
            </a:r>
            <a:r>
              <a:rPr lang="tr-TR" dirty="0"/>
              <a:t> teknolojisini kullandık, bunlar daha hızlı okumasını sağlıyor ve işlemleri daha hızlı gerçekleştiriyor. </a:t>
            </a:r>
            <a:r>
              <a:rPr lang="tr-TR" dirty="0" err="1"/>
              <a:t>Hiperparametre</a:t>
            </a:r>
            <a:r>
              <a:rPr lang="tr-TR" dirty="0"/>
              <a:t> için veri seti boyutu ne kadar büyük olursa o kadar iyi öğrenme ve algılama gerçekleştirilir. Çeşitlilikte bir o kadar önemlidir. Ne kadar nesne tanıtır öğretirsek, o kadar iyi sonuç ortaya koyar. </a:t>
            </a:r>
          </a:p>
          <a:p>
            <a:r>
              <a:rPr lang="tr-TR" dirty="0"/>
              <a:t>Kısaca bizim seçme sebebimiz daha hızlı olması. </a:t>
            </a:r>
          </a:p>
          <a:p>
            <a:r>
              <a:rPr lang="tr-TR" i="1" dirty="0" err="1">
                <a:effectLst>
                  <a:outerShdw blurRad="38100" dist="38100" dir="2700000" algn="tl">
                    <a:srgbClr val="000000">
                      <a:alpha val="43137"/>
                    </a:srgbClr>
                  </a:outerShdw>
                </a:effectLst>
              </a:rPr>
              <a:t>Schoastic</a:t>
            </a:r>
            <a:r>
              <a:rPr lang="tr-TR" i="1" dirty="0">
                <a:effectLst>
                  <a:outerShdw blurRad="38100" dist="38100" dir="2700000" algn="tl">
                    <a:srgbClr val="000000">
                      <a:alpha val="43137"/>
                    </a:srgbClr>
                  </a:outerShdw>
                </a:effectLst>
              </a:rPr>
              <a:t> </a:t>
            </a:r>
            <a:r>
              <a:rPr lang="tr-TR" i="1" dirty="0" err="1">
                <a:effectLst>
                  <a:outerShdw blurRad="38100" dist="38100" dir="2700000" algn="tl">
                    <a:srgbClr val="000000">
                      <a:alpha val="43137"/>
                    </a:srgbClr>
                  </a:outerShdw>
                </a:effectLst>
              </a:rPr>
              <a:t>gradient</a:t>
            </a:r>
            <a:r>
              <a:rPr lang="tr-TR" i="1" dirty="0">
                <a:effectLst>
                  <a:outerShdw blurRad="38100" dist="38100" dir="2700000" algn="tl">
                    <a:srgbClr val="000000">
                      <a:alpha val="43137"/>
                    </a:srgbClr>
                  </a:outerShdw>
                </a:effectLst>
              </a:rPr>
              <a:t> </a:t>
            </a:r>
            <a:r>
              <a:rPr lang="tr-TR" i="1" dirty="0" err="1">
                <a:effectLst>
                  <a:outerShdw blurRad="38100" dist="38100" dir="2700000" algn="tl">
                    <a:srgbClr val="000000">
                      <a:alpha val="43137"/>
                    </a:srgbClr>
                  </a:outerShdw>
                </a:effectLst>
              </a:rPr>
              <a:t>descent</a:t>
            </a:r>
            <a:r>
              <a:rPr lang="tr-TR" i="1" dirty="0">
                <a:effectLst>
                  <a:outerShdw blurRad="38100" dist="38100" dir="2700000" algn="tl">
                    <a:srgbClr val="000000">
                      <a:alpha val="43137"/>
                    </a:srgbClr>
                  </a:outerShdw>
                </a:effectLst>
              </a:rPr>
              <a:t> </a:t>
            </a:r>
            <a:r>
              <a:rPr lang="tr-TR" dirty="0"/>
              <a:t>algoritmasını kullanarak parametresini belirledik…</a:t>
            </a:r>
          </a:p>
          <a:p>
            <a:endParaRPr lang="tr-TR" dirty="0"/>
          </a:p>
          <a:p>
            <a:endParaRPr lang="tr-TR" dirty="0"/>
          </a:p>
        </p:txBody>
      </p:sp>
    </p:spTree>
    <p:extLst>
      <p:ext uri="{BB962C8B-B14F-4D97-AF65-F5344CB8AC3E}">
        <p14:creationId xmlns:p14="http://schemas.microsoft.com/office/powerpoint/2010/main" val="223771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807642-AB5E-45A9-9B36-0D59392E56D1}"/>
              </a:ext>
            </a:extLst>
          </p:cNvPr>
          <p:cNvSpPr>
            <a:spLocks noGrp="1"/>
          </p:cNvSpPr>
          <p:nvPr>
            <p:ph type="title"/>
          </p:nvPr>
        </p:nvSpPr>
        <p:spPr/>
        <p:txBody>
          <a:bodyPr/>
          <a:lstStyle/>
          <a:p>
            <a:r>
              <a:rPr lang="tr-TR" b="1" dirty="0"/>
              <a:t>Eğitim ve test kümeleri?</a:t>
            </a:r>
            <a:endParaRPr lang="tr-TR" dirty="0"/>
          </a:p>
        </p:txBody>
      </p:sp>
      <p:sp>
        <p:nvSpPr>
          <p:cNvPr id="3" name="İçerik Yer Tutucusu 2">
            <a:extLst>
              <a:ext uri="{FF2B5EF4-FFF2-40B4-BE49-F238E27FC236}">
                <a16:creationId xmlns:a16="http://schemas.microsoft.com/office/drawing/2014/main" id="{DD1930B0-5A06-4197-8AD2-5EFBED8FD0D1}"/>
              </a:ext>
            </a:extLst>
          </p:cNvPr>
          <p:cNvSpPr>
            <a:spLocks noGrp="1"/>
          </p:cNvSpPr>
          <p:nvPr>
            <p:ph idx="1"/>
          </p:nvPr>
        </p:nvSpPr>
        <p:spPr/>
        <p:txBody>
          <a:bodyPr/>
          <a:lstStyle/>
          <a:p>
            <a:r>
              <a:rPr lang="tr-TR" dirty="0" err="1"/>
              <a:t>LabelImg</a:t>
            </a:r>
            <a:r>
              <a:rPr lang="tr-TR" dirty="0"/>
              <a:t> ile eğitim yaparak nesneleri tanıttım. </a:t>
            </a:r>
            <a:r>
              <a:rPr lang="tr-TR" dirty="0" err="1"/>
              <a:t>LabelImg</a:t>
            </a:r>
            <a:r>
              <a:rPr lang="tr-TR" dirty="0"/>
              <a:t> güzelce nesneleri çizerek programa tanıtmaya yarar. Model olarak </a:t>
            </a:r>
            <a:r>
              <a:rPr lang="tr-TR" dirty="0" err="1"/>
              <a:t>ssd</a:t>
            </a:r>
            <a:r>
              <a:rPr lang="tr-TR" dirty="0"/>
              <a:t> modelini kullandık, eğitim için dediğim aracı kullandık. Test için gelecek olursak, </a:t>
            </a:r>
            <a:r>
              <a:rPr lang="tr-TR" dirty="0" err="1"/>
              <a:t>python</a:t>
            </a:r>
            <a:r>
              <a:rPr lang="tr-TR" dirty="0"/>
              <a:t> programlama dilinde tanıttığımız nesneleri kameraya göstererek yüzdelik oranları not alarak ortalamalarını hesapladık. Böylece test işlemi gerçekleşti Test için zaten fotoğraf çektik…</a:t>
            </a:r>
          </a:p>
        </p:txBody>
      </p:sp>
    </p:spTree>
    <p:extLst>
      <p:ext uri="{BB962C8B-B14F-4D97-AF65-F5344CB8AC3E}">
        <p14:creationId xmlns:p14="http://schemas.microsoft.com/office/powerpoint/2010/main" val="322721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E7BB3-9FD8-41F4-A0A7-BFDEA0C674EB}"/>
              </a:ext>
            </a:extLst>
          </p:cNvPr>
          <p:cNvSpPr>
            <a:spLocks noGrp="1"/>
          </p:cNvSpPr>
          <p:nvPr>
            <p:ph type="title"/>
          </p:nvPr>
        </p:nvSpPr>
        <p:spPr/>
        <p:txBody>
          <a:bodyPr/>
          <a:lstStyle/>
          <a:p>
            <a:r>
              <a:rPr lang="tr-TR" b="1" dirty="0"/>
              <a:t>Değerler:</a:t>
            </a:r>
            <a:endParaRPr lang="tr-TR" dirty="0"/>
          </a:p>
        </p:txBody>
      </p:sp>
      <p:sp>
        <p:nvSpPr>
          <p:cNvPr id="3" name="İçerik Yer Tutucusu 2">
            <a:extLst>
              <a:ext uri="{FF2B5EF4-FFF2-40B4-BE49-F238E27FC236}">
                <a16:creationId xmlns:a16="http://schemas.microsoft.com/office/drawing/2014/main" id="{95EFB0D8-0395-4B7A-AD2C-F9F330EC97C2}"/>
              </a:ext>
            </a:extLst>
          </p:cNvPr>
          <p:cNvSpPr>
            <a:spLocks noGrp="1"/>
          </p:cNvSpPr>
          <p:nvPr>
            <p:ph idx="1"/>
          </p:nvPr>
        </p:nvSpPr>
        <p:spPr/>
        <p:txBody>
          <a:bodyPr/>
          <a:lstStyle/>
          <a:p>
            <a:r>
              <a:rPr lang="tr-TR" dirty="0"/>
              <a:t>her test %90 üzerinde başarı göstermiştir. </a:t>
            </a:r>
          </a:p>
        </p:txBody>
      </p:sp>
    </p:spTree>
    <p:extLst>
      <p:ext uri="{BB962C8B-B14F-4D97-AF65-F5344CB8AC3E}">
        <p14:creationId xmlns:p14="http://schemas.microsoft.com/office/powerpoint/2010/main" val="246726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48EF78B-8A53-47BF-BA82-AC75C402749B}"/>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BEFC6E16-3B7C-4829-BCBF-E6230A7BB9B1}"/>
              </a:ext>
            </a:extLst>
          </p:cNvPr>
          <p:cNvPicPr/>
          <p:nvPr/>
        </p:nvPicPr>
        <p:blipFill>
          <a:blip r:embed="rId2">
            <a:extLst>
              <a:ext uri="{28A0092B-C50C-407E-A947-70E740481C1C}">
                <a14:useLocalDpi xmlns:a14="http://schemas.microsoft.com/office/drawing/2010/main" val="0"/>
              </a:ext>
            </a:extLst>
          </a:blip>
          <a:stretch>
            <a:fillRect/>
          </a:stretch>
        </p:blipFill>
        <p:spPr>
          <a:xfrm>
            <a:off x="365759" y="356976"/>
            <a:ext cx="11465169" cy="5734335"/>
          </a:xfrm>
          <a:prstGeom prst="rect">
            <a:avLst/>
          </a:prstGeom>
        </p:spPr>
      </p:pic>
    </p:spTree>
    <p:extLst>
      <p:ext uri="{BB962C8B-B14F-4D97-AF65-F5344CB8AC3E}">
        <p14:creationId xmlns:p14="http://schemas.microsoft.com/office/powerpoint/2010/main" val="371148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3EDE5-5B6C-4347-921B-56267D1A6C9A}"/>
              </a:ext>
            </a:extLst>
          </p:cNvPr>
          <p:cNvSpPr>
            <a:spLocks noGrp="1"/>
          </p:cNvSpPr>
          <p:nvPr>
            <p:ph type="title"/>
          </p:nvPr>
        </p:nvSpPr>
        <p:spPr/>
        <p:txBody>
          <a:bodyPr/>
          <a:lstStyle/>
          <a:p>
            <a:r>
              <a:rPr lang="tr-TR" b="1" dirty="0"/>
              <a:t>Doğruluk ne bulundu?</a:t>
            </a:r>
            <a:endParaRPr lang="tr-TR" dirty="0"/>
          </a:p>
        </p:txBody>
      </p:sp>
      <p:sp>
        <p:nvSpPr>
          <p:cNvPr id="3" name="İçerik Yer Tutucusu 2">
            <a:extLst>
              <a:ext uri="{FF2B5EF4-FFF2-40B4-BE49-F238E27FC236}">
                <a16:creationId xmlns:a16="http://schemas.microsoft.com/office/drawing/2014/main" id="{C7033DDB-B806-4070-80AA-B61FFDB20DE8}"/>
              </a:ext>
            </a:extLst>
          </p:cNvPr>
          <p:cNvSpPr>
            <a:spLocks noGrp="1"/>
          </p:cNvSpPr>
          <p:nvPr>
            <p:ph idx="1"/>
          </p:nvPr>
        </p:nvSpPr>
        <p:spPr/>
        <p:txBody>
          <a:bodyPr/>
          <a:lstStyle/>
          <a:p>
            <a:r>
              <a:rPr lang="tr-TR" dirty="0"/>
              <a:t>Yeterli test işlemleri sonucunda belirli kanılara varılmıştır. İşlemlerin yeterli olduğu belli kanılar ile ortaya konulmuştur. Yeterlidir…</a:t>
            </a:r>
          </a:p>
          <a:p>
            <a:r>
              <a:rPr lang="tr-TR" dirty="0" err="1"/>
              <a:t>Fotoğraftada</a:t>
            </a:r>
            <a:r>
              <a:rPr lang="tr-TR" dirty="0"/>
              <a:t> gördüğümüz üzere %97 başarı ile telefonu tanımıştır. Bu tanımada ki mantık, bilgisayara nesneyi ne kadar gösterirsek bilgisayar o kadar çok tanır.</a:t>
            </a:r>
          </a:p>
          <a:p>
            <a:pPr marL="0" indent="0">
              <a:buNone/>
            </a:pPr>
            <a:endParaRPr lang="tr-TR" dirty="0"/>
          </a:p>
        </p:txBody>
      </p:sp>
    </p:spTree>
    <p:extLst>
      <p:ext uri="{BB962C8B-B14F-4D97-AF65-F5344CB8AC3E}">
        <p14:creationId xmlns:p14="http://schemas.microsoft.com/office/powerpoint/2010/main" val="163453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BBDF4D-D93F-4720-96D1-ADA483B00204}"/>
              </a:ext>
            </a:extLst>
          </p:cNvPr>
          <p:cNvSpPr>
            <a:spLocks noGrp="1"/>
          </p:cNvSpPr>
          <p:nvPr>
            <p:ph type="title"/>
          </p:nvPr>
        </p:nvSpPr>
        <p:spPr/>
        <p:txBody>
          <a:bodyPr/>
          <a:lstStyle/>
          <a:p>
            <a:r>
              <a:rPr lang="tr-TR" b="1" dirty="0"/>
              <a:t>İyileştirilebilir mi?</a:t>
            </a:r>
            <a:endParaRPr lang="tr-TR" dirty="0"/>
          </a:p>
        </p:txBody>
      </p:sp>
      <p:sp>
        <p:nvSpPr>
          <p:cNvPr id="3" name="İçerik Yer Tutucusu 2">
            <a:extLst>
              <a:ext uri="{FF2B5EF4-FFF2-40B4-BE49-F238E27FC236}">
                <a16:creationId xmlns:a16="http://schemas.microsoft.com/office/drawing/2014/main" id="{606A862F-527E-4EEE-A621-3A1E769B2DF3}"/>
              </a:ext>
            </a:extLst>
          </p:cNvPr>
          <p:cNvSpPr>
            <a:spLocks noGrp="1"/>
          </p:cNvSpPr>
          <p:nvPr>
            <p:ph idx="1"/>
          </p:nvPr>
        </p:nvSpPr>
        <p:spPr/>
        <p:txBody>
          <a:bodyPr/>
          <a:lstStyle/>
          <a:p>
            <a:r>
              <a:rPr lang="tr-TR" dirty="0"/>
              <a:t>İyileştirilebilir mi sorusuna cevap verecek olursak, kesinlikle iyileştirilebilir…</a:t>
            </a:r>
          </a:p>
          <a:p>
            <a:r>
              <a:rPr lang="tr-TR" dirty="0"/>
              <a:t>Ben </a:t>
            </a:r>
            <a:r>
              <a:rPr lang="tr-TR" dirty="0" err="1"/>
              <a:t>ssd</a:t>
            </a:r>
            <a:r>
              <a:rPr lang="tr-TR" dirty="0"/>
              <a:t> modelini ve </a:t>
            </a:r>
            <a:r>
              <a:rPr lang="tr-TR" dirty="0" err="1"/>
              <a:t>tensorflow</a:t>
            </a:r>
            <a:r>
              <a:rPr lang="tr-TR" dirty="0"/>
              <a:t> teknolojisini kullandım, hızlı işlem alması ve daha çabuk tanıması için… daha farklı modeller var, onları kullanabilirdik mesela… </a:t>
            </a:r>
          </a:p>
          <a:p>
            <a:endParaRPr lang="tr-TR" dirty="0"/>
          </a:p>
        </p:txBody>
      </p:sp>
    </p:spTree>
    <p:extLst>
      <p:ext uri="{BB962C8B-B14F-4D97-AF65-F5344CB8AC3E}">
        <p14:creationId xmlns:p14="http://schemas.microsoft.com/office/powerpoint/2010/main" val="2955759915"/>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TotalTime>
  <Words>369</Words>
  <Application>Microsoft Office PowerPoint</Application>
  <PresentationFormat>Geniş ekran</PresentationFormat>
  <Paragraphs>23</Paragraphs>
  <Slides>19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19</vt:i4>
      </vt:variant>
    </vt:vector>
  </HeadingPairs>
  <TitlesOfParts>
    <vt:vector size="22" baseType="lpstr">
      <vt:lpstr>Calibri</vt:lpstr>
      <vt:lpstr>Calibri Light</vt:lpstr>
      <vt:lpstr>Geçmişe bakış</vt:lpstr>
      <vt:lpstr>Otonom Araçlar İçin Tensorflow İle Geliştirdiğim Nesne Tanıma Projesi</vt:lpstr>
      <vt:lpstr>Hipotez nedir?</vt:lpstr>
      <vt:lpstr>Hiperparametreler nasıl seçildi, hangi değerler alındı?</vt:lpstr>
      <vt:lpstr>Biz nasıl seçtik?(Hiperparametre)</vt:lpstr>
      <vt:lpstr>Eğitim ve test kümeleri?</vt:lpstr>
      <vt:lpstr>Değerler:</vt:lpstr>
      <vt:lpstr>PowerPoint Sunusu</vt:lpstr>
      <vt:lpstr>Doğruluk ne bulundu?</vt:lpstr>
      <vt:lpstr>İyileştirilebilir mi?</vt:lpstr>
      <vt:lpstr>Hiperparametreler değişse sonuç, bulgu değişir mi?</vt:lpstr>
      <vt:lpstr> Çalıştırdığım kod ve Çıktı Ekranı!!! </vt:lpstr>
      <vt:lpstr>PowerPoint Sunusu</vt:lpstr>
      <vt:lpstr>PowerPoint Sunusu</vt:lpstr>
      <vt:lpstr>PowerPoint Sunusu</vt:lpstr>
      <vt:lpstr>PowerPoint Sunusu</vt:lpstr>
      <vt:lpstr>PowerPoint Sunusu</vt:lpstr>
      <vt:lpstr>PowerPoint Sunusu</vt:lpstr>
      <vt:lpstr>Program Çıktısı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Otonom Araçlar İçin Tensorflow İle Geliştirdiğim Nesne Tanıma Projesi</dc:title>
  <dc:creator>Mustafa Koca</dc:creator>
  <cp:lastModifiedBy>Mustafa Koca</cp:lastModifiedBy>
  <cp:revision>3</cp:revision>
  <dcterms:created xsi:type="dcterms:W3CDTF">2021-01-12T08:49:56Z</dcterms:created>
  <dcterms:modified xsi:type="dcterms:W3CDTF">2021-01-12T09:16:30Z</dcterms:modified>
</cp:coreProperties>
</file>