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 Light" charset="1" panose="00000400000000000000"/>
      <p:regular r:id="rId10"/>
    </p:embeddedFont>
    <p:embeddedFont>
      <p:font typeface="HK Grotesk Light Bold" charset="1" panose="00000500000000000000"/>
      <p:regular r:id="rId11"/>
    </p:embeddedFont>
    <p:embeddedFont>
      <p:font typeface="HK Grotesk Light Italics" charset="1" panose="00000400000000000000"/>
      <p:regular r:id="rId12"/>
    </p:embeddedFont>
    <p:embeddedFont>
      <p:font typeface="HK Grotesk Light Bold Italics" charset="1" panose="00000500000000000000"/>
      <p:regular r:id="rId13"/>
    </p:embeddedFont>
    <p:embeddedFont>
      <p:font typeface="HK Grotesk Bold" charset="1" panose="00000800000000000000"/>
      <p:regular r:id="rId14"/>
    </p:embeddedFont>
    <p:embeddedFont>
      <p:font typeface="HK Grotesk Bold Italics" charset="1" panose="00000800000000000000"/>
      <p:regular r:id="rId15"/>
    </p:embeddedFont>
    <p:embeddedFont>
      <p:font typeface="Montserrat" charset="1" panose="00000500000000000000"/>
      <p:regular r:id="rId16"/>
    </p:embeddedFont>
    <p:embeddedFont>
      <p:font typeface="Montserrat Bold" charset="1" panose="00000600000000000000"/>
      <p:regular r:id="rId17"/>
    </p:embeddedFont>
    <p:embeddedFont>
      <p:font typeface="Montserrat Italics" charset="1" panose="00000500000000000000"/>
      <p:regular r:id="rId18"/>
    </p:embeddedFont>
    <p:embeddedFont>
      <p:font typeface="Montserrat Bold Italics" charset="1" panose="000006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914912">
            <a:off x="-1534103" y="1801518"/>
            <a:ext cx="21356206" cy="687446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5330652" y="7061766"/>
            <a:ext cx="1928648" cy="2074442"/>
            <a:chOff x="0" y="0"/>
            <a:chExt cx="2571531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2508031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2571531" cy="468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01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232385" y="7061766"/>
            <a:ext cx="2074442" cy="2074442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028700" y="1028700"/>
            <a:ext cx="10316071" cy="3491383"/>
            <a:chOff x="0" y="0"/>
            <a:chExt cx="13754762" cy="465517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76200"/>
              <a:ext cx="13754762" cy="34391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990"/>
                </a:lnSpc>
              </a:pPr>
              <a:r>
                <a:rPr lang="en-US" spc="-270" sz="9000">
                  <a:solidFill>
                    <a:srgbClr val="FFFFFF"/>
                  </a:solidFill>
                  <a:latin typeface="HK Grotesk Bold"/>
                </a:rPr>
                <a:t>IT405  </a:t>
              </a:r>
            </a:p>
            <a:p>
              <a:pPr algn="ctr">
                <a:lnSpc>
                  <a:spcPts val="9990"/>
                </a:lnSpc>
              </a:pPr>
              <a:r>
                <a:rPr lang="en-US" spc="-270" sz="9000">
                  <a:solidFill>
                    <a:srgbClr val="FFFFFF"/>
                  </a:solidFill>
                  <a:latin typeface="HK Grotesk Bold"/>
                </a:rPr>
                <a:t>Final Presentation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082485"/>
              <a:ext cx="7714532" cy="5854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30"/>
                </a:lnSpc>
              </a:pPr>
              <a:r>
                <a:rPr lang="en-US" sz="3000">
                  <a:solidFill>
                    <a:srgbClr val="57FFDC"/>
                  </a:solidFill>
                  <a:latin typeface="HK Grotesk Light"/>
                </a:rPr>
                <a:t>MUSTAFA KÜÇÜK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8401603">
            <a:off x="5328173" y="-816435"/>
            <a:ext cx="18528255" cy="564297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984960" y="7183858"/>
            <a:ext cx="616957" cy="2074442"/>
            <a:chOff x="0" y="0"/>
            <a:chExt cx="822610" cy="2765923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4686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Bold"/>
                </a:rPr>
                <a:t>02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700" y="3926881"/>
            <a:ext cx="7249954" cy="2679851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9144000" y="5143500"/>
            <a:ext cx="7130528" cy="267985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856277" y="6724533"/>
            <a:ext cx="2230073" cy="2197636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1028700" y="1095375"/>
            <a:ext cx="8115300" cy="1143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0"/>
              </a:lnSpc>
            </a:pPr>
            <a:r>
              <a:rPr lang="en-US" spc="-239" sz="8000">
                <a:solidFill>
                  <a:srgbClr val="FFFFFF"/>
                </a:solidFill>
                <a:latin typeface="HK Grotesk Bold"/>
              </a:rPr>
              <a:t>Goal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153629"/>
            <a:ext cx="10177165" cy="139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HK Grotesk Light"/>
              </a:rPr>
              <a:t>Determining whether people will earn more than $50k a year.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792178">
            <a:off x="-3184334" y="-1644671"/>
            <a:ext cx="11135343" cy="3391383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 rot="0">
            <a:off x="8453230" y="1205435"/>
            <a:ext cx="50131" cy="7876130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984960" y="5349414"/>
            <a:ext cx="5910916" cy="1143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80"/>
              </a:lnSpc>
            </a:pPr>
            <a:r>
              <a:rPr lang="en-US" spc="-239" sz="8000">
                <a:solidFill>
                  <a:srgbClr val="FFFFFF"/>
                </a:solidFill>
                <a:latin typeface="HK Grotesk Bold"/>
              </a:rPr>
              <a:t>Pipeline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415297" y="1028700"/>
            <a:ext cx="7766739" cy="1429344"/>
            <a:chOff x="0" y="0"/>
            <a:chExt cx="10355653" cy="190579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39629"/>
              <a:ext cx="10355653" cy="598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8"/>
                </a:lnSpc>
              </a:pPr>
              <a:r>
                <a:rPr lang="en-US" sz="2775">
                  <a:solidFill>
                    <a:srgbClr val="57FFDC"/>
                  </a:solidFill>
                  <a:latin typeface="HK Grotesk Bold Bold"/>
                </a:rPr>
                <a:t>1. EDA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02867"/>
              <a:ext cx="10355653" cy="1103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pc="-51" sz="2584">
                  <a:solidFill>
                    <a:srgbClr val="FFFFFF"/>
                  </a:solidFill>
                  <a:latin typeface="HK Grotesk Light"/>
                </a:rPr>
                <a:t>Advanced data exploration manually and with tools like pandas-profiling.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415297" y="2728764"/>
            <a:ext cx="7766739" cy="1429344"/>
            <a:chOff x="0" y="0"/>
            <a:chExt cx="10355653" cy="190579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39629"/>
              <a:ext cx="10355653" cy="598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8"/>
                </a:lnSpc>
              </a:pPr>
              <a:r>
                <a:rPr lang="en-US" sz="2775">
                  <a:solidFill>
                    <a:srgbClr val="57FFDC"/>
                  </a:solidFill>
                  <a:latin typeface="HK Grotesk Bold Bold"/>
                </a:rPr>
                <a:t>2. FEATURE ENGINEERING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02867"/>
              <a:ext cx="10355653" cy="1103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pc="-51" sz="2584">
                  <a:solidFill>
                    <a:srgbClr val="FFFFFF"/>
                  </a:solidFill>
                  <a:latin typeface="HK Grotesk Light"/>
                </a:rPr>
                <a:t>Reducing high cardinality in categorical features by aggregating logically.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15297" y="4428828"/>
            <a:ext cx="7766739" cy="1429344"/>
            <a:chOff x="0" y="0"/>
            <a:chExt cx="10355653" cy="190579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39629"/>
              <a:ext cx="10355653" cy="598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8"/>
                </a:lnSpc>
              </a:pPr>
              <a:r>
                <a:rPr lang="en-US" sz="2775">
                  <a:solidFill>
                    <a:srgbClr val="57FFDC"/>
                  </a:solidFill>
                  <a:latin typeface="HK Grotesk Bold Bold"/>
                </a:rPr>
                <a:t>3. DETERMINE MOST IMPORTANT FEATURES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802867"/>
              <a:ext cx="10355653" cy="1103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pc="-51" sz="2584">
                  <a:solidFill>
                    <a:srgbClr val="FFFFFF"/>
                  </a:solidFill>
                  <a:latin typeface="HK Grotesk Light"/>
                </a:rPr>
                <a:t>Comparing the model's feature importance and </a:t>
              </a:r>
              <a:r>
                <a:rPr lang="en-US" spc="-51" sz="2584">
                  <a:solidFill>
                    <a:srgbClr val="FFFFFF"/>
                  </a:solidFill>
                  <a:ea typeface="HK Grotesk Light Bold"/>
                </a:rPr>
                <a:t>𝜙k </a:t>
              </a:r>
              <a:r>
                <a:rPr lang="en-US" spc="-51" sz="2584">
                  <a:solidFill>
                    <a:srgbClr val="FFFFFF"/>
                  </a:solidFill>
                  <a:latin typeface="HK Grotesk Light"/>
                </a:rPr>
                <a:t>correlation matrix to determine rich features for model.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415297" y="6128892"/>
            <a:ext cx="7766739" cy="1429344"/>
            <a:chOff x="0" y="0"/>
            <a:chExt cx="10355653" cy="190579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39629"/>
              <a:ext cx="10355653" cy="598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8"/>
                </a:lnSpc>
              </a:pPr>
              <a:r>
                <a:rPr lang="en-US" sz="2775">
                  <a:solidFill>
                    <a:srgbClr val="57FFDC"/>
                  </a:solidFill>
                  <a:latin typeface="HK Grotesk Bold Bold"/>
                </a:rPr>
                <a:t>4. TRAIN A MODEL WITH SELECTED FEATURES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802867"/>
              <a:ext cx="10355653" cy="1103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pc="-51" sz="2584">
                  <a:solidFill>
                    <a:srgbClr val="FFFFFF"/>
                  </a:solidFill>
                  <a:latin typeface="HK Grotesk Light"/>
                </a:rPr>
                <a:t>Training a model with determined features for faster and accurate predictions.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415297" y="7828956"/>
            <a:ext cx="7766739" cy="1429344"/>
            <a:chOff x="0" y="0"/>
            <a:chExt cx="10355653" cy="1905792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39629"/>
              <a:ext cx="10355653" cy="598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608"/>
                </a:lnSpc>
              </a:pPr>
              <a:r>
                <a:rPr lang="en-US" sz="2775">
                  <a:solidFill>
                    <a:srgbClr val="57FFDC"/>
                  </a:solidFill>
                  <a:latin typeface="HK Grotesk Bold Bold"/>
                </a:rPr>
                <a:t>5. TUNE THE MODEL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802867"/>
              <a:ext cx="10355653" cy="11030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pc="-51" sz="2584">
                  <a:solidFill>
                    <a:srgbClr val="FFFFFF"/>
                  </a:solidFill>
                  <a:latin typeface="HK Grotesk Light"/>
                </a:rPr>
                <a:t>Tuning the model with both Random and Bayesian search and using the best model for predicting test data. 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84960" y="7183858"/>
            <a:ext cx="616957" cy="2074442"/>
            <a:chOff x="0" y="0"/>
            <a:chExt cx="822610" cy="2765923"/>
          </a:xfrm>
        </p:grpSpPr>
        <p:sp>
          <p:nvSpPr>
            <p:cNvPr name="AutoShape 21" id="21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Bold"/>
                </a:rPr>
                <a:t>03</a:t>
              </a:r>
            </a:p>
          </p:txBody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8301280" y="1566357"/>
            <a:ext cx="354030" cy="354030"/>
            <a:chOff x="6705600" y="1371600"/>
            <a:chExt cx="10972800" cy="10972800"/>
          </a:xfrm>
        </p:grpSpPr>
        <p:sp>
          <p:nvSpPr>
            <p:cNvPr name="Freeform 24" id="24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8301280" y="3266421"/>
            <a:ext cx="354030" cy="354030"/>
            <a:chOff x="6705600" y="1371600"/>
            <a:chExt cx="10972800" cy="10972800"/>
          </a:xfrm>
        </p:grpSpPr>
        <p:sp>
          <p:nvSpPr>
            <p:cNvPr name="Freeform 26" id="26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8301280" y="4966485"/>
            <a:ext cx="354030" cy="354030"/>
            <a:chOff x="6705600" y="1371600"/>
            <a:chExt cx="10972800" cy="10972800"/>
          </a:xfrm>
        </p:grpSpPr>
        <p:sp>
          <p:nvSpPr>
            <p:cNvPr name="Freeform 28" id="28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8301280" y="6666549"/>
            <a:ext cx="354030" cy="354030"/>
            <a:chOff x="6705600" y="1371600"/>
            <a:chExt cx="10972800" cy="10972800"/>
          </a:xfrm>
        </p:grpSpPr>
        <p:sp>
          <p:nvSpPr>
            <p:cNvPr name="Freeform 30" id="30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8301280" y="8366613"/>
            <a:ext cx="354030" cy="354030"/>
            <a:chOff x="6705600" y="1371600"/>
            <a:chExt cx="10972800" cy="10972800"/>
          </a:xfrm>
        </p:grpSpPr>
        <p:sp>
          <p:nvSpPr>
            <p:cNvPr name="Freeform 32" id="32"/>
            <p:cNvSpPr/>
            <p:nvPr/>
          </p:nvSpPr>
          <p:spPr>
            <a:xfrm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24150" y="3266121"/>
            <a:ext cx="171490" cy="769197"/>
            <a:chOff x="0" y="0"/>
            <a:chExt cx="228653" cy="1025595"/>
          </a:xfrm>
        </p:grpSpPr>
        <p:sp>
          <p:nvSpPr>
            <p:cNvPr name="AutoShape 3" id="3"/>
            <p:cNvSpPr/>
            <p:nvPr/>
          </p:nvSpPr>
          <p:spPr>
            <a:xfrm rot="0">
              <a:off x="80922" y="0"/>
              <a:ext cx="66809" cy="911269"/>
            </a:xfrm>
            <a:prstGeom prst="rect">
              <a:avLst/>
            </a:prstGeom>
            <a:solidFill>
              <a:srgbClr val="57FFDC"/>
            </a:solidFill>
          </p:spPr>
        </p:sp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796942"/>
              <a:ext cx="228653" cy="228653"/>
            </a:xfrm>
            <a:prstGeom prst="rect">
              <a:avLst/>
            </a:prstGeom>
          </p:spPr>
        </p:pic>
      </p:grpSp>
      <p:grpSp>
        <p:nvGrpSpPr>
          <p:cNvPr name="Group 5" id="5"/>
          <p:cNvGrpSpPr/>
          <p:nvPr/>
        </p:nvGrpSpPr>
        <p:grpSpPr>
          <a:xfrm rot="0">
            <a:off x="13624604" y="3266405"/>
            <a:ext cx="2985275" cy="3021270"/>
            <a:chOff x="0" y="0"/>
            <a:chExt cx="3980367" cy="402836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5400000">
              <a:off x="959097" y="1007090"/>
              <a:ext cx="4028360" cy="2014180"/>
            </a:xfrm>
            <a:prstGeom prst="rect">
              <a:avLst/>
            </a:prstGeom>
          </p:spPr>
        </p:pic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56170"/>
              <a:ext cx="3904664" cy="3904664"/>
            </a:xfrm>
            <a:prstGeom prst="rect">
              <a:avLst/>
            </a:prstGeom>
          </p:spPr>
        </p:pic>
      </p:grpSp>
      <p:grpSp>
        <p:nvGrpSpPr>
          <p:cNvPr name="Group 8" id="8"/>
          <p:cNvGrpSpPr/>
          <p:nvPr/>
        </p:nvGrpSpPr>
        <p:grpSpPr>
          <a:xfrm rot="0">
            <a:off x="13923333" y="3266121"/>
            <a:ext cx="171490" cy="769197"/>
            <a:chOff x="0" y="0"/>
            <a:chExt cx="228653" cy="1025595"/>
          </a:xfrm>
        </p:grpSpPr>
        <p:sp>
          <p:nvSpPr>
            <p:cNvPr name="AutoShape 9" id="9"/>
            <p:cNvSpPr/>
            <p:nvPr/>
          </p:nvSpPr>
          <p:spPr>
            <a:xfrm rot="0">
              <a:off x="80922" y="0"/>
              <a:ext cx="66809" cy="911269"/>
            </a:xfrm>
            <a:prstGeom prst="rect">
              <a:avLst/>
            </a:prstGeom>
            <a:solidFill>
              <a:srgbClr val="57FFDC"/>
            </a:solidFill>
          </p:spPr>
        </p:sp>
        <p:pic>
          <p:nvPicPr>
            <p:cNvPr name="Picture 10" id="10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796942"/>
              <a:ext cx="228653" cy="228653"/>
            </a:xfrm>
            <a:prstGeom prst="rect">
              <a:avLst/>
            </a:prstGeom>
          </p:spPr>
        </p:pic>
      </p:grpSp>
      <p:grpSp>
        <p:nvGrpSpPr>
          <p:cNvPr name="Group 11" id="11"/>
          <p:cNvGrpSpPr/>
          <p:nvPr/>
        </p:nvGrpSpPr>
        <p:grpSpPr>
          <a:xfrm rot="0">
            <a:off x="5874757" y="6237030"/>
            <a:ext cx="171490" cy="769197"/>
            <a:chOff x="0" y="0"/>
            <a:chExt cx="228653" cy="1025595"/>
          </a:xfrm>
        </p:grpSpPr>
        <p:sp>
          <p:nvSpPr>
            <p:cNvPr name="AutoShape 12" id="12"/>
            <p:cNvSpPr/>
            <p:nvPr/>
          </p:nvSpPr>
          <p:spPr>
            <a:xfrm rot="0">
              <a:off x="80922" y="0"/>
              <a:ext cx="66809" cy="911269"/>
            </a:xfrm>
            <a:prstGeom prst="rect">
              <a:avLst/>
            </a:prstGeom>
            <a:solidFill>
              <a:srgbClr val="57FFDC"/>
            </a:solidFill>
          </p:spPr>
        </p:sp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796942"/>
              <a:ext cx="228653" cy="228653"/>
            </a:xfrm>
            <a:prstGeom prst="rect">
              <a:avLst/>
            </a:prstGeom>
          </p:spPr>
        </p:pic>
      </p:grpSp>
      <p:grpSp>
        <p:nvGrpSpPr>
          <p:cNvPr name="Group 14" id="14"/>
          <p:cNvGrpSpPr/>
          <p:nvPr/>
        </p:nvGrpSpPr>
        <p:grpSpPr>
          <a:xfrm rot="0">
            <a:off x="12892798" y="6237030"/>
            <a:ext cx="171490" cy="769197"/>
            <a:chOff x="0" y="0"/>
            <a:chExt cx="228653" cy="1025595"/>
          </a:xfrm>
        </p:grpSpPr>
        <p:sp>
          <p:nvSpPr>
            <p:cNvPr name="AutoShape 15" id="15"/>
            <p:cNvSpPr/>
            <p:nvPr/>
          </p:nvSpPr>
          <p:spPr>
            <a:xfrm rot="0">
              <a:off x="80922" y="0"/>
              <a:ext cx="66809" cy="911269"/>
            </a:xfrm>
            <a:prstGeom prst="rect">
              <a:avLst/>
            </a:prstGeom>
            <a:solidFill>
              <a:srgbClr val="57FFDC"/>
            </a:solidFill>
          </p:spPr>
        </p:sp>
        <p:pic>
          <p:nvPicPr>
            <p:cNvPr name="Picture 16" id="16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796942"/>
              <a:ext cx="228653" cy="228653"/>
            </a:xfrm>
            <a:prstGeom prst="rect">
              <a:avLst/>
            </a:prstGeom>
          </p:spPr>
        </p:pic>
      </p:grpSp>
      <p:grpSp>
        <p:nvGrpSpPr>
          <p:cNvPr name="Group 17" id="17"/>
          <p:cNvGrpSpPr/>
          <p:nvPr/>
        </p:nvGrpSpPr>
        <p:grpSpPr>
          <a:xfrm rot="0">
            <a:off x="2087410" y="6237030"/>
            <a:ext cx="2985275" cy="3021270"/>
            <a:chOff x="0" y="0"/>
            <a:chExt cx="3980367" cy="4028360"/>
          </a:xfrm>
        </p:grpSpPr>
        <p:pic>
          <p:nvPicPr>
            <p:cNvPr name="Picture 18" id="18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5400000">
              <a:off x="-1007090" y="1007090"/>
              <a:ext cx="4028360" cy="2014180"/>
            </a:xfrm>
            <a:prstGeom prst="rect">
              <a:avLst/>
            </a:prstGeom>
          </p:spPr>
        </p:pic>
        <p:pic>
          <p:nvPicPr>
            <p:cNvPr name="Picture 19" id="19"/>
            <p:cNvPicPr>
              <a:picLocks noChangeAspect="true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-10800000">
              <a:off x="75703" y="67525"/>
              <a:ext cx="3904664" cy="3904664"/>
            </a:xfrm>
            <a:prstGeom prst="rect">
              <a:avLst/>
            </a:prstGeom>
          </p:spPr>
        </p:pic>
      </p:grpSp>
      <p:sp>
        <p:nvSpPr>
          <p:cNvPr name="AutoShape 20" id="20"/>
          <p:cNvSpPr/>
          <p:nvPr/>
        </p:nvSpPr>
        <p:spPr>
          <a:xfrm rot="0">
            <a:off x="3494302" y="9208038"/>
            <a:ext cx="13066983" cy="4911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AutoShape 21" id="21"/>
          <p:cNvSpPr/>
          <p:nvPr/>
        </p:nvSpPr>
        <p:spPr>
          <a:xfrm rot="0">
            <a:off x="3532653" y="6237030"/>
            <a:ext cx="11621739" cy="48089"/>
          </a:xfrm>
          <a:prstGeom prst="rect">
            <a:avLst/>
          </a:prstGeom>
          <a:solidFill>
            <a:srgbClr val="57FFDC"/>
          </a:solidFill>
        </p:spPr>
      </p:sp>
      <p:grpSp>
        <p:nvGrpSpPr>
          <p:cNvPr name="Group 22" id="22"/>
          <p:cNvGrpSpPr/>
          <p:nvPr/>
        </p:nvGrpSpPr>
        <p:grpSpPr>
          <a:xfrm rot="0">
            <a:off x="3408557" y="3266121"/>
            <a:ext cx="171490" cy="769197"/>
            <a:chOff x="0" y="0"/>
            <a:chExt cx="228653" cy="1025595"/>
          </a:xfrm>
        </p:grpSpPr>
        <p:sp>
          <p:nvSpPr>
            <p:cNvPr name="AutoShape 23" id="23"/>
            <p:cNvSpPr/>
            <p:nvPr/>
          </p:nvSpPr>
          <p:spPr>
            <a:xfrm rot="0">
              <a:off x="80922" y="0"/>
              <a:ext cx="66809" cy="911269"/>
            </a:xfrm>
            <a:prstGeom prst="rect">
              <a:avLst/>
            </a:prstGeom>
            <a:solidFill>
              <a:srgbClr val="57FFDC"/>
            </a:solidFill>
          </p:spPr>
        </p:sp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796942"/>
              <a:ext cx="228653" cy="228653"/>
            </a:xfrm>
            <a:prstGeom prst="rect">
              <a:avLst/>
            </a:prstGeom>
          </p:spPr>
        </p:pic>
      </p:grpSp>
      <p:grpSp>
        <p:nvGrpSpPr>
          <p:cNvPr name="Group 25" id="25"/>
          <p:cNvGrpSpPr/>
          <p:nvPr/>
        </p:nvGrpSpPr>
        <p:grpSpPr>
          <a:xfrm rot="-10800000">
            <a:off x="6786546" y="2496924"/>
            <a:ext cx="171490" cy="769197"/>
            <a:chOff x="0" y="0"/>
            <a:chExt cx="228653" cy="1025595"/>
          </a:xfrm>
        </p:grpSpPr>
        <p:sp>
          <p:nvSpPr>
            <p:cNvPr name="AutoShape 26" id="26"/>
            <p:cNvSpPr/>
            <p:nvPr/>
          </p:nvSpPr>
          <p:spPr>
            <a:xfrm rot="0">
              <a:off x="80922" y="0"/>
              <a:ext cx="66809" cy="911269"/>
            </a:xfrm>
            <a:prstGeom prst="rect">
              <a:avLst/>
            </a:prstGeom>
            <a:solidFill>
              <a:srgbClr val="57FFDC"/>
            </a:solidFill>
          </p:spPr>
        </p:sp>
        <p:pic>
          <p:nvPicPr>
            <p:cNvPr name="Picture 27" id="27"/>
            <p:cNvPicPr>
              <a:picLocks noChangeAspect="true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796942"/>
              <a:ext cx="228653" cy="228653"/>
            </a:xfrm>
            <a:prstGeom prst="rect">
              <a:avLst/>
            </a:prstGeom>
          </p:spPr>
        </p:pic>
      </p:grpSp>
      <p:sp>
        <p:nvSpPr>
          <p:cNvPr name="AutoShape 28" id="28"/>
          <p:cNvSpPr/>
          <p:nvPr/>
        </p:nvSpPr>
        <p:spPr>
          <a:xfrm rot="0">
            <a:off x="2087410" y="3266121"/>
            <a:ext cx="13066983" cy="54902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TextBox 29" id="29"/>
          <p:cNvSpPr txBox="true"/>
          <p:nvPr/>
        </p:nvSpPr>
        <p:spPr>
          <a:xfrm rot="0">
            <a:off x="5138961" y="3406107"/>
            <a:ext cx="3462423" cy="464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</a:pPr>
            <a:r>
              <a:rPr lang="en-US" spc="143" sz="2861">
                <a:solidFill>
                  <a:srgbClr val="37C9EF"/>
                </a:solidFill>
                <a:latin typeface="Montserrat"/>
              </a:rPr>
              <a:t>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602185" y="4248368"/>
            <a:ext cx="2813785" cy="464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</a:pPr>
            <a:r>
              <a:rPr lang="en-US" spc="143" sz="2861">
                <a:solidFill>
                  <a:srgbClr val="37C9EF"/>
                </a:solidFill>
                <a:latin typeface="Montserrat"/>
              </a:rPr>
              <a:t>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553609" y="7110440"/>
            <a:ext cx="2813785" cy="46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</a:pPr>
            <a:r>
              <a:rPr lang="en-US" spc="143" sz="2861">
                <a:solidFill>
                  <a:srgbClr val="37C9EF"/>
                </a:solidFill>
                <a:latin typeface="Montserrat"/>
              </a:rPr>
              <a:t>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571651" y="7110440"/>
            <a:ext cx="2813785" cy="460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</a:pPr>
            <a:r>
              <a:rPr lang="en-US" spc="143" sz="2861">
                <a:solidFill>
                  <a:srgbClr val="37C9EF"/>
                </a:solidFill>
                <a:latin typeface="Montserrat"/>
              </a:rPr>
              <a:t>6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087410" y="4248368"/>
            <a:ext cx="2813785" cy="464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</a:pPr>
            <a:r>
              <a:rPr lang="en-US" spc="143" sz="2861">
                <a:solidFill>
                  <a:srgbClr val="37C9EF"/>
                </a:solidFill>
                <a:latin typeface="Montserrat"/>
              </a:rPr>
              <a:t>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001665" y="4651175"/>
            <a:ext cx="2985275" cy="1235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HK Grotesk Light"/>
              </a:rPr>
              <a:t>Initial EDA with pandas-profiling</a:t>
            </a:r>
          </a:p>
          <a:p>
            <a:pPr algn="ctr">
              <a:lnSpc>
                <a:spcPts val="3254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4912350" y="1488933"/>
            <a:ext cx="3919882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HK Grotesk Light"/>
              </a:rPr>
              <a:t>Impute missing values with mode</a:t>
            </a:r>
          </a:p>
          <a:p>
            <a:pPr algn="ctr">
              <a:lnSpc>
                <a:spcPts val="3359"/>
              </a:lnSpc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8782886" y="4248368"/>
            <a:ext cx="3054018" cy="464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</a:pPr>
            <a:r>
              <a:rPr lang="en-US" spc="143" sz="2861">
                <a:solidFill>
                  <a:srgbClr val="37C9EF"/>
                </a:solidFill>
                <a:latin typeface="Montserrat"/>
              </a:rPr>
              <a:t>3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130166" y="449580"/>
            <a:ext cx="6129134" cy="57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39"/>
              </a:lnSpc>
            </a:pPr>
            <a:r>
              <a:rPr lang="en-US" spc="-119" sz="3999">
                <a:solidFill>
                  <a:srgbClr val="FFFFFF"/>
                </a:solidFill>
                <a:latin typeface="HK Grotesk Bold"/>
              </a:rPr>
              <a:t>EDA &amp; Feature Engineering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938598" y="4665366"/>
            <a:ext cx="274259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HK Grotesk Light"/>
              </a:rPr>
              <a:t>High Cardinality?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980967" y="4651175"/>
            <a:ext cx="4056221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HK Grotesk Light"/>
              </a:rPr>
              <a:t>Aggregate Substantial Features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762347" y="1488933"/>
            <a:ext cx="2493461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HK Grotesk Light"/>
              </a:rPr>
              <a:t>Marital Status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HK Grotesk Light"/>
              </a:rPr>
              <a:t>Class of Worker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HK Grotesk Light"/>
              </a:rPr>
              <a:t>Education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2351321" y="7669560"/>
            <a:ext cx="7218362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HK Grotesk Light"/>
              </a:rPr>
              <a:t>Check ϕK correlation 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HK Grotesk Light"/>
              </a:rPr>
              <a:t>Check the baseline models' feature importance figures </a:t>
            </a:r>
          </a:p>
          <a:p>
            <a:pPr algn="ctr">
              <a:lnSpc>
                <a:spcPts val="3359"/>
              </a:lnSpc>
            </a:pPr>
          </a:p>
        </p:txBody>
      </p:sp>
      <p:sp>
        <p:nvSpPr>
          <p:cNvPr name="TextBox 42" id="42"/>
          <p:cNvSpPr txBox="true"/>
          <p:nvPr/>
        </p:nvSpPr>
        <p:spPr>
          <a:xfrm rot="0">
            <a:off x="10324640" y="7669560"/>
            <a:ext cx="5307806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HK Grotesk Light"/>
              </a:rPr>
              <a:t>Determine the most informative features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984960" y="7183858"/>
            <a:ext cx="616957" cy="2074442"/>
            <a:chOff x="0" y="0"/>
            <a:chExt cx="822610" cy="2765923"/>
          </a:xfrm>
        </p:grpSpPr>
        <p:sp>
          <p:nvSpPr>
            <p:cNvPr name="AutoShape 44" id="44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45" id="45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Bold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2700000">
            <a:off x="3886989" y="5576122"/>
            <a:ext cx="1306892" cy="39533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1322741" y="3030545"/>
            <a:ext cx="1306892" cy="395335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3331448" y="2107832"/>
            <a:ext cx="2411167" cy="3077237"/>
            <a:chOff x="0" y="0"/>
            <a:chExt cx="3214890" cy="4102982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467402" y="0"/>
              <a:ext cx="2280086" cy="2280086"/>
            </a:xfrm>
            <a:prstGeom prst="rect">
              <a:avLst/>
            </a:prstGeom>
          </p:spPr>
        </p:pic>
        <p:sp>
          <p:nvSpPr>
            <p:cNvPr name="TextBox 6" id="6"/>
            <p:cNvSpPr txBox="true"/>
            <p:nvPr/>
          </p:nvSpPr>
          <p:spPr>
            <a:xfrm rot="0">
              <a:off x="0" y="2460237"/>
              <a:ext cx="3214890" cy="1642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Light"/>
                </a:rPr>
                <a:t>Tune Model with Bayesian and Random search</a:t>
              </a: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7334755">
            <a:off x="14068960" y="5815838"/>
            <a:ext cx="1194415" cy="361311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800000">
            <a:off x="10315867" y="7187602"/>
            <a:ext cx="1306892" cy="395335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0" t="0" r="0" b="0"/>
          <a:stretch>
            <a:fillRect/>
          </a:stretch>
        </p:blipFill>
        <p:spPr>
          <a:xfrm flipH="false" flipV="false" rot="-1097548">
            <a:off x="7443254" y="3030545"/>
            <a:ext cx="1306892" cy="395335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9208267" y="1710378"/>
            <a:ext cx="1554913" cy="1554913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rcRect l="0" t="0" r="0" b="0"/>
          <a:stretch>
            <a:fillRect/>
          </a:stretch>
        </p:blipFill>
        <p:spPr>
          <a:xfrm flipH="false" flipV="false" rot="0">
            <a:off x="8994829" y="4270937"/>
            <a:ext cx="1981791" cy="616228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8648706" y="3374466"/>
            <a:ext cx="2674035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HK Grotesk Light"/>
              </a:rPr>
              <a:t>Train CatBoostClassifier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2266987" y="6375617"/>
            <a:ext cx="1808803" cy="2497648"/>
            <a:chOff x="0" y="0"/>
            <a:chExt cx="2411737" cy="3330197"/>
          </a:xfrm>
        </p:grpSpPr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85291" y="0"/>
              <a:ext cx="2041154" cy="2041154"/>
            </a:xfrm>
            <a:prstGeom prst="rect">
              <a:avLst/>
            </a:prstGeom>
          </p:spPr>
        </p:pic>
        <p:sp>
          <p:nvSpPr>
            <p:cNvPr name="TextBox 15" id="15"/>
            <p:cNvSpPr txBox="true"/>
            <p:nvPr/>
          </p:nvSpPr>
          <p:spPr>
            <a:xfrm rot="0">
              <a:off x="0" y="2246252"/>
              <a:ext cx="2411737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Light"/>
                </a:rPr>
                <a:t>Save 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Light"/>
                </a:rPr>
                <a:t>Best Model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142263" y="2652565"/>
            <a:ext cx="1821782" cy="2490935"/>
            <a:chOff x="0" y="0"/>
            <a:chExt cx="2429043" cy="3321247"/>
          </a:xfrm>
        </p:grpSpPr>
        <p:pic>
          <p:nvPicPr>
            <p:cNvPr name="Picture 17" id="17"/>
            <p:cNvPicPr>
              <a:picLocks noChangeAspect="true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2429043" cy="1991815"/>
            </a:xfrm>
            <a:prstGeom prst="rect">
              <a:avLst/>
            </a:prstGeom>
          </p:spPr>
        </p:pic>
        <p:sp>
          <p:nvSpPr>
            <p:cNvPr name="TextBox 18" id="18"/>
            <p:cNvSpPr txBox="true"/>
            <p:nvPr/>
          </p:nvSpPr>
          <p:spPr>
            <a:xfrm rot="0">
              <a:off x="0" y="2237302"/>
              <a:ext cx="2429043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Light"/>
                </a:rPr>
                <a:t>Determine Best Features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1130166" y="449580"/>
            <a:ext cx="6129134" cy="57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39"/>
              </a:lnSpc>
            </a:pPr>
            <a:r>
              <a:rPr lang="en-US" spc="-119" sz="3999">
                <a:solidFill>
                  <a:srgbClr val="FFFFFF"/>
                </a:solidFill>
                <a:latin typeface="HK Grotesk Bold"/>
              </a:rPr>
              <a:t>Model Development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895891" y="6375617"/>
            <a:ext cx="4085433" cy="2497648"/>
            <a:chOff x="0" y="0"/>
            <a:chExt cx="5447243" cy="3330197"/>
          </a:xfrm>
        </p:grpSpPr>
        <p:pic>
          <p:nvPicPr>
            <p:cNvPr name="Picture 21" id="21"/>
            <p:cNvPicPr>
              <a:picLocks noChangeAspect="true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1641114" y="0"/>
              <a:ext cx="2165016" cy="1991815"/>
            </a:xfrm>
            <a:prstGeom prst="rect">
              <a:avLst/>
            </a:prstGeom>
          </p:spPr>
        </p:pic>
        <p:sp>
          <p:nvSpPr>
            <p:cNvPr name="TextBox 22" id="22"/>
            <p:cNvSpPr txBox="true"/>
            <p:nvPr/>
          </p:nvSpPr>
          <p:spPr>
            <a:xfrm rot="0">
              <a:off x="0" y="2246252"/>
              <a:ext cx="5447243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Light"/>
                </a:rPr>
                <a:t>Census Data 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Light"/>
                </a:rPr>
                <a:t>Binary Classification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744305" y="6375617"/>
            <a:ext cx="1808803" cy="2497648"/>
            <a:chOff x="0" y="0"/>
            <a:chExt cx="2411737" cy="3330197"/>
          </a:xfrm>
        </p:grpSpPr>
        <p:pic>
          <p:nvPicPr>
            <p:cNvPr name="Picture 24" id="24"/>
            <p:cNvPicPr>
              <a:picLocks noChangeAspect="true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l="0" t="0" r="0" b="0"/>
            <a:stretch>
              <a:fillRect/>
            </a:stretch>
          </p:blipFill>
          <p:spPr>
            <a:xfrm flipH="false" flipV="false" rot="0">
              <a:off x="209961" y="0"/>
              <a:ext cx="1991815" cy="1991815"/>
            </a:xfrm>
            <a:prstGeom prst="rect">
              <a:avLst/>
            </a:prstGeom>
          </p:spPr>
        </p:pic>
        <p:sp>
          <p:nvSpPr>
            <p:cNvPr name="TextBox 25" id="25"/>
            <p:cNvSpPr txBox="true"/>
            <p:nvPr/>
          </p:nvSpPr>
          <p:spPr>
            <a:xfrm rot="0">
              <a:off x="0" y="2246252"/>
              <a:ext cx="2411737" cy="1083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Light"/>
                </a:rPr>
                <a:t>Classify </a:t>
              </a:r>
            </a:p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Light"/>
                </a:rPr>
                <a:t>Test Data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84960" y="7183858"/>
            <a:ext cx="616957" cy="2074442"/>
            <a:chOff x="0" y="0"/>
            <a:chExt cx="822610" cy="2765923"/>
          </a:xfrm>
        </p:grpSpPr>
        <p:sp>
          <p:nvSpPr>
            <p:cNvPr name="AutoShape 27" id="27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Bold"/>
                </a:rPr>
                <a:t>05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12037" t="14992" r="9077" b="3406"/>
          <a:stretch>
            <a:fillRect/>
          </a:stretch>
        </p:blipFill>
        <p:spPr>
          <a:xfrm flipH="false" flipV="false" rot="0">
            <a:off x="1902474" y="4329788"/>
            <a:ext cx="2787915" cy="1506981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902474" y="6335405"/>
            <a:ext cx="2787915" cy="866889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902474" y="3161020"/>
            <a:ext cx="2787915" cy="95307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rcRect l="0" t="0" r="0" b="0"/>
          <a:stretch>
            <a:fillRect/>
          </a:stretch>
        </p:blipFill>
        <p:spPr>
          <a:xfrm flipH="false" flipV="false" rot="0">
            <a:off x="1902474" y="1274049"/>
            <a:ext cx="2787915" cy="1500828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1130166" y="449580"/>
            <a:ext cx="6129134" cy="57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39"/>
              </a:lnSpc>
            </a:pPr>
            <a:r>
              <a:rPr lang="en-US" spc="-119" sz="3999">
                <a:solidFill>
                  <a:srgbClr val="FFFFFF"/>
                </a:solidFill>
                <a:latin typeface="HK Grotesk Bold"/>
              </a:rPr>
              <a:t>Tools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02474" y="7816477"/>
            <a:ext cx="3235103" cy="405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62"/>
              </a:lnSpc>
            </a:pPr>
            <a:r>
              <a:rPr lang="en-US" sz="2401">
                <a:solidFill>
                  <a:srgbClr val="FFFFFF"/>
                </a:solidFill>
                <a:latin typeface="HK Grotesk Light"/>
              </a:rPr>
              <a:t>ϕK Correlation Analyzer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02474" y="8607186"/>
            <a:ext cx="3373635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HK Grotesk Light"/>
              </a:rPr>
              <a:t>BayesOpt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80496" y="1528275"/>
            <a:ext cx="472700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HK Grotesk Bold"/>
              </a:rPr>
              <a:t>Why Catboost?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80496" y="2696252"/>
            <a:ext cx="10478804" cy="177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HK Grotesk Light"/>
              </a:rPr>
              <a:t>State-of-the-art categorical variable encoding (Ordered Target Encoding)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HK Grotesk Light"/>
              </a:rPr>
              <a:t>The fast and scalable GPU version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HK Grotesk Light"/>
              </a:rPr>
              <a:t>All-in-one framework for low latency requirements</a:t>
            </a:r>
          </a:p>
          <a:p>
            <a:pPr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HK Grotesk Light"/>
              </a:rPr>
              <a:t>Feature importance graph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84960" y="7183858"/>
            <a:ext cx="616957" cy="2074442"/>
            <a:chOff x="0" y="0"/>
            <a:chExt cx="822610" cy="2765923"/>
          </a:xfrm>
        </p:grpSpPr>
        <p:sp>
          <p:nvSpPr>
            <p:cNvPr name="AutoShape 12" id="12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Bold"/>
                </a:rPr>
                <a:t>06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4960" y="7183858"/>
            <a:ext cx="616957" cy="2074442"/>
            <a:chOff x="0" y="0"/>
            <a:chExt cx="822610" cy="2765923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4"/>
                </a:lnSpc>
              </a:pPr>
              <a:r>
                <a:rPr lang="en-US" sz="2400">
                  <a:solidFill>
                    <a:srgbClr val="FFFFFF"/>
                  </a:solidFill>
                  <a:latin typeface="HK Grotesk Bold"/>
                </a:rPr>
                <a:t>07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rcRect l="0" t="0" r="0" b="2563"/>
          <a:stretch>
            <a:fillRect/>
          </a:stretch>
        </p:blipFill>
        <p:spPr>
          <a:xfrm flipH="false" flipV="false" rot="0">
            <a:off x="1028700" y="1926842"/>
            <a:ext cx="7477586" cy="6268426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054423" y="1926842"/>
            <a:ext cx="8204877" cy="6268426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1130166" y="449580"/>
            <a:ext cx="6129134" cy="57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39"/>
              </a:lnSpc>
            </a:pPr>
            <a:r>
              <a:rPr lang="en-US" spc="-119" sz="3999">
                <a:solidFill>
                  <a:srgbClr val="FFFFFF"/>
                </a:solidFill>
                <a:latin typeface="HK Grotesk Bold"/>
              </a:rPr>
              <a:t>Results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29902" y="1479889"/>
            <a:ext cx="10828196" cy="7327223"/>
            <a:chOff x="0" y="0"/>
            <a:chExt cx="14437594" cy="9769631"/>
          </a:xfrm>
        </p:grpSpPr>
        <p:sp>
          <p:nvSpPr>
            <p:cNvPr name="TextBox 3" id="3"/>
            <p:cNvSpPr txBox="true"/>
            <p:nvPr/>
          </p:nvSpPr>
          <p:spPr>
            <a:xfrm rot="-592460">
              <a:off x="323340" y="1561311"/>
              <a:ext cx="13634597" cy="41291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55"/>
                </a:lnSpc>
                <a:spcBef>
                  <a:spcPct val="0"/>
                </a:spcBef>
              </a:pPr>
              <a:r>
                <a:rPr lang="en-US" sz="22455">
                  <a:solidFill>
                    <a:srgbClr val="F6F3E4"/>
                  </a:solidFill>
                  <a:latin typeface="HK Grotesk Bold Bold"/>
                </a:rPr>
                <a:t>Thank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-515361">
              <a:off x="1792430" y="5132982"/>
              <a:ext cx="12434519" cy="37292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210"/>
                </a:lnSpc>
                <a:spcBef>
                  <a:spcPct val="0"/>
                </a:spcBef>
              </a:pPr>
              <a:r>
                <a:rPr lang="en-US" sz="20210">
                  <a:solidFill>
                    <a:srgbClr val="F6F3E4"/>
                  </a:solidFill>
                  <a:latin typeface="HK Grotesk Bold Bold"/>
                </a:rPr>
                <a:t>you!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DAE0_-EItlI</dc:identifier>
  <dcterms:modified xsi:type="dcterms:W3CDTF">2011-08-01T06:04:30Z</dcterms:modified>
  <cp:revision>1</cp:revision>
  <dc:title>IT405 </dc:title>
</cp:coreProperties>
</file>