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70" r:id="rId10"/>
    <p:sldId id="260" r:id="rId11"/>
    <p:sldId id="267" r:id="rId12"/>
    <p:sldId id="268" r:id="rId13"/>
    <p:sldId id="269" r:id="rId14"/>
    <p:sldId id="261" r:id="rId15"/>
    <p:sldId id="271" r:id="rId16"/>
    <p:sldId id="272" r:id="rId17"/>
    <p:sldId id="273" r:id="rId18"/>
    <p:sldId id="279" r:id="rId19"/>
    <p:sldId id="262" r:id="rId20"/>
    <p:sldId id="274" r:id="rId21"/>
    <p:sldId id="275" r:id="rId22"/>
    <p:sldId id="278" r:id="rId23"/>
    <p:sldId id="276" r:id="rId24"/>
    <p:sldId id="277" r:id="rId2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72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40AE7-7A02-A348-B431-9A0885DC4378}" type="datetimeFigureOut">
              <a:rPr lang="en-US" smtClean="0"/>
              <a:t>26/11/18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97BE8-0360-1D4E-95BE-9AEB5E7158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0056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97BE8-0360-1D4E-95BE-9AEB5E715881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18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Dikdörtgen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Dikdörtgen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Dikdörtgen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Dikdörtgen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BA08-545B-4EE5-A477-FE29F06DCC9D}" type="datetimeFigureOut">
              <a:rPr lang="tr-TR" smtClean="0"/>
              <a:t>25/11/18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Dikdörtgen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4F7BB76-7772-423D-A120-86B43CB3EDD4}" type="slidenum">
              <a:rPr lang="tr-TR" smtClean="0"/>
              <a:t>‹#›</a:t>
            </a:fld>
            <a:endParaRPr lang="tr-TR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BA08-545B-4EE5-A477-FE29F06DCC9D}" type="datetimeFigureOut">
              <a:rPr lang="tr-TR" smtClean="0"/>
              <a:t>25/11/18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BB76-7772-423D-A120-86B43CB3EDD4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Dikdörtgen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Dikdörtgen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Dikdörtgen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Dikdörtgen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Dikdörtgen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Düz Bağlayıcı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4F7BB76-7772-423D-A120-86B43CB3EDD4}" type="slidenum">
              <a:rPr lang="tr-TR" smtClean="0"/>
              <a:t>‹#›</a:t>
            </a:fld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BA08-545B-4EE5-A477-FE29F06DCC9D}" type="datetimeFigureOut">
              <a:rPr lang="tr-TR" smtClean="0"/>
              <a:t>25/11/18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BA08-545B-4EE5-A477-FE29F06DCC9D}" type="datetimeFigureOut">
              <a:rPr lang="tr-TR" smtClean="0"/>
              <a:t>25/11/18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4F7BB76-7772-423D-A120-86B43CB3EDD4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kdörtgen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Dikdörtgen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Dikdörtgen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Dikdörtgen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Dikdörtgen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Dikdörtgen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3" name="Dikdörtgen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ikdörtgen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BA08-545B-4EE5-A477-FE29F06DCC9D}" type="datetimeFigureOut">
              <a:rPr lang="tr-TR" smtClean="0"/>
              <a:t>25/11/18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4F7BB76-7772-423D-A120-86B43CB3EDD4}" type="slidenum">
              <a:rPr lang="tr-TR" smtClean="0"/>
              <a:t>‹#›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CF0BA08-545B-4EE5-A477-FE29F06DCC9D}" type="datetimeFigureOut">
              <a:rPr lang="tr-TR" smtClean="0"/>
              <a:t>25/11/18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BB76-7772-423D-A120-86B43CB3EDD4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İçerik Yer Tutucus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İçerik Yer Tutucus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üz Bağlayıcı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Dikdörtgen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Dikdörtgen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Dikdörtgen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Dikdörtgen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Dikdörtgen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Dikdörtgen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BA08-545B-4EE5-A477-FE29F06DCC9D}" type="datetimeFigureOut">
              <a:rPr lang="tr-TR" smtClean="0"/>
              <a:t>25/11/18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15" name="Düz Bağlayıcı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Dikdörtgen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İçerik Yer Tutucus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6" name="İçerik Yer Tutucus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4F7BB76-7772-423D-A120-86B43CB3EDD4}" type="slidenum">
              <a:rPr lang="tr-TR" smtClean="0"/>
              <a:t>‹#›</a:t>
            </a:fld>
            <a:endParaRPr lang="tr-TR"/>
          </a:p>
        </p:txBody>
      </p:sp>
      <p:sp>
        <p:nvSpPr>
          <p:cNvPr id="23" name="Başlık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BA08-545B-4EE5-A477-FE29F06DCC9D}" type="datetimeFigureOut">
              <a:rPr lang="tr-TR" smtClean="0"/>
              <a:t>25/11/18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4F7BB76-7772-423D-A120-86B43CB3EDD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Dikdörtgen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Dikdörtgen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Dikdörtgen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ikdörtgen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Dikdörtgen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BA08-545B-4EE5-A477-FE29F06DCC9D}" type="datetimeFigureOut">
              <a:rPr lang="tr-TR" smtClean="0"/>
              <a:t>25/11/18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F7BB76-7772-423D-A120-86B43CB3EDD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kdörtgen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Dikdörtgen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Dikdörtgen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Dikdörtgen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Dikdörtgen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Dikdörtgen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Dikdörtgen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İçerik Yer Tutucus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4F7BB76-7772-423D-A120-86B43CB3EDD4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Dikdörtgen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BA08-545B-4EE5-A477-FE29F06DCC9D}" type="datetimeFigureOut">
              <a:rPr lang="tr-TR" smtClean="0"/>
              <a:t>25/11/18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üz Bağlayıcı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Dikdörtgen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Dikdörtgen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Dikdörtgen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Dikdörtgen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Dikdörtgen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ikdörtgen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4F7BB76-7772-423D-A120-86B43CB3EDD4}" type="slidenum">
              <a:rPr lang="tr-TR" smtClean="0"/>
              <a:t>‹#›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22" name="Dikdörtgen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CF0BA08-545B-4EE5-A477-FE29F06DCC9D}" type="datetimeFigureOut">
              <a:rPr lang="tr-TR" smtClean="0"/>
              <a:t>25/11/18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kdörtgen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Dikdörtgen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Dikdörtgen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Dikdörtgen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Dikdörtgen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CF0BA08-545B-4EE5-A477-FE29F06DCC9D}" type="datetimeFigureOut">
              <a:rPr lang="tr-TR" smtClean="0"/>
              <a:t>25/11/18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8" name="Dikdörtgen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4F7BB76-7772-423D-A120-86B43CB3EDD4}" type="slidenum">
              <a:rPr lang="tr-TR" smtClean="0"/>
              <a:t>‹#›</a:t>
            </a:fld>
            <a:endParaRPr lang="tr-TR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0p78SHeXv3k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İletişim Engelleri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1192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2.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/>
              <a:t>Fiziksel ve </a:t>
            </a:r>
            <a:r>
              <a:rPr lang="tr-TR" dirty="0" smtClean="0"/>
              <a:t>Teknik </a:t>
            </a:r>
            <a:r>
              <a:rPr lang="tr-TR" dirty="0" smtClean="0"/>
              <a:t>Engeller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u="sng" dirty="0" smtClean="0"/>
              <a:t>Mesaj ile ilgili engeller: </a:t>
            </a:r>
          </a:p>
          <a:p>
            <a:pPr lvl="1">
              <a:lnSpc>
                <a:spcPct val="110000"/>
              </a:lnSpc>
            </a:pPr>
            <a:r>
              <a:rPr lang="tr-TR" dirty="0" smtClean="0">
                <a:solidFill>
                  <a:schemeClr val="tx1"/>
                </a:solidFill>
              </a:rPr>
              <a:t>Mesajın kaliteli iletişim engeli olmasından en büyük faktör </a:t>
            </a:r>
            <a:r>
              <a:rPr lang="tr-TR" b="1" dirty="0" smtClean="0">
                <a:solidFill>
                  <a:srgbClr val="FF0000"/>
                </a:solidFill>
              </a:rPr>
              <a:t>belirsizlikler</a:t>
            </a:r>
            <a:r>
              <a:rPr lang="tr-TR" dirty="0" smtClean="0">
                <a:solidFill>
                  <a:schemeClr val="tx1"/>
                </a:solidFill>
              </a:rPr>
              <a:t> içermesidir: </a:t>
            </a:r>
          </a:p>
          <a:p>
            <a:pPr lvl="2">
              <a:lnSpc>
                <a:spcPct val="110000"/>
              </a:lnSpc>
            </a:pPr>
            <a:r>
              <a:rPr lang="tr-TR" dirty="0" err="1" smtClean="0">
                <a:solidFill>
                  <a:schemeClr val="tx1"/>
                </a:solidFill>
              </a:rPr>
              <a:t>Örn</a:t>
            </a:r>
            <a:r>
              <a:rPr lang="tr-TR" dirty="0" smtClean="0">
                <a:solidFill>
                  <a:schemeClr val="tx1"/>
                </a:solidFill>
              </a:rPr>
              <a:t>. Mesajın ne demek istediği, kimden, ne zaman ve nasıl bir tepki beklediği konusundaki belirsizlikler, ihtiyaç duyulan bilgi ve mesajın içeriği arasındaki farklılıklar. </a:t>
            </a:r>
          </a:p>
          <a:p>
            <a:pPr lvl="2">
              <a:lnSpc>
                <a:spcPct val="110000"/>
              </a:lnSpc>
            </a:pPr>
            <a:r>
              <a:rPr lang="tr-TR" dirty="0" smtClean="0"/>
              <a:t>Mesajın anlaşılırlığı bunu kodlayıp bir fikir haline getiren kaynağın bilgi, tecrübe, değerleri ve yeteneğine bağlıdır.</a:t>
            </a:r>
            <a:endParaRPr lang="tr-TR" dirty="0" smtClean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tr-TR" dirty="0" smtClean="0">
                <a:solidFill>
                  <a:schemeClr val="tx1"/>
                </a:solidFill>
              </a:rPr>
              <a:t>Mesajda kullanılan sembollerin, alıcının algılayıp anlayabileceği şekilde düzenlenmemesi nedeniyle </a:t>
            </a:r>
            <a:r>
              <a:rPr lang="tr-TR" b="1" dirty="0" smtClean="0">
                <a:solidFill>
                  <a:schemeClr val="tx1"/>
                </a:solidFill>
              </a:rPr>
              <a:t>mesajın yanlış ya da eksik ulaşması engelleri</a:t>
            </a:r>
          </a:p>
          <a:p>
            <a:pPr lvl="1">
              <a:lnSpc>
                <a:spcPct val="110000"/>
              </a:lnSpc>
            </a:pPr>
            <a:r>
              <a:rPr lang="tr-TR" dirty="0" smtClean="0">
                <a:solidFill>
                  <a:schemeClr val="tx1"/>
                </a:solidFill>
              </a:rPr>
              <a:t>Mesaj açık ve sade bir şekilde kodlanmalı, fazla bilgi ve duygudan arındırılmalıdır.</a:t>
            </a:r>
          </a:p>
          <a:p>
            <a:pPr lvl="1"/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901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2. </a:t>
            </a:r>
            <a:r>
              <a:rPr lang="tr-TR" dirty="0"/>
              <a:t>Fiziksel ve Teknik Engeller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u="sng" dirty="0"/>
              <a:t>Kanal ve Araçlarla ilgili engeller:</a:t>
            </a:r>
          </a:p>
          <a:p>
            <a:pPr lvl="1"/>
            <a:r>
              <a:rPr lang="tr-TR" dirty="0" smtClean="0">
                <a:solidFill>
                  <a:schemeClr val="tx1"/>
                </a:solidFill>
              </a:rPr>
              <a:t>Mesajın tam ve doğru olarak iletilmesinde önemlidir.</a:t>
            </a:r>
          </a:p>
          <a:p>
            <a:pPr lvl="1"/>
            <a:r>
              <a:rPr lang="tr-TR" dirty="0" smtClean="0">
                <a:solidFill>
                  <a:schemeClr val="tx1"/>
                </a:solidFill>
              </a:rPr>
              <a:t>Mesaj ya hiç iletilmez ya da mekanik olarak iletimine engeller vardır.</a:t>
            </a:r>
          </a:p>
          <a:p>
            <a:pPr lvl="1"/>
            <a:r>
              <a:rPr lang="tr-TR" dirty="0" smtClean="0">
                <a:solidFill>
                  <a:schemeClr val="tx1"/>
                </a:solidFill>
              </a:rPr>
              <a:t>İletişim kanallarının ; </a:t>
            </a:r>
          </a:p>
          <a:p>
            <a:pPr lvl="2"/>
            <a:r>
              <a:rPr lang="tr-TR" dirty="0" smtClean="0"/>
              <a:t> Yetersiz olması</a:t>
            </a:r>
          </a:p>
          <a:p>
            <a:pPr lvl="2"/>
            <a:r>
              <a:rPr lang="tr-TR" dirty="0" smtClean="0"/>
              <a:t> Güçlerinin üstünde yük taşıması</a:t>
            </a:r>
          </a:p>
          <a:p>
            <a:pPr lvl="2"/>
            <a:r>
              <a:rPr lang="tr-TR" dirty="0" smtClean="0"/>
              <a:t> </a:t>
            </a:r>
            <a:r>
              <a:rPr lang="tr-TR" dirty="0"/>
              <a:t>i</a:t>
            </a:r>
            <a:r>
              <a:rPr lang="tr-TR" dirty="0" smtClean="0"/>
              <a:t>letişim teknolojisindeki hızlı gelişmeler </a:t>
            </a:r>
          </a:p>
          <a:p>
            <a:pPr lvl="2"/>
            <a:r>
              <a:rPr lang="tr-TR" b="1" dirty="0" smtClean="0"/>
              <a:t> </a:t>
            </a:r>
            <a:r>
              <a:rPr lang="tr-TR" b="1" dirty="0"/>
              <a:t>Ö</a:t>
            </a:r>
            <a:r>
              <a:rPr lang="tr-TR" b="1" dirty="0" smtClean="0"/>
              <a:t>rgütlerin </a:t>
            </a:r>
            <a:r>
              <a:rPr lang="tr-TR" dirty="0" smtClean="0"/>
              <a:t>bu teknolojiye zamanında ayak uyduramaması </a:t>
            </a:r>
          </a:p>
          <a:p>
            <a:pPr lvl="1"/>
            <a:r>
              <a:rPr lang="tr-TR" i="1" dirty="0" err="1" smtClean="0">
                <a:solidFill>
                  <a:srgbClr val="000000"/>
                </a:solidFill>
              </a:rPr>
              <a:t>Örn</a:t>
            </a:r>
            <a:r>
              <a:rPr lang="tr-TR" i="1" dirty="0" smtClean="0">
                <a:solidFill>
                  <a:srgbClr val="000000"/>
                </a:solidFill>
              </a:rPr>
              <a:t>. Seminer veren kişi, anlatımını projeksiyon ile desteklerse daha etkili olur ya da seminer salonunun havasız olması, klimasının çalışması ise aksine </a:t>
            </a:r>
            <a:r>
              <a:rPr lang="tr-TR" b="1" i="1" dirty="0" smtClean="0">
                <a:solidFill>
                  <a:srgbClr val="000000"/>
                </a:solidFill>
              </a:rPr>
              <a:t>iletişime engel </a:t>
            </a:r>
            <a:r>
              <a:rPr lang="tr-TR" i="1" dirty="0" smtClean="0">
                <a:solidFill>
                  <a:srgbClr val="000000"/>
                </a:solidFill>
              </a:rPr>
              <a:t>olacaktır.</a:t>
            </a:r>
            <a:endParaRPr lang="tr-TR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4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2. </a:t>
            </a:r>
            <a:r>
              <a:rPr lang="tr-TR" dirty="0"/>
              <a:t>Fiziksel ve Teknik Engeller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u="sng" dirty="0" smtClean="0"/>
              <a:t>Gürültü ile ilgili engeller:</a:t>
            </a:r>
          </a:p>
          <a:p>
            <a:r>
              <a:rPr lang="tr-TR" i="1" dirty="0" smtClean="0"/>
              <a:t>Mesajın kodlanmasından, mesajın çözümlenme aşamasına kadar, iletişimin kötü işlemesine ve ya tümüyle engellenmesine neden olan her şey </a:t>
            </a:r>
            <a:r>
              <a:rPr lang="tr-TR" b="1" dirty="0" smtClean="0"/>
              <a:t>gürültü</a:t>
            </a:r>
            <a:r>
              <a:rPr lang="tr-TR" dirty="0" smtClean="0"/>
              <a:t> olarak adlandırılır.</a:t>
            </a:r>
          </a:p>
          <a:p>
            <a:r>
              <a:rPr lang="tr-TR" dirty="0" err="1" smtClean="0"/>
              <a:t>Örn</a:t>
            </a:r>
            <a:r>
              <a:rPr lang="tr-TR" dirty="0" smtClean="0"/>
              <a:t>. Mikrofondaki arıza, işitme bozuklukları, çevreden kaynaklanan gürültülerdir.</a:t>
            </a:r>
          </a:p>
          <a:p>
            <a:r>
              <a:rPr lang="tr-TR" dirty="0" err="1" smtClean="0"/>
              <a:t>Örn</a:t>
            </a:r>
            <a:r>
              <a:rPr lang="tr-TR" dirty="0" smtClean="0"/>
              <a:t>. Dargınlık, anlaşmazlık, yanlış anlama ve yorumlama, ön yargı, görüş farklılıkları de iletişimi engelleyen gürültü tipleridir.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46684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2. </a:t>
            </a:r>
            <a:r>
              <a:rPr lang="tr-TR" dirty="0"/>
              <a:t>Fiziksel ve Teknik Engeller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u="sng" dirty="0" smtClean="0"/>
              <a:t>Dil ile ilgili engeller:</a:t>
            </a:r>
          </a:p>
          <a:p>
            <a:r>
              <a:rPr lang="tr-TR" dirty="0" smtClean="0"/>
              <a:t>Dili oluşturan kelimeler ve cümleler yöneltildikleri kimselerin bilgi, deneme ve düşüncelerinin etkisinde anlam kazanır. </a:t>
            </a:r>
          </a:p>
          <a:p>
            <a:r>
              <a:rPr lang="tr-TR" dirty="0" smtClean="0"/>
              <a:t>Eğer karmaşık kullanılırsa iletişim engeli haline dönüşürler.</a:t>
            </a:r>
          </a:p>
          <a:p>
            <a:r>
              <a:rPr lang="tr-TR" dirty="0" smtClean="0"/>
              <a:t>Kaliteli iletişim için basit, yalın ve açıklayıcı bir dil kullanılmalıdır.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722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3. </a:t>
            </a:r>
            <a:r>
              <a:rPr lang="tr-TR" dirty="0" smtClean="0"/>
              <a:t>Psikolojik ve Sosyal </a:t>
            </a:r>
            <a:r>
              <a:rPr lang="tr-TR" dirty="0" smtClean="0"/>
              <a:t>Engeller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tr-TR" dirty="0"/>
          </a:p>
          <a:p>
            <a:pPr algn="ctr"/>
            <a:r>
              <a:rPr lang="tr-TR" sz="3200" b="1" dirty="0" smtClean="0"/>
              <a:t>İletişim sürecine katılan bireylerin, kendi kişisel özelliklerinden kaynaklanmaktadır</a:t>
            </a:r>
            <a:r>
              <a:rPr lang="tr-TR" sz="3200" dirty="0" smtClean="0"/>
              <a:t>. 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875273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3. </a:t>
            </a:r>
            <a:r>
              <a:rPr lang="tr-TR" dirty="0"/>
              <a:t>Psikolojik ve Sosyal Engeller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95536" y="1484784"/>
            <a:ext cx="7848872" cy="8640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b="1" u="sng" dirty="0">
                <a:solidFill>
                  <a:srgbClr val="000000"/>
                </a:solidFill>
              </a:rPr>
              <a:t> </a:t>
            </a:r>
            <a:r>
              <a:rPr lang="tr-TR" b="1" u="sng" dirty="0" smtClean="0">
                <a:solidFill>
                  <a:srgbClr val="000000"/>
                </a:solidFill>
              </a:rPr>
              <a:t>İletişim </a:t>
            </a:r>
            <a:r>
              <a:rPr lang="tr-TR" b="1" u="sng" dirty="0">
                <a:solidFill>
                  <a:srgbClr val="000000"/>
                </a:solidFill>
              </a:rPr>
              <a:t>amacının belirlenmemesi: </a:t>
            </a:r>
            <a:r>
              <a:rPr lang="tr-TR" dirty="0">
                <a:solidFill>
                  <a:srgbClr val="000000"/>
                </a:solidFill>
              </a:rPr>
              <a:t>Doğru mesajın, doğru zamanda, doğru araçla</a:t>
            </a:r>
            <a:r>
              <a:rPr lang="tr-TR" dirty="0" smtClean="0">
                <a:solidFill>
                  <a:srgbClr val="000000"/>
                </a:solidFill>
              </a:rPr>
              <a:t>, doğru </a:t>
            </a:r>
            <a:r>
              <a:rPr lang="tr-TR" dirty="0">
                <a:solidFill>
                  <a:srgbClr val="000000"/>
                </a:solidFill>
              </a:rPr>
              <a:t>kişilere iletilebilmesinin koşulları sağlanmalıdır</a:t>
            </a:r>
            <a:r>
              <a:rPr lang="tr-TR" dirty="0" smtClean="0">
                <a:solidFill>
                  <a:srgbClr val="000000"/>
                </a:solidFill>
              </a:rPr>
              <a:t>.</a:t>
            </a:r>
            <a:endParaRPr lang="tr-TR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3528" y="2564904"/>
            <a:ext cx="8064896" cy="17281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b="1" u="sng" dirty="0">
                <a:solidFill>
                  <a:srgbClr val="000000"/>
                </a:solidFill>
              </a:rPr>
              <a:t> Önyargılar: </a:t>
            </a:r>
            <a:r>
              <a:rPr lang="tr-TR" dirty="0">
                <a:solidFill>
                  <a:srgbClr val="000000"/>
                </a:solidFill>
              </a:rPr>
              <a:t>Kalıplaşmış </a:t>
            </a:r>
            <a:r>
              <a:rPr lang="tr-TR" dirty="0" err="1">
                <a:solidFill>
                  <a:srgbClr val="000000"/>
                </a:solidFill>
              </a:rPr>
              <a:t>düşünceler</a:t>
            </a:r>
            <a:r>
              <a:rPr lang="tr-TR" dirty="0">
                <a:solidFill>
                  <a:srgbClr val="000000"/>
                </a:solidFill>
              </a:rPr>
              <a:t>, insanların kafalarında yer alan katılaşmış</a:t>
            </a:r>
            <a:r>
              <a:rPr lang="tr-TR" dirty="0" smtClean="0">
                <a:solidFill>
                  <a:srgbClr val="000000"/>
                </a:solidFill>
              </a:rPr>
              <a:t>, çoğunlukla </a:t>
            </a:r>
            <a:r>
              <a:rPr lang="tr-TR" dirty="0">
                <a:solidFill>
                  <a:srgbClr val="000000"/>
                </a:solidFill>
              </a:rPr>
              <a:t>farkında olunmadan taşınan bir takım kesin </a:t>
            </a:r>
            <a:r>
              <a:rPr lang="tr-TR" dirty="0" err="1">
                <a:solidFill>
                  <a:srgbClr val="000000"/>
                </a:solidFill>
              </a:rPr>
              <a:t>düşünceler</a:t>
            </a:r>
            <a:r>
              <a:rPr lang="tr-TR" dirty="0">
                <a:solidFill>
                  <a:srgbClr val="000000"/>
                </a:solidFill>
              </a:rPr>
              <a:t> </a:t>
            </a:r>
            <a:r>
              <a:rPr lang="tr-TR" dirty="0" smtClean="0">
                <a:solidFill>
                  <a:srgbClr val="000000"/>
                </a:solidFill>
              </a:rPr>
              <a:t>olarak tanımlanabilmektedir.</a:t>
            </a:r>
          </a:p>
          <a:p>
            <a:r>
              <a:rPr lang="tr-TR" dirty="0" smtClean="0">
                <a:solidFill>
                  <a:srgbClr val="000000"/>
                </a:solidFill>
              </a:rPr>
              <a:t>İnsanlar</a:t>
            </a:r>
            <a:r>
              <a:rPr lang="tr-TR" dirty="0">
                <a:solidFill>
                  <a:srgbClr val="000000"/>
                </a:solidFill>
              </a:rPr>
              <a:t>, genellikle bu </a:t>
            </a:r>
            <a:r>
              <a:rPr lang="tr-TR" dirty="0" err="1">
                <a:solidFill>
                  <a:srgbClr val="000000"/>
                </a:solidFill>
              </a:rPr>
              <a:t>tür</a:t>
            </a:r>
            <a:r>
              <a:rPr lang="tr-TR" dirty="0">
                <a:solidFill>
                  <a:srgbClr val="000000"/>
                </a:solidFill>
              </a:rPr>
              <a:t> </a:t>
            </a:r>
            <a:r>
              <a:rPr lang="tr-TR" dirty="0" err="1">
                <a:solidFill>
                  <a:srgbClr val="000000"/>
                </a:solidFill>
              </a:rPr>
              <a:t>düşüncelerinin</a:t>
            </a:r>
            <a:r>
              <a:rPr lang="tr-TR" dirty="0">
                <a:solidFill>
                  <a:srgbClr val="000000"/>
                </a:solidFill>
              </a:rPr>
              <a:t> doğru </a:t>
            </a:r>
            <a:r>
              <a:rPr lang="tr-TR" dirty="0" smtClean="0">
                <a:solidFill>
                  <a:srgbClr val="000000"/>
                </a:solidFill>
              </a:rPr>
              <a:t>olup olmadığını </a:t>
            </a:r>
            <a:r>
              <a:rPr lang="tr-TR" dirty="0">
                <a:solidFill>
                  <a:srgbClr val="000000"/>
                </a:solidFill>
              </a:rPr>
              <a:t>denemeye yönelmez ve bu </a:t>
            </a:r>
            <a:r>
              <a:rPr lang="tr-TR" dirty="0" err="1">
                <a:solidFill>
                  <a:srgbClr val="000000"/>
                </a:solidFill>
              </a:rPr>
              <a:t>düşüncelerini</a:t>
            </a:r>
            <a:r>
              <a:rPr lang="tr-TR" dirty="0">
                <a:solidFill>
                  <a:srgbClr val="000000"/>
                </a:solidFill>
              </a:rPr>
              <a:t> </a:t>
            </a:r>
            <a:r>
              <a:rPr lang="tr-TR" dirty="0" smtClean="0">
                <a:solidFill>
                  <a:srgbClr val="000000"/>
                </a:solidFill>
              </a:rPr>
              <a:t>değiştirebilecek </a:t>
            </a:r>
            <a:r>
              <a:rPr lang="tr-TR" dirty="0">
                <a:solidFill>
                  <a:srgbClr val="000000"/>
                </a:solidFill>
              </a:rPr>
              <a:t> nitelikteki </a:t>
            </a:r>
            <a:r>
              <a:rPr lang="tr-TR" dirty="0" smtClean="0">
                <a:solidFill>
                  <a:srgbClr val="000000"/>
                </a:solidFill>
              </a:rPr>
              <a:t>her </a:t>
            </a:r>
            <a:r>
              <a:rPr lang="tr-TR" dirty="0" err="1" smtClean="0">
                <a:solidFill>
                  <a:srgbClr val="000000"/>
                </a:solidFill>
              </a:rPr>
              <a:t>türlü</a:t>
            </a:r>
            <a:r>
              <a:rPr lang="tr-TR" dirty="0" smtClean="0">
                <a:solidFill>
                  <a:srgbClr val="000000"/>
                </a:solidFill>
              </a:rPr>
              <a:t> </a:t>
            </a:r>
            <a:r>
              <a:rPr lang="tr-TR" dirty="0">
                <a:solidFill>
                  <a:srgbClr val="000000"/>
                </a:solidFill>
              </a:rPr>
              <a:t>bilgiden uzak </a:t>
            </a:r>
            <a:r>
              <a:rPr lang="tr-TR" dirty="0" smtClean="0">
                <a:solidFill>
                  <a:srgbClr val="000000"/>
                </a:solidFill>
              </a:rPr>
              <a:t>dururlar</a:t>
            </a:r>
            <a:endParaRPr lang="tr-TR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3528" y="4509120"/>
            <a:ext cx="8064896" cy="17281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b="1" u="sng" dirty="0">
                <a:solidFill>
                  <a:srgbClr val="000000"/>
                </a:solidFill>
              </a:rPr>
              <a:t> </a:t>
            </a:r>
            <a:r>
              <a:rPr lang="tr-TR" b="1" u="sng" dirty="0" err="1" smtClean="0">
                <a:solidFill>
                  <a:srgbClr val="000000"/>
                </a:solidFill>
              </a:rPr>
              <a:t>Görüş</a:t>
            </a:r>
            <a:r>
              <a:rPr lang="tr-TR" b="1" u="sng" dirty="0" smtClean="0">
                <a:solidFill>
                  <a:srgbClr val="000000"/>
                </a:solidFill>
              </a:rPr>
              <a:t>  </a:t>
            </a:r>
            <a:r>
              <a:rPr lang="tr-TR" b="1" u="sng" dirty="0">
                <a:solidFill>
                  <a:srgbClr val="000000"/>
                </a:solidFill>
              </a:rPr>
              <a:t>farklılıkları</a:t>
            </a:r>
            <a:r>
              <a:rPr lang="tr-TR" dirty="0">
                <a:solidFill>
                  <a:srgbClr val="000000"/>
                </a:solidFill>
              </a:rPr>
              <a:t>: İletişimi kuran taraflar aynı fikirde değilse, ciddi </a:t>
            </a:r>
            <a:r>
              <a:rPr lang="tr-TR" dirty="0" err="1" smtClean="0">
                <a:solidFill>
                  <a:srgbClr val="000000"/>
                </a:solidFill>
              </a:rPr>
              <a:t>görüş</a:t>
            </a:r>
            <a:r>
              <a:rPr lang="tr-TR" dirty="0" smtClean="0">
                <a:solidFill>
                  <a:srgbClr val="000000"/>
                </a:solidFill>
              </a:rPr>
              <a:t> ayrılıkları </a:t>
            </a:r>
            <a:r>
              <a:rPr lang="tr-TR" dirty="0">
                <a:solidFill>
                  <a:srgbClr val="000000"/>
                </a:solidFill>
              </a:rPr>
              <a:t>varsa ve özellikle bu </a:t>
            </a:r>
            <a:r>
              <a:rPr lang="tr-TR" dirty="0" err="1" smtClean="0">
                <a:solidFill>
                  <a:srgbClr val="000000"/>
                </a:solidFill>
              </a:rPr>
              <a:t>görüş</a:t>
            </a:r>
            <a:r>
              <a:rPr lang="tr-TR" dirty="0" smtClean="0">
                <a:solidFill>
                  <a:srgbClr val="000000"/>
                </a:solidFill>
              </a:rPr>
              <a:t> </a:t>
            </a:r>
            <a:r>
              <a:rPr lang="tr-TR" dirty="0">
                <a:solidFill>
                  <a:srgbClr val="000000"/>
                </a:solidFill>
              </a:rPr>
              <a:t>ayrılıkları inanç ve değer sistemleri ile </a:t>
            </a:r>
            <a:r>
              <a:rPr lang="tr-TR" dirty="0" smtClean="0">
                <a:solidFill>
                  <a:srgbClr val="000000"/>
                </a:solidFill>
              </a:rPr>
              <a:t>ilgili ise </a:t>
            </a:r>
            <a:r>
              <a:rPr lang="tr-TR" dirty="0">
                <a:solidFill>
                  <a:srgbClr val="000000"/>
                </a:solidFill>
              </a:rPr>
              <a:t>sağlıklı ve kaliteli bir iletişim kurmak </a:t>
            </a:r>
            <a:r>
              <a:rPr lang="tr-TR" dirty="0" err="1">
                <a:solidFill>
                  <a:srgbClr val="000000"/>
                </a:solidFill>
              </a:rPr>
              <a:t>mümkün</a:t>
            </a:r>
            <a:r>
              <a:rPr lang="tr-TR" dirty="0">
                <a:solidFill>
                  <a:srgbClr val="000000"/>
                </a:solidFill>
              </a:rPr>
              <a:t> olmayacaktır</a:t>
            </a:r>
            <a:endParaRPr lang="tr-T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3. </a:t>
            </a:r>
            <a:r>
              <a:rPr lang="tr-TR" dirty="0"/>
              <a:t>Psikolojik ve Sosyal Engeller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95536" y="1340768"/>
            <a:ext cx="8424936" cy="24482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b="1" u="sng" dirty="0">
                <a:solidFill>
                  <a:srgbClr val="000000"/>
                </a:solidFill>
              </a:rPr>
              <a:t> Algılama farklılıkları</a:t>
            </a:r>
            <a:r>
              <a:rPr lang="tr-TR" dirty="0">
                <a:solidFill>
                  <a:srgbClr val="000000"/>
                </a:solidFill>
              </a:rPr>
              <a:t>: Kişiler farklı olaylara, durumlara, bilgilere ilgi</a:t>
            </a:r>
          </a:p>
          <a:p>
            <a:r>
              <a:rPr lang="tr-TR" dirty="0">
                <a:solidFill>
                  <a:srgbClr val="000000"/>
                </a:solidFill>
              </a:rPr>
              <a:t>gösterebilmekte ya </a:t>
            </a:r>
            <a:r>
              <a:rPr lang="tr-TR" b="1" dirty="0">
                <a:solidFill>
                  <a:srgbClr val="000000"/>
                </a:solidFill>
              </a:rPr>
              <a:t>da aynı olay veya durumları farklı </a:t>
            </a:r>
            <a:r>
              <a:rPr lang="tr-TR" b="1" dirty="0" err="1">
                <a:solidFill>
                  <a:srgbClr val="000000"/>
                </a:solidFill>
              </a:rPr>
              <a:t>düzeyde</a:t>
            </a:r>
            <a:r>
              <a:rPr lang="tr-TR" b="1" dirty="0">
                <a:solidFill>
                  <a:srgbClr val="000000"/>
                </a:solidFill>
              </a:rPr>
              <a:t> </a:t>
            </a:r>
            <a:r>
              <a:rPr lang="tr-TR" b="1" dirty="0" smtClean="0">
                <a:solidFill>
                  <a:srgbClr val="000000"/>
                </a:solidFill>
              </a:rPr>
              <a:t>algılamaktadırlar.</a:t>
            </a:r>
            <a:r>
              <a:rPr lang="tr-TR" dirty="0" smtClean="0">
                <a:solidFill>
                  <a:srgbClr val="000000"/>
                </a:solidFill>
              </a:rPr>
              <a:t> Bu </a:t>
            </a:r>
            <a:r>
              <a:rPr lang="tr-TR" dirty="0">
                <a:solidFill>
                  <a:srgbClr val="000000"/>
                </a:solidFill>
              </a:rPr>
              <a:t>nedenle yanlış ya da eksik algılamalar sonucu iletişimde engeller </a:t>
            </a:r>
            <a:r>
              <a:rPr lang="tr-TR" dirty="0" smtClean="0">
                <a:solidFill>
                  <a:srgbClr val="000000"/>
                </a:solidFill>
              </a:rPr>
              <a:t>ortaya çıkabilmektedir</a:t>
            </a:r>
            <a:r>
              <a:rPr lang="tr-TR" dirty="0">
                <a:solidFill>
                  <a:srgbClr val="000000"/>
                </a:solidFill>
              </a:rPr>
              <a:t>. Diğer bir ifade ile alıcının seçici algılaması nedeniyle </a:t>
            </a:r>
            <a:r>
              <a:rPr lang="tr-TR" dirty="0" smtClean="0">
                <a:solidFill>
                  <a:srgbClr val="000000"/>
                </a:solidFill>
              </a:rPr>
              <a:t>iletilen mesajın </a:t>
            </a:r>
            <a:r>
              <a:rPr lang="tr-TR" dirty="0">
                <a:solidFill>
                  <a:srgbClr val="000000"/>
                </a:solidFill>
              </a:rPr>
              <a:t>göndericisinden bağımsız olarak mesajı algılayabilmekte ve </a:t>
            </a:r>
            <a:r>
              <a:rPr lang="tr-TR" dirty="0" smtClean="0">
                <a:solidFill>
                  <a:srgbClr val="000000"/>
                </a:solidFill>
              </a:rPr>
              <a:t>algıladığı şekilde </a:t>
            </a:r>
            <a:r>
              <a:rPr lang="tr-TR" dirty="0">
                <a:solidFill>
                  <a:srgbClr val="000000"/>
                </a:solidFill>
              </a:rPr>
              <a:t>tepkide bulunmaktadır. </a:t>
            </a:r>
            <a:r>
              <a:rPr lang="tr-TR" b="1" dirty="0">
                <a:solidFill>
                  <a:srgbClr val="000000"/>
                </a:solidFill>
              </a:rPr>
              <a:t>Bu nedenle de toplam iletişim başarısı </a:t>
            </a:r>
            <a:r>
              <a:rPr lang="tr-TR" b="1" dirty="0" smtClean="0">
                <a:solidFill>
                  <a:srgbClr val="000000"/>
                </a:solidFill>
              </a:rPr>
              <a:t>algılayanın ne </a:t>
            </a:r>
            <a:r>
              <a:rPr lang="tr-TR" b="1" dirty="0">
                <a:solidFill>
                  <a:srgbClr val="000000"/>
                </a:solidFill>
              </a:rPr>
              <a:t>algıladığına bağımlı olarak </a:t>
            </a:r>
            <a:r>
              <a:rPr lang="tr-TR" b="1" dirty="0" smtClean="0">
                <a:solidFill>
                  <a:srgbClr val="000000"/>
                </a:solidFill>
              </a:rPr>
              <a:t>gerçekleşmektedir.</a:t>
            </a:r>
            <a:endParaRPr lang="tr-TR" b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95536" y="4005064"/>
            <a:ext cx="8496944" cy="27089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b="1" u="sng" dirty="0">
                <a:solidFill>
                  <a:srgbClr val="000000"/>
                </a:solidFill>
              </a:rPr>
              <a:t>  Tutum ve </a:t>
            </a:r>
            <a:r>
              <a:rPr lang="tr-TR" b="1" u="sng" dirty="0" smtClean="0">
                <a:solidFill>
                  <a:srgbClr val="000000"/>
                </a:solidFill>
              </a:rPr>
              <a:t>davranışlar</a:t>
            </a:r>
            <a:r>
              <a:rPr lang="tr-TR" dirty="0">
                <a:solidFill>
                  <a:srgbClr val="000000"/>
                </a:solidFill>
              </a:rPr>
              <a:t>: Tutumların yarattığı iletişim engelleri;</a:t>
            </a:r>
          </a:p>
          <a:p>
            <a:r>
              <a:rPr lang="tr-TR" dirty="0">
                <a:solidFill>
                  <a:srgbClr val="000000"/>
                </a:solidFill>
              </a:rPr>
              <a:t>1</a:t>
            </a:r>
            <a:r>
              <a:rPr lang="tr-TR" b="1" dirty="0">
                <a:solidFill>
                  <a:srgbClr val="000000"/>
                </a:solidFill>
              </a:rPr>
              <a:t>. Kişinin kendisine karşı tutumu</a:t>
            </a:r>
            <a:r>
              <a:rPr lang="tr-TR" dirty="0">
                <a:solidFill>
                  <a:srgbClr val="000000"/>
                </a:solidFill>
              </a:rPr>
              <a:t>: Kişi iletişim konusunda kendisine</a:t>
            </a:r>
          </a:p>
          <a:p>
            <a:r>
              <a:rPr lang="tr-TR" dirty="0" err="1">
                <a:solidFill>
                  <a:srgbClr val="000000"/>
                </a:solidFill>
              </a:rPr>
              <a:t>güveniyorsa</a:t>
            </a:r>
            <a:r>
              <a:rPr lang="tr-TR" dirty="0">
                <a:solidFill>
                  <a:srgbClr val="000000"/>
                </a:solidFill>
              </a:rPr>
              <a:t> istediği mesajları iletmedeki başarı şansı </a:t>
            </a:r>
            <a:r>
              <a:rPr lang="tr-TR" dirty="0" err="1">
                <a:solidFill>
                  <a:srgbClr val="000000"/>
                </a:solidFill>
              </a:rPr>
              <a:t>yüksek</a:t>
            </a:r>
            <a:r>
              <a:rPr lang="tr-TR" dirty="0">
                <a:solidFill>
                  <a:srgbClr val="000000"/>
                </a:solidFill>
              </a:rPr>
              <a:t> olacaktır.</a:t>
            </a:r>
          </a:p>
          <a:p>
            <a:r>
              <a:rPr lang="tr-TR" dirty="0">
                <a:solidFill>
                  <a:srgbClr val="000000"/>
                </a:solidFill>
              </a:rPr>
              <a:t>2</a:t>
            </a:r>
            <a:r>
              <a:rPr lang="tr-TR" b="1" dirty="0">
                <a:solidFill>
                  <a:srgbClr val="000000"/>
                </a:solidFill>
              </a:rPr>
              <a:t>. Kişinin konuya karşı tutumu</a:t>
            </a:r>
            <a:r>
              <a:rPr lang="tr-TR" dirty="0">
                <a:solidFill>
                  <a:srgbClr val="000000"/>
                </a:solidFill>
              </a:rPr>
              <a:t>: iletilmek istenen mesajın konusuna ilgi</a:t>
            </a:r>
          </a:p>
          <a:p>
            <a:r>
              <a:rPr lang="tr-TR" dirty="0">
                <a:solidFill>
                  <a:srgbClr val="000000"/>
                </a:solidFill>
              </a:rPr>
              <a:t>duymayan, ona karşı olumlu bir tutumu olmayan kişi iletişimde başarısız</a:t>
            </a:r>
          </a:p>
          <a:p>
            <a:r>
              <a:rPr lang="tr-TR" dirty="0">
                <a:solidFill>
                  <a:srgbClr val="000000"/>
                </a:solidFill>
              </a:rPr>
              <a:t>olacaktır.</a:t>
            </a:r>
          </a:p>
          <a:p>
            <a:r>
              <a:rPr lang="tr-TR" dirty="0">
                <a:solidFill>
                  <a:srgbClr val="000000"/>
                </a:solidFill>
              </a:rPr>
              <a:t>3. </a:t>
            </a:r>
            <a:r>
              <a:rPr lang="tr-TR" b="1" dirty="0">
                <a:solidFill>
                  <a:srgbClr val="000000"/>
                </a:solidFill>
              </a:rPr>
              <a:t>İletişime katılanların birbirlerine karşı tutumları</a:t>
            </a:r>
            <a:r>
              <a:rPr lang="tr-TR" dirty="0">
                <a:solidFill>
                  <a:srgbClr val="000000"/>
                </a:solidFill>
              </a:rPr>
              <a:t>: gönderici alıcıya </a:t>
            </a:r>
            <a:r>
              <a:rPr lang="tr-TR" dirty="0" smtClean="0">
                <a:solidFill>
                  <a:srgbClr val="000000"/>
                </a:solidFill>
              </a:rPr>
              <a:t>karşı olumlu </a:t>
            </a:r>
            <a:r>
              <a:rPr lang="tr-TR" dirty="0">
                <a:solidFill>
                  <a:srgbClr val="000000"/>
                </a:solidFill>
              </a:rPr>
              <a:t>bir tutuma sahipse istediği mesajı iletmesi daha kolay olacaktır</a:t>
            </a:r>
            <a:r>
              <a:rPr lang="tr-TR" dirty="0" smtClean="0">
                <a:solidFill>
                  <a:srgbClr val="000000"/>
                </a:solidFill>
              </a:rPr>
              <a:t>..</a:t>
            </a:r>
            <a:endParaRPr lang="tr-TR" dirty="0">
              <a:solidFill>
                <a:srgbClr val="000000"/>
              </a:solidFill>
            </a:endParaRPr>
          </a:p>
          <a:p>
            <a:r>
              <a:rPr lang="tr-TR" dirty="0" smtClean="0">
                <a:solidFill>
                  <a:srgbClr val="000000"/>
                </a:solidFill>
              </a:rPr>
              <a:t>Bu </a:t>
            </a:r>
            <a:r>
              <a:rPr lang="tr-TR" dirty="0">
                <a:solidFill>
                  <a:srgbClr val="000000"/>
                </a:solidFill>
              </a:rPr>
              <a:t>bağlamda bir tutum ne kadar aşırı ve </a:t>
            </a:r>
            <a:r>
              <a:rPr lang="tr-TR" dirty="0" err="1" smtClean="0">
                <a:solidFill>
                  <a:srgbClr val="000000"/>
                </a:solidFill>
              </a:rPr>
              <a:t>güçlü</a:t>
            </a:r>
            <a:r>
              <a:rPr lang="tr-TR" dirty="0" smtClean="0">
                <a:solidFill>
                  <a:srgbClr val="000000"/>
                </a:solidFill>
              </a:rPr>
              <a:t> ise </a:t>
            </a:r>
            <a:r>
              <a:rPr lang="tr-TR" dirty="0">
                <a:solidFill>
                  <a:srgbClr val="000000"/>
                </a:solidFill>
              </a:rPr>
              <a:t>onu değiştirmek o derece </a:t>
            </a:r>
            <a:r>
              <a:rPr lang="tr-TR" dirty="0" smtClean="0">
                <a:solidFill>
                  <a:srgbClr val="000000"/>
                </a:solidFill>
              </a:rPr>
              <a:t>güç </a:t>
            </a:r>
            <a:r>
              <a:rPr lang="tr-TR" dirty="0">
                <a:solidFill>
                  <a:srgbClr val="000000"/>
                </a:solidFill>
              </a:rPr>
              <a:t>olacaktır. </a:t>
            </a:r>
            <a:endParaRPr lang="tr-TR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68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3. </a:t>
            </a:r>
            <a:r>
              <a:rPr lang="tr-TR" dirty="0"/>
              <a:t>Psikolojik ve Sosyal Engeller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23528" y="1412776"/>
            <a:ext cx="7992888" cy="15841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>
                <a:solidFill>
                  <a:srgbClr val="000000"/>
                </a:solidFill>
              </a:rPr>
              <a:t> </a:t>
            </a:r>
            <a:r>
              <a:rPr lang="tr-TR" b="1" u="sng" dirty="0" err="1">
                <a:solidFill>
                  <a:srgbClr val="000000"/>
                </a:solidFill>
              </a:rPr>
              <a:t>Sosyo-kültürel</a:t>
            </a:r>
            <a:r>
              <a:rPr lang="tr-TR" b="1" u="sng" dirty="0">
                <a:solidFill>
                  <a:srgbClr val="000000"/>
                </a:solidFill>
              </a:rPr>
              <a:t> farklar:</a:t>
            </a:r>
            <a:r>
              <a:rPr lang="tr-TR" dirty="0">
                <a:solidFill>
                  <a:srgbClr val="000000"/>
                </a:solidFill>
              </a:rPr>
              <a:t> </a:t>
            </a:r>
            <a:r>
              <a:rPr lang="tr-TR" dirty="0" err="1">
                <a:solidFill>
                  <a:srgbClr val="000000"/>
                </a:solidFill>
              </a:rPr>
              <a:t>Sosyo-kültürel</a:t>
            </a:r>
            <a:r>
              <a:rPr lang="tr-TR" dirty="0">
                <a:solidFill>
                  <a:srgbClr val="000000"/>
                </a:solidFill>
              </a:rPr>
              <a:t> yapı bakımından farklı olan </a:t>
            </a:r>
            <a:r>
              <a:rPr lang="tr-TR" dirty="0" smtClean="0">
                <a:solidFill>
                  <a:srgbClr val="000000"/>
                </a:solidFill>
              </a:rPr>
              <a:t>kişiler birbirlerini </a:t>
            </a:r>
            <a:r>
              <a:rPr lang="tr-TR" dirty="0">
                <a:solidFill>
                  <a:srgbClr val="000000"/>
                </a:solidFill>
              </a:rPr>
              <a:t>tanımadıklarından dolayı </a:t>
            </a:r>
            <a:r>
              <a:rPr lang="tr-TR" b="1" dirty="0">
                <a:solidFill>
                  <a:srgbClr val="000000"/>
                </a:solidFill>
              </a:rPr>
              <a:t>mesajın kodlanmasında ve </a:t>
            </a:r>
            <a:r>
              <a:rPr lang="tr-TR" b="1" dirty="0" err="1" smtClean="0">
                <a:solidFill>
                  <a:srgbClr val="000000"/>
                </a:solidFill>
              </a:rPr>
              <a:t>çözümlenip</a:t>
            </a:r>
            <a:r>
              <a:rPr lang="tr-TR" b="1" dirty="0">
                <a:solidFill>
                  <a:srgbClr val="000000"/>
                </a:solidFill>
              </a:rPr>
              <a:t> </a:t>
            </a:r>
            <a:r>
              <a:rPr lang="tr-TR" b="1" dirty="0" smtClean="0">
                <a:solidFill>
                  <a:srgbClr val="000000"/>
                </a:solidFill>
              </a:rPr>
              <a:t>yorumlanmasında </a:t>
            </a:r>
            <a:r>
              <a:rPr lang="tr-TR" b="1" dirty="0">
                <a:solidFill>
                  <a:srgbClr val="000000"/>
                </a:solidFill>
              </a:rPr>
              <a:t>hatalar </a:t>
            </a:r>
            <a:r>
              <a:rPr lang="tr-TR" dirty="0">
                <a:solidFill>
                  <a:srgbClr val="000000"/>
                </a:solidFill>
              </a:rPr>
              <a:t>olabilecektir. Bu tip </a:t>
            </a:r>
            <a:r>
              <a:rPr lang="tr-TR" dirty="0" err="1">
                <a:solidFill>
                  <a:srgbClr val="000000"/>
                </a:solidFill>
              </a:rPr>
              <a:t>kültürel</a:t>
            </a:r>
            <a:r>
              <a:rPr lang="tr-TR" dirty="0">
                <a:solidFill>
                  <a:srgbClr val="000000"/>
                </a:solidFill>
              </a:rPr>
              <a:t> farklılıklar </a:t>
            </a:r>
            <a:r>
              <a:rPr lang="tr-TR" dirty="0" smtClean="0">
                <a:solidFill>
                  <a:srgbClr val="000000"/>
                </a:solidFill>
              </a:rPr>
              <a:t>nedeniyle iletişim </a:t>
            </a:r>
            <a:r>
              <a:rPr lang="tr-TR" dirty="0" err="1">
                <a:solidFill>
                  <a:srgbClr val="000000"/>
                </a:solidFill>
              </a:rPr>
              <a:t>sürecinde</a:t>
            </a:r>
            <a:r>
              <a:rPr lang="tr-TR" dirty="0">
                <a:solidFill>
                  <a:srgbClr val="000000"/>
                </a:solidFill>
              </a:rPr>
              <a:t> bozulmalar yaşanabilmektedir</a:t>
            </a:r>
            <a:r>
              <a:rPr lang="tr-TR" dirty="0" smtClean="0">
                <a:solidFill>
                  <a:srgbClr val="000000"/>
                </a:solidFill>
              </a:rPr>
              <a:t>.</a:t>
            </a:r>
            <a:endParaRPr lang="tr-TR" b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1520" y="3284984"/>
            <a:ext cx="7920880" cy="1800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b="1" u="sng" dirty="0">
                <a:solidFill>
                  <a:srgbClr val="000000"/>
                </a:solidFill>
              </a:rPr>
              <a:t> </a:t>
            </a:r>
            <a:r>
              <a:rPr lang="tr-TR" b="1" u="sng" dirty="0" smtClean="0">
                <a:solidFill>
                  <a:srgbClr val="000000"/>
                </a:solidFill>
              </a:rPr>
              <a:t>Sahip </a:t>
            </a:r>
            <a:r>
              <a:rPr lang="tr-TR" b="1" u="sng" dirty="0">
                <a:solidFill>
                  <a:srgbClr val="000000"/>
                </a:solidFill>
              </a:rPr>
              <a:t>olunan bilgi </a:t>
            </a:r>
            <a:r>
              <a:rPr lang="tr-TR" b="1" u="sng" dirty="0" err="1">
                <a:solidFill>
                  <a:srgbClr val="000000"/>
                </a:solidFill>
              </a:rPr>
              <a:t>düzeyi</a:t>
            </a:r>
            <a:r>
              <a:rPr lang="tr-TR" dirty="0">
                <a:solidFill>
                  <a:srgbClr val="000000"/>
                </a:solidFill>
              </a:rPr>
              <a:t>: İletişime katılanların </a:t>
            </a:r>
            <a:r>
              <a:rPr lang="tr-TR" b="1" dirty="0">
                <a:solidFill>
                  <a:srgbClr val="000000"/>
                </a:solidFill>
              </a:rPr>
              <a:t>eğitim durumu</a:t>
            </a:r>
            <a:r>
              <a:rPr lang="tr-TR" dirty="0">
                <a:solidFill>
                  <a:srgbClr val="000000"/>
                </a:solidFill>
              </a:rPr>
              <a:t>, </a:t>
            </a:r>
            <a:r>
              <a:rPr lang="tr-TR" b="1" dirty="0">
                <a:solidFill>
                  <a:srgbClr val="000000"/>
                </a:solidFill>
              </a:rPr>
              <a:t>mesajın </a:t>
            </a:r>
            <a:r>
              <a:rPr lang="tr-TR" b="1" dirty="0" smtClean="0">
                <a:solidFill>
                  <a:srgbClr val="000000"/>
                </a:solidFill>
              </a:rPr>
              <a:t>konu ve </a:t>
            </a:r>
            <a:r>
              <a:rPr lang="tr-TR" b="1" dirty="0">
                <a:solidFill>
                  <a:srgbClr val="000000"/>
                </a:solidFill>
              </a:rPr>
              <a:t>kapsamı hakkında sahip oldukları bilgilerle ilgilidir</a:t>
            </a:r>
            <a:r>
              <a:rPr lang="tr-TR" dirty="0">
                <a:solidFill>
                  <a:srgbClr val="000000"/>
                </a:solidFill>
              </a:rPr>
              <a:t>. </a:t>
            </a:r>
            <a:r>
              <a:rPr lang="tr-TR" b="1" dirty="0">
                <a:solidFill>
                  <a:srgbClr val="000000"/>
                </a:solidFill>
              </a:rPr>
              <a:t>Yetersiz bilgi</a:t>
            </a:r>
            <a:r>
              <a:rPr lang="tr-TR" dirty="0">
                <a:solidFill>
                  <a:srgbClr val="000000"/>
                </a:solidFill>
              </a:rPr>
              <a:t>, </a:t>
            </a:r>
            <a:r>
              <a:rPr lang="tr-TR" dirty="0" smtClean="0">
                <a:solidFill>
                  <a:srgbClr val="000000"/>
                </a:solidFill>
              </a:rPr>
              <a:t>iletişim </a:t>
            </a:r>
            <a:r>
              <a:rPr lang="tr-TR" dirty="0" err="1" smtClean="0">
                <a:solidFill>
                  <a:srgbClr val="000000"/>
                </a:solidFill>
              </a:rPr>
              <a:t>sürecinde</a:t>
            </a:r>
            <a:r>
              <a:rPr lang="tr-TR" dirty="0" smtClean="0">
                <a:solidFill>
                  <a:srgbClr val="000000"/>
                </a:solidFill>
              </a:rPr>
              <a:t> </a:t>
            </a:r>
            <a:r>
              <a:rPr lang="tr-TR" dirty="0">
                <a:solidFill>
                  <a:srgbClr val="000000"/>
                </a:solidFill>
              </a:rPr>
              <a:t>gönderici ve alıcı arasında bir engel oluşturur. Gönderici, </a:t>
            </a:r>
            <a:r>
              <a:rPr lang="tr-TR" b="1" dirty="0">
                <a:solidFill>
                  <a:srgbClr val="000000"/>
                </a:solidFill>
              </a:rPr>
              <a:t>bilgi </a:t>
            </a:r>
            <a:r>
              <a:rPr lang="tr-TR" b="1" dirty="0" smtClean="0">
                <a:solidFill>
                  <a:srgbClr val="000000"/>
                </a:solidFill>
              </a:rPr>
              <a:t>eksikliği nedeniyle </a:t>
            </a:r>
            <a:r>
              <a:rPr lang="tr-TR" dirty="0">
                <a:solidFill>
                  <a:srgbClr val="000000"/>
                </a:solidFill>
              </a:rPr>
              <a:t>mesajın içeriğinde boşluklar bırakırsa, alıcının </a:t>
            </a:r>
            <a:r>
              <a:rPr lang="tr-TR" b="1" dirty="0">
                <a:solidFill>
                  <a:srgbClr val="000000"/>
                </a:solidFill>
              </a:rPr>
              <a:t>algıladığı </a:t>
            </a:r>
            <a:r>
              <a:rPr lang="tr-TR" b="1" dirty="0" smtClean="0">
                <a:solidFill>
                  <a:srgbClr val="000000"/>
                </a:solidFill>
              </a:rPr>
              <a:t>mesaj gönderilen </a:t>
            </a:r>
            <a:r>
              <a:rPr lang="tr-TR" b="1" dirty="0">
                <a:solidFill>
                  <a:srgbClr val="000000"/>
                </a:solidFill>
              </a:rPr>
              <a:t>mesajdan farklı </a:t>
            </a:r>
            <a:r>
              <a:rPr lang="tr-TR" b="1" dirty="0" smtClean="0">
                <a:solidFill>
                  <a:srgbClr val="000000"/>
                </a:solidFill>
              </a:rPr>
              <a:t>olacaktır.</a:t>
            </a:r>
            <a:endParaRPr lang="tr-TR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99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3. </a:t>
            </a:r>
            <a:r>
              <a:rPr lang="tr-TR" dirty="0"/>
              <a:t>Psikolojik ve Sosyal Engeller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i="1" dirty="0" smtClean="0"/>
              <a:t>Örneklerle psikolojik engeller:</a:t>
            </a:r>
          </a:p>
          <a:p>
            <a:r>
              <a:rPr lang="tr-TR" dirty="0" smtClean="0"/>
              <a:t>Çok yakın samimi ilişkiler</a:t>
            </a:r>
          </a:p>
          <a:p>
            <a:r>
              <a:rPr lang="tr-TR" dirty="0" smtClean="0"/>
              <a:t>Öğüt vermek</a:t>
            </a:r>
          </a:p>
          <a:p>
            <a:r>
              <a:rPr lang="tr-TR" dirty="0" smtClean="0"/>
              <a:t>Eleştirmek, yargılamak</a:t>
            </a:r>
          </a:p>
          <a:p>
            <a:r>
              <a:rPr lang="tr-TR" dirty="0" smtClean="0"/>
              <a:t>Soru sormak</a:t>
            </a:r>
          </a:p>
          <a:p>
            <a:r>
              <a:rPr lang="tr-TR" dirty="0" smtClean="0"/>
              <a:t>Tanı koymak</a:t>
            </a:r>
          </a:p>
          <a:p>
            <a:r>
              <a:rPr lang="tr-TR" dirty="0" smtClean="0"/>
              <a:t>Teselli etmek, konuyu değiştirmek</a:t>
            </a:r>
          </a:p>
          <a:p>
            <a:r>
              <a:rPr lang="tr-TR" dirty="0" smtClean="0"/>
              <a:t>Korku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6724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4.</a:t>
            </a:r>
            <a:r>
              <a:rPr lang="tr-TR" dirty="0" smtClean="0"/>
              <a:t>Örgütsel Engeller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Ö</a:t>
            </a:r>
            <a:r>
              <a:rPr lang="tr-TR" b="1" dirty="0" err="1" smtClean="0"/>
              <a:t>rgütler</a:t>
            </a:r>
            <a:r>
              <a:rPr lang="tr-TR" b="1" dirty="0" smtClean="0"/>
              <a:t> bireylerden oluşabileceği </a:t>
            </a:r>
            <a:r>
              <a:rPr lang="tr-TR" b="1" dirty="0"/>
              <a:t>gibi belirli grupların birleşmesiyle de oluşabilmektedir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err="1" smtClean="0"/>
              <a:t>Örgütler</a:t>
            </a:r>
            <a:r>
              <a:rPr lang="tr-TR" dirty="0" smtClean="0"/>
              <a:t> yaşamsal </a:t>
            </a:r>
            <a:r>
              <a:rPr lang="tr-TR" b="1" dirty="0" smtClean="0"/>
              <a:t>faaliyetlerini </a:t>
            </a:r>
            <a:r>
              <a:rPr lang="tr-TR" b="1" dirty="0" err="1"/>
              <a:t>sürdürmek</a:t>
            </a:r>
            <a:r>
              <a:rPr lang="tr-TR" b="1" dirty="0"/>
              <a:t> </a:t>
            </a:r>
            <a:r>
              <a:rPr lang="tr-TR" dirty="0"/>
              <a:t>için etkili ve kaliteli bir iletişime sahip olmalıdırlar ancak ne var </a:t>
            </a:r>
            <a:r>
              <a:rPr lang="tr-TR" dirty="0" smtClean="0"/>
              <a:t>ki </a:t>
            </a:r>
            <a:r>
              <a:rPr lang="tr-TR" b="1" dirty="0" err="1" smtClean="0"/>
              <a:t>örgütler</a:t>
            </a:r>
            <a:r>
              <a:rPr lang="tr-TR" b="1" dirty="0" smtClean="0"/>
              <a:t> </a:t>
            </a:r>
            <a:r>
              <a:rPr lang="tr-TR" b="1" dirty="0"/>
              <a:t>kendi iletişim engellerini kendileri yaratırlar. </a:t>
            </a:r>
            <a:endParaRPr lang="tr-TR" b="1" dirty="0" smtClean="0"/>
          </a:p>
          <a:p>
            <a:r>
              <a:rPr lang="tr-TR" dirty="0" smtClean="0"/>
              <a:t>Bunun </a:t>
            </a:r>
            <a:r>
              <a:rPr lang="tr-TR" dirty="0"/>
              <a:t>sonucunda da başarılı </a:t>
            </a:r>
            <a:r>
              <a:rPr lang="tr-TR" dirty="0" smtClean="0"/>
              <a:t>bir iletişim </a:t>
            </a:r>
            <a:r>
              <a:rPr lang="tr-TR" dirty="0"/>
              <a:t>sağlayamadıklarından yaşamsal fonksiyonları belirli zaman periyodunda </a:t>
            </a:r>
            <a:r>
              <a:rPr lang="tr-TR" dirty="0" err="1" smtClean="0"/>
              <a:t>düşüş</a:t>
            </a:r>
            <a:r>
              <a:rPr lang="tr-TR" dirty="0"/>
              <a:t> </a:t>
            </a:r>
            <a:r>
              <a:rPr lang="tr-TR" dirty="0" smtClean="0"/>
              <a:t>göstermektedir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9068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İletişim kurmak neden önemli?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Bilgi, duygu, düşünceleri alışverişi</a:t>
            </a:r>
          </a:p>
          <a:p>
            <a:r>
              <a:rPr lang="tr-TR" dirty="0" smtClean="0"/>
              <a:t>Kişisel ve ya toplumsal bir sorun ortadan kaldırılabilir</a:t>
            </a:r>
          </a:p>
          <a:p>
            <a:r>
              <a:rPr lang="tr-TR" dirty="0" smtClean="0"/>
              <a:t>Bireyin yaşamı anlamlı hale gelir</a:t>
            </a:r>
          </a:p>
          <a:p>
            <a:r>
              <a:rPr lang="tr-TR" dirty="0" smtClean="0"/>
              <a:t>Toplumda bireyler konuşma ve tartışma becerisine sahip değilse, sürtüşme ve çatışma olur</a:t>
            </a:r>
          </a:p>
          <a:p>
            <a:r>
              <a:rPr lang="tr-TR" dirty="0" smtClean="0"/>
              <a:t>İletişimde engeller olduğu zaman da anlaşmazlıklar, bireysel ve örgütsel çatışmalar yaşanır. </a:t>
            </a:r>
          </a:p>
        </p:txBody>
      </p:sp>
    </p:spTree>
    <p:extLst>
      <p:ext uri="{BB962C8B-B14F-4D97-AF65-F5344CB8AC3E}">
        <p14:creationId xmlns:p14="http://schemas.microsoft.com/office/powerpoint/2010/main" val="2088100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4.</a:t>
            </a:r>
            <a:r>
              <a:rPr lang="tr-TR" dirty="0"/>
              <a:t>Örgütsel Engeller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Örgütlerin kendi içinde ürettikleri ve iletişimlerini engelleyen etmenler:</a:t>
            </a:r>
          </a:p>
          <a:p>
            <a:pPr lvl="1"/>
            <a:r>
              <a:rPr lang="tr-TR" dirty="0" smtClean="0"/>
              <a:t>Örgüt büyüklüğü </a:t>
            </a:r>
            <a:r>
              <a:rPr lang="tr-TR" dirty="0" smtClean="0"/>
              <a:t>&amp; fiziksel yapı</a:t>
            </a:r>
          </a:p>
          <a:p>
            <a:pPr lvl="1"/>
            <a:r>
              <a:rPr lang="tr-TR" dirty="0" smtClean="0"/>
              <a:t>Geri besleme yetkisizliği</a:t>
            </a:r>
          </a:p>
          <a:p>
            <a:pPr lvl="1"/>
            <a:r>
              <a:rPr lang="tr-TR" dirty="0" smtClean="0"/>
              <a:t>Zaman baskısı</a:t>
            </a:r>
          </a:p>
          <a:p>
            <a:pPr lvl="1"/>
            <a:r>
              <a:rPr lang="tr-TR" dirty="0" smtClean="0"/>
              <a:t>Rol ilişkileri</a:t>
            </a:r>
          </a:p>
          <a:p>
            <a:pPr lvl="1"/>
            <a:r>
              <a:rPr lang="tr-TR" dirty="0" smtClean="0"/>
              <a:t>Hiyerarşi</a:t>
            </a:r>
          </a:p>
          <a:p>
            <a:pPr lvl="1"/>
            <a:r>
              <a:rPr lang="tr-TR" dirty="0" smtClean="0"/>
              <a:t>Yönetim tarzı</a:t>
            </a:r>
          </a:p>
          <a:p>
            <a:pPr lvl="1"/>
            <a:r>
              <a:rPr lang="tr-TR" dirty="0" smtClean="0"/>
              <a:t>Statü farklılıkları</a:t>
            </a:r>
          </a:p>
          <a:p>
            <a:pPr lvl="1"/>
            <a:r>
              <a:rPr lang="tr-TR" dirty="0" smtClean="0"/>
              <a:t>Aşırı bilgi yüklemesi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275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İletişim Engellerinin Giderilmesi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b="1" dirty="0" smtClean="0"/>
              <a:t>İletişim </a:t>
            </a:r>
            <a:r>
              <a:rPr lang="tr-TR" b="1" dirty="0"/>
              <a:t>engellerini </a:t>
            </a:r>
            <a:r>
              <a:rPr lang="tr-TR" b="1" dirty="0" smtClean="0"/>
              <a:t>ortadan kaldırmak </a:t>
            </a:r>
            <a:r>
              <a:rPr lang="tr-TR" b="1" dirty="0"/>
              <a:t>için, bireyler ya da </a:t>
            </a:r>
            <a:r>
              <a:rPr lang="tr-TR" b="1" dirty="0" err="1"/>
              <a:t>ö</a:t>
            </a:r>
            <a:r>
              <a:rPr lang="tr-TR" b="1" dirty="0" err="1" smtClean="0"/>
              <a:t>rgütler</a:t>
            </a:r>
            <a:r>
              <a:rPr lang="tr-TR" b="1" dirty="0" smtClean="0"/>
              <a:t> </a:t>
            </a:r>
            <a:r>
              <a:rPr lang="tr-TR" b="1" dirty="0"/>
              <a:t>ilk aşamada bazı yöntemleri </a:t>
            </a:r>
            <a:r>
              <a:rPr lang="tr-TR" b="1" dirty="0" smtClean="0"/>
              <a:t>uygulamaları gerekmektedir; </a:t>
            </a:r>
          </a:p>
          <a:p>
            <a:r>
              <a:rPr lang="tr-TR" dirty="0" smtClean="0"/>
              <a:t>Kaynak</a:t>
            </a:r>
            <a:r>
              <a:rPr lang="tr-TR" dirty="0"/>
              <a:t>, </a:t>
            </a:r>
            <a:r>
              <a:rPr lang="tr-TR" dirty="0" smtClean="0"/>
              <a:t>sözlü </a:t>
            </a:r>
            <a:r>
              <a:rPr lang="tr-TR" dirty="0"/>
              <a:t>mesajları </a:t>
            </a:r>
            <a:r>
              <a:rPr lang="tr-TR" b="1" dirty="0"/>
              <a:t>alıcının anlayabileceği ve algılayabileceği </a:t>
            </a:r>
            <a:r>
              <a:rPr lang="tr-TR" dirty="0" smtClean="0"/>
              <a:t>şekilde kullanmalıdır</a:t>
            </a:r>
            <a:r>
              <a:rPr lang="tr-TR" dirty="0"/>
              <a:t>,</a:t>
            </a:r>
          </a:p>
          <a:p>
            <a:r>
              <a:rPr lang="tr-TR" dirty="0" smtClean="0"/>
              <a:t>Kaynağın </a:t>
            </a:r>
            <a:r>
              <a:rPr lang="tr-TR" dirty="0"/>
              <a:t>gönderdiği </a:t>
            </a:r>
            <a:r>
              <a:rPr lang="tr-TR" b="1" dirty="0"/>
              <a:t>mesajlar yalnız </a:t>
            </a:r>
            <a:r>
              <a:rPr lang="tr-TR" b="1" dirty="0" smtClean="0"/>
              <a:t>sözlü </a:t>
            </a:r>
            <a:r>
              <a:rPr lang="tr-TR" b="1" dirty="0"/>
              <a:t>olmamalı</a:t>
            </a:r>
            <a:r>
              <a:rPr lang="tr-TR" dirty="0"/>
              <a:t>, aynı zamanda çizim, resim</a:t>
            </a:r>
            <a:r>
              <a:rPr lang="tr-TR" dirty="0" smtClean="0"/>
              <a:t>, yazı </a:t>
            </a:r>
            <a:r>
              <a:rPr lang="tr-TR" dirty="0"/>
              <a:t>gibi semboller şeklinde de olmalıdır,</a:t>
            </a:r>
          </a:p>
          <a:p>
            <a:r>
              <a:rPr lang="tr-TR" dirty="0" smtClean="0"/>
              <a:t> </a:t>
            </a:r>
            <a:r>
              <a:rPr lang="tr-TR" dirty="0"/>
              <a:t>Kaynağın gönderdiği mesajlar alıcının </a:t>
            </a:r>
            <a:r>
              <a:rPr lang="tr-TR" b="1" dirty="0"/>
              <a:t>ilgisini çekecek </a:t>
            </a:r>
            <a:r>
              <a:rPr lang="tr-TR" dirty="0"/>
              <a:t>şekilde biçimlenmelidir,</a:t>
            </a:r>
          </a:p>
          <a:p>
            <a:r>
              <a:rPr lang="tr-TR" dirty="0" smtClean="0"/>
              <a:t> </a:t>
            </a:r>
            <a:r>
              <a:rPr lang="tr-TR" dirty="0"/>
              <a:t>Mesaj, alıcıyı etkileyecek </a:t>
            </a:r>
            <a:r>
              <a:rPr lang="tr-TR" dirty="0" err="1"/>
              <a:t>türden</a:t>
            </a:r>
            <a:r>
              <a:rPr lang="tr-TR" dirty="0"/>
              <a:t> bir </a:t>
            </a:r>
            <a:r>
              <a:rPr lang="tr-TR" b="1" dirty="0"/>
              <a:t>kanalla </a:t>
            </a:r>
            <a:r>
              <a:rPr lang="tr-TR" dirty="0"/>
              <a:t>gönderilmelidir,</a:t>
            </a:r>
          </a:p>
          <a:p>
            <a:r>
              <a:rPr lang="tr-TR" dirty="0" smtClean="0"/>
              <a:t>İletişim </a:t>
            </a:r>
            <a:r>
              <a:rPr lang="tr-TR" dirty="0"/>
              <a:t>çevresi iletişime elverişli duruma getirilmelidir,</a:t>
            </a:r>
          </a:p>
          <a:p>
            <a:r>
              <a:rPr lang="tr-TR" dirty="0" smtClean="0"/>
              <a:t> </a:t>
            </a:r>
            <a:r>
              <a:rPr lang="tr-TR" dirty="0"/>
              <a:t>Mesajın </a:t>
            </a:r>
            <a:r>
              <a:rPr lang="tr-TR" dirty="0" smtClean="0"/>
              <a:t>anlaşılıp </a:t>
            </a:r>
            <a:r>
              <a:rPr lang="tr-TR" dirty="0"/>
              <a:t>anlaşılmadığı </a:t>
            </a:r>
            <a:r>
              <a:rPr lang="tr-TR" b="1" dirty="0"/>
              <a:t>geri bildirimle kontrol </a:t>
            </a:r>
            <a:r>
              <a:rPr lang="tr-TR" dirty="0"/>
              <a:t>edilmelidir.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604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https://www.youtube.com/watch?v=</a:t>
            </a:r>
            <a:r>
              <a:rPr lang="tr-TR" dirty="0" smtClean="0">
                <a:hlinkClick r:id="rId2"/>
              </a:rPr>
              <a:t>0p78SHeXv3k</a:t>
            </a:r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www.youtube.com</a:t>
            </a:r>
            <a:r>
              <a:rPr lang="tr-TR" dirty="0"/>
              <a:t>/</a:t>
            </a:r>
            <a:r>
              <a:rPr lang="tr-TR" dirty="0" err="1"/>
              <a:t>watch?v</a:t>
            </a:r>
            <a:r>
              <a:rPr lang="tr-TR" dirty="0"/>
              <a:t>=Oby7e4kY_o0</a:t>
            </a:r>
          </a:p>
        </p:txBody>
      </p:sp>
    </p:spTree>
    <p:extLst>
      <p:ext uri="{BB962C8B-B14F-4D97-AF65-F5344CB8AC3E}">
        <p14:creationId xmlns:p14="http://schemas.microsoft.com/office/powerpoint/2010/main" val="90917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İletişim Çatışmaları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Mutlakacılık</a:t>
            </a:r>
            <a:endParaRPr lang="tr-TR" dirty="0" smtClean="0"/>
          </a:p>
          <a:p>
            <a:r>
              <a:rPr lang="tr-TR" dirty="0" smtClean="0"/>
              <a:t>Genelleme</a:t>
            </a:r>
          </a:p>
          <a:p>
            <a:r>
              <a:rPr lang="tr-TR" dirty="0" smtClean="0"/>
              <a:t>Kutuplaştırma</a:t>
            </a:r>
          </a:p>
          <a:p>
            <a:r>
              <a:rPr lang="tr-TR" dirty="0" err="1" smtClean="0"/>
              <a:t>Keşkecilik</a:t>
            </a:r>
            <a:endParaRPr lang="tr-TR" dirty="0" smtClean="0"/>
          </a:p>
          <a:p>
            <a:r>
              <a:rPr lang="tr-TR" dirty="0" smtClean="0"/>
              <a:t>Aşırı fedakarlık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155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İletişim </a:t>
            </a:r>
            <a:r>
              <a:rPr lang="tr-TR" dirty="0" smtClean="0"/>
              <a:t>Çatışması Türleri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Aktif çatışma</a:t>
            </a:r>
          </a:p>
          <a:p>
            <a:r>
              <a:rPr lang="tr-TR" dirty="0" smtClean="0"/>
              <a:t>Pasif çatışma</a:t>
            </a:r>
          </a:p>
          <a:p>
            <a:r>
              <a:rPr lang="tr-TR" dirty="0" smtClean="0"/>
              <a:t>Kısmi algılama çatışması</a:t>
            </a:r>
          </a:p>
          <a:p>
            <a:r>
              <a:rPr lang="tr-TR" dirty="0" smtClean="0"/>
              <a:t>Varoluş çatışması</a:t>
            </a:r>
          </a:p>
          <a:p>
            <a:r>
              <a:rPr lang="tr-TR" dirty="0" smtClean="0"/>
              <a:t>Alıkoyma çatışması</a:t>
            </a:r>
          </a:p>
          <a:p>
            <a:r>
              <a:rPr lang="tr-TR" dirty="0" smtClean="0"/>
              <a:t>Tümden reddetme çatışması</a:t>
            </a:r>
          </a:p>
          <a:p>
            <a:r>
              <a:rPr lang="tr-TR" dirty="0" smtClean="0"/>
              <a:t>Önyargılı çatışma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80791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Etkin iletişimi engelleyen etmenler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 algn="ctr">
              <a:buFont typeface="+mj-lt"/>
              <a:buAutoNum type="arabicPeriod"/>
            </a:pPr>
            <a:r>
              <a:rPr lang="tr-TR" b="1" dirty="0" smtClean="0"/>
              <a:t>İletişim sürecinden kaynaklı engeller</a:t>
            </a:r>
          </a:p>
          <a:p>
            <a:pPr marL="0" indent="0" algn="ctr">
              <a:buNone/>
            </a:pPr>
            <a:r>
              <a:rPr lang="tr-TR" sz="2500" dirty="0" smtClean="0"/>
              <a:t> (Kaynak ve alıcıdan kaynaklanan)</a:t>
            </a:r>
          </a:p>
          <a:p>
            <a:pPr marL="514350" indent="-514350" algn="ctr">
              <a:lnSpc>
                <a:spcPct val="200000"/>
              </a:lnSpc>
              <a:buFont typeface="+mj-lt"/>
              <a:buAutoNum type="arabicPeriod" startAt="2"/>
            </a:pPr>
            <a:r>
              <a:rPr lang="tr-TR" b="1" dirty="0" smtClean="0"/>
              <a:t>Fiziksel ve Teknik </a:t>
            </a:r>
            <a:r>
              <a:rPr lang="tr-TR" b="1" dirty="0" smtClean="0"/>
              <a:t>engeller</a:t>
            </a:r>
          </a:p>
          <a:p>
            <a:pPr marL="514350" indent="-514350" algn="ctr">
              <a:lnSpc>
                <a:spcPct val="200000"/>
              </a:lnSpc>
              <a:buFont typeface="+mj-lt"/>
              <a:buAutoNum type="arabicPeriod" startAt="3"/>
            </a:pPr>
            <a:r>
              <a:rPr lang="tr-TR" b="1" dirty="0" smtClean="0"/>
              <a:t>Psikolojik ve sosyal </a:t>
            </a:r>
            <a:r>
              <a:rPr lang="tr-TR" b="1" dirty="0" smtClean="0"/>
              <a:t>engeller</a:t>
            </a:r>
          </a:p>
          <a:p>
            <a:pPr marL="514350" indent="-514350" algn="ctr">
              <a:lnSpc>
                <a:spcPct val="200000"/>
              </a:lnSpc>
              <a:buFont typeface="+mj-lt"/>
              <a:buAutoNum type="arabicPeriod" startAt="4"/>
            </a:pPr>
            <a:r>
              <a:rPr lang="tr-TR" b="1" dirty="0" smtClean="0"/>
              <a:t>Örgütsel engeller</a:t>
            </a:r>
            <a:endParaRPr lang="tr-TR" b="1" dirty="0" smtClean="0"/>
          </a:p>
        </p:txBody>
      </p:sp>
    </p:spTree>
    <p:extLst>
      <p:ext uri="{BB962C8B-B14F-4D97-AF65-F5344CB8AC3E}">
        <p14:creationId xmlns:p14="http://schemas.microsoft.com/office/powerpoint/2010/main" val="4104720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1.</a:t>
            </a:r>
            <a:r>
              <a:rPr lang="tr-TR" dirty="0" smtClean="0"/>
              <a:t>İletişim sürecinden kaynaklı engeller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323528" y="1484784"/>
            <a:ext cx="8496944" cy="48245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b="1" dirty="0" smtClean="0"/>
              <a:t>Kaynak- Alıcı- Mesaj içeriğinden kaynaklı iletişim engelleri</a:t>
            </a:r>
          </a:p>
          <a:p>
            <a:r>
              <a:rPr lang="tr-TR" dirty="0" smtClean="0"/>
              <a:t>Gönderici ve alıcının mesajı kodlarken gönderirken gerekli dikkati göstermemesi</a:t>
            </a:r>
          </a:p>
          <a:p>
            <a:r>
              <a:rPr lang="tr-TR" dirty="0" smtClean="0"/>
              <a:t>Mesajı yanlış değerlendirme ve yanlış yorumlama</a:t>
            </a:r>
          </a:p>
          <a:p>
            <a:r>
              <a:rPr lang="tr-TR" dirty="0" smtClean="0"/>
              <a:t>Konuşmacıya karşı ilgi eksikliği</a:t>
            </a:r>
          </a:p>
          <a:p>
            <a:r>
              <a:rPr lang="tr-TR" dirty="0" smtClean="0"/>
              <a:t>Göndericiye karşı güvensizlik</a:t>
            </a:r>
          </a:p>
          <a:p>
            <a:r>
              <a:rPr lang="tr-TR" dirty="0" smtClean="0"/>
              <a:t>Mesajın kasten çarpıtılması: amaçlı yalan</a:t>
            </a:r>
          </a:p>
          <a:p>
            <a:r>
              <a:rPr lang="tr-TR" dirty="0" smtClean="0"/>
              <a:t>Gönderici ve alıcının farklılıkları:</a:t>
            </a:r>
          </a:p>
        </p:txBody>
      </p:sp>
      <p:sp>
        <p:nvSpPr>
          <p:cNvPr id="4" name="Sağ Ok 3"/>
          <p:cNvSpPr/>
          <p:nvPr/>
        </p:nvSpPr>
        <p:spPr>
          <a:xfrm>
            <a:off x="6011091" y="5471819"/>
            <a:ext cx="576064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9689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1.</a:t>
            </a:r>
            <a:r>
              <a:rPr lang="tr-TR" dirty="0"/>
              <a:t>İletişim sürecinden kaynaklı engeller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Gönderici ve alıcının farklılıkları:</a:t>
            </a:r>
          </a:p>
          <a:p>
            <a:pPr lvl="1"/>
            <a:r>
              <a:rPr lang="tr-TR" i="1" dirty="0">
                <a:solidFill>
                  <a:schemeClr val="tx1"/>
                </a:solidFill>
              </a:rPr>
              <a:t>Kişisel arzu, istek, değer yargıları, kültür düzeyleri, duygusal durum, alışkanlıklar ve zevklerin farklı olması     </a:t>
            </a:r>
            <a:endParaRPr lang="tr-TR" i="1" dirty="0" smtClean="0">
              <a:solidFill>
                <a:schemeClr val="tx1"/>
              </a:solidFill>
            </a:endParaRPr>
          </a:p>
          <a:p>
            <a:pPr lvl="1"/>
            <a:endParaRPr lang="tr-TR" i="1" dirty="0">
              <a:solidFill>
                <a:schemeClr val="tx1"/>
              </a:solidFill>
            </a:endParaRPr>
          </a:p>
          <a:p>
            <a:pPr lvl="3"/>
            <a:r>
              <a:rPr lang="tr-TR" b="1" i="1" dirty="0" smtClean="0">
                <a:solidFill>
                  <a:schemeClr val="tx1"/>
                </a:solidFill>
              </a:rPr>
              <a:t>BU FARKLILIKLAR NELERE SEBEP OLUR?</a:t>
            </a:r>
          </a:p>
          <a:p>
            <a:pPr lvl="1"/>
            <a:r>
              <a:rPr lang="tr-TR" b="1" dirty="0" smtClean="0">
                <a:solidFill>
                  <a:srgbClr val="0070C0"/>
                </a:solidFill>
              </a:rPr>
              <a:t>Kodlama, algılama, mesajlara karşı tutumu </a:t>
            </a:r>
          </a:p>
          <a:p>
            <a:pPr lvl="1"/>
            <a:r>
              <a:rPr lang="tr-TR" b="1" dirty="0" smtClean="0">
                <a:solidFill>
                  <a:srgbClr val="0070C0"/>
                </a:solidFill>
              </a:rPr>
              <a:t>Kabul-tolerans sınırı,</a:t>
            </a:r>
          </a:p>
          <a:p>
            <a:pPr lvl="1"/>
            <a:r>
              <a:rPr lang="tr-TR" b="1" dirty="0" smtClean="0">
                <a:solidFill>
                  <a:srgbClr val="0070C0"/>
                </a:solidFill>
              </a:rPr>
              <a:t>Önyargılar      Motivasyon eksikliği, güvensizlik, mesajın yanlış değerlendirilmesi</a:t>
            </a:r>
            <a:endParaRPr lang="tr-TR" dirty="0"/>
          </a:p>
        </p:txBody>
      </p:sp>
      <p:sp>
        <p:nvSpPr>
          <p:cNvPr id="4" name="Sağ Ayraç 3"/>
          <p:cNvSpPr/>
          <p:nvPr/>
        </p:nvSpPr>
        <p:spPr>
          <a:xfrm rot="5400000">
            <a:off x="4336011" y="-191365"/>
            <a:ext cx="471977" cy="63367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Sağ Ok 4"/>
          <p:cNvSpPr/>
          <p:nvPr/>
        </p:nvSpPr>
        <p:spPr>
          <a:xfrm>
            <a:off x="2530799" y="4427408"/>
            <a:ext cx="36004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5585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1.</a:t>
            </a:r>
            <a:r>
              <a:rPr lang="tr-TR" dirty="0"/>
              <a:t>İletişim sürecinden kaynaklı engeller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tr-TR" i="1" u="sng" dirty="0" smtClean="0"/>
              <a:t>Kaynağın taşıması gereken özellikler:</a:t>
            </a:r>
          </a:p>
          <a:p>
            <a:r>
              <a:rPr lang="tr-TR" dirty="0" smtClean="0"/>
              <a:t>Kaynak konumunda olan kişi, iletişim sürecinde</a:t>
            </a:r>
          </a:p>
          <a:p>
            <a:pPr marL="0" indent="0">
              <a:buNone/>
            </a:pPr>
            <a:r>
              <a:rPr lang="tr-TR" b="1" dirty="0" smtClean="0"/>
              <a:t>hedef kitleyi tanımalı </a:t>
            </a:r>
            <a:r>
              <a:rPr lang="tr-TR" dirty="0" smtClean="0"/>
              <a:t>ve </a:t>
            </a:r>
            <a:r>
              <a:rPr lang="tr-TR" b="1" dirty="0" smtClean="0"/>
              <a:t>ona göre hazırlıklı olmalıdır.</a:t>
            </a:r>
          </a:p>
          <a:p>
            <a:r>
              <a:rPr lang="tr-TR" b="1" dirty="0" smtClean="0"/>
              <a:t>Alıcının ilgisini çekecek konular </a:t>
            </a:r>
            <a:r>
              <a:rPr lang="tr-TR" dirty="0" smtClean="0"/>
              <a:t>belirlemeli ve onların</a:t>
            </a:r>
            <a:r>
              <a:rPr lang="tr-TR" b="1" dirty="0" smtClean="0"/>
              <a:t> anlayacağı </a:t>
            </a:r>
            <a:r>
              <a:rPr lang="tr-TR" dirty="0" smtClean="0"/>
              <a:t>iletişim stratejisi belirlemeli</a:t>
            </a:r>
          </a:p>
          <a:p>
            <a:r>
              <a:rPr lang="tr-TR" dirty="0" smtClean="0"/>
              <a:t>Kaynak aktaracağı iletiler hakkında tam ve etkin bilgi sahibi olmalı</a:t>
            </a:r>
          </a:p>
          <a:p>
            <a:r>
              <a:rPr lang="tr-TR" dirty="0" smtClean="0"/>
              <a:t>Mesajı </a:t>
            </a:r>
            <a:r>
              <a:rPr lang="tr-TR" b="1" dirty="0" smtClean="0"/>
              <a:t>nasıl kodlayacağını </a:t>
            </a:r>
            <a:r>
              <a:rPr lang="tr-TR" dirty="0" smtClean="0"/>
              <a:t>ve kodlamada kullandığı </a:t>
            </a:r>
            <a:r>
              <a:rPr lang="tr-TR" b="1" dirty="0" smtClean="0"/>
              <a:t>işaret, sembol ve kelimelerin anlamlarını </a:t>
            </a:r>
            <a:r>
              <a:rPr lang="tr-TR" dirty="0" smtClean="0"/>
              <a:t>bilmeli</a:t>
            </a:r>
          </a:p>
          <a:p>
            <a:pPr marL="0" indent="0">
              <a:buNone/>
            </a:pPr>
            <a:endParaRPr lang="tr-TR" b="1" dirty="0" smtClean="0"/>
          </a:p>
          <a:p>
            <a:endParaRPr lang="tr-TR" dirty="0" smtClean="0"/>
          </a:p>
          <a:p>
            <a:endParaRPr lang="tr-TR" b="1" dirty="0" smtClean="0"/>
          </a:p>
          <a:p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20422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1.</a:t>
            </a:r>
            <a:r>
              <a:rPr lang="tr-TR" dirty="0"/>
              <a:t>İletişim sürecinden kaynaklı engeller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i="1" u="sng" dirty="0" smtClean="0"/>
              <a:t>Kaynaktan kaynaklanan engellere karşı, kaynağın taşıması gereken özellikler:</a:t>
            </a:r>
          </a:p>
          <a:p>
            <a:pPr>
              <a:lnSpc>
                <a:spcPct val="120000"/>
              </a:lnSpc>
            </a:pPr>
            <a:r>
              <a:rPr lang="tr-TR" sz="2300" dirty="0" smtClean="0"/>
              <a:t>Kullanılan </a:t>
            </a:r>
            <a:r>
              <a:rPr lang="tr-TR" sz="2300" b="1" dirty="0"/>
              <a:t>mesajların yanlış ve gereksiz kodlarından kaçınmalı</a:t>
            </a:r>
          </a:p>
          <a:p>
            <a:pPr>
              <a:lnSpc>
                <a:spcPct val="120000"/>
              </a:lnSpc>
            </a:pPr>
            <a:r>
              <a:rPr lang="tr-TR" sz="2300" b="1" dirty="0"/>
              <a:t>Kaynak ve alıcı benzer kültürel değerler sahip olmalı</a:t>
            </a:r>
          </a:p>
          <a:p>
            <a:pPr>
              <a:lnSpc>
                <a:spcPct val="120000"/>
              </a:lnSpc>
            </a:pPr>
            <a:r>
              <a:rPr lang="tr-TR" sz="2300" b="1" dirty="0" smtClean="0"/>
              <a:t>Kaynak, alıcılar tarafından tüm yönleriyle bilinmeli, tanınmalıdır</a:t>
            </a:r>
            <a:r>
              <a:rPr lang="tr-TR" sz="2300" dirty="0" smtClean="0"/>
              <a:t>. Çünkü alıcı mesajları kaynağın özelliklerine göre değerlendirir.</a:t>
            </a:r>
          </a:p>
          <a:p>
            <a:pPr>
              <a:lnSpc>
                <a:spcPct val="120000"/>
              </a:lnSpc>
            </a:pPr>
            <a:r>
              <a:rPr lang="tr-TR" sz="2300" b="1" dirty="0" smtClean="0"/>
              <a:t>Kaynak kamuoyu tarafından inanılırlığı ve güvenilirliği olmalıdır.</a:t>
            </a:r>
            <a:endParaRPr lang="tr-TR" sz="2300" b="1" dirty="0"/>
          </a:p>
        </p:txBody>
      </p:sp>
    </p:spTree>
    <p:extLst>
      <p:ext uri="{BB962C8B-B14F-4D97-AF65-F5344CB8AC3E}">
        <p14:creationId xmlns:p14="http://schemas.microsoft.com/office/powerpoint/2010/main" val="2747670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1.</a:t>
            </a:r>
            <a:r>
              <a:rPr lang="tr-TR" dirty="0"/>
              <a:t>İletişim sürecinden kaynaklı engeller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i="1" u="sng" dirty="0" smtClean="0"/>
              <a:t>Alıcıdan kaynaklı engellere karşı, alıcının taşıması gereken özellikler:</a:t>
            </a:r>
          </a:p>
          <a:p>
            <a:pPr>
              <a:lnSpc>
                <a:spcPct val="120000"/>
              </a:lnSpc>
            </a:pPr>
            <a:r>
              <a:rPr lang="tr-TR" sz="3000" dirty="0" smtClean="0"/>
              <a:t>Alıcı </a:t>
            </a:r>
            <a:r>
              <a:rPr lang="tr-TR" sz="3000" b="1" dirty="0" smtClean="0"/>
              <a:t>iletişime açık olmalı</a:t>
            </a:r>
            <a:r>
              <a:rPr lang="tr-TR" sz="3000" dirty="0" smtClean="0"/>
              <a:t>, iletişimi istemeli</a:t>
            </a:r>
          </a:p>
          <a:p>
            <a:pPr>
              <a:lnSpc>
                <a:spcPct val="120000"/>
              </a:lnSpc>
            </a:pPr>
            <a:r>
              <a:rPr lang="tr-TR" sz="3000" dirty="0" smtClean="0"/>
              <a:t>İletişim sürecinde mevcut bilgi birikimleri ile mesajları </a:t>
            </a:r>
            <a:r>
              <a:rPr lang="tr-TR" sz="3000" b="1" dirty="0" smtClean="0"/>
              <a:t>algılama ve anlama seviyesinde olmalı</a:t>
            </a:r>
          </a:p>
          <a:p>
            <a:pPr>
              <a:lnSpc>
                <a:spcPct val="120000"/>
              </a:lnSpc>
            </a:pPr>
            <a:r>
              <a:rPr lang="tr-TR" sz="3000" b="1" dirty="0" smtClean="0"/>
              <a:t>Kaynağı benimsemeli</a:t>
            </a:r>
          </a:p>
          <a:p>
            <a:pPr>
              <a:lnSpc>
                <a:spcPct val="120000"/>
              </a:lnSpc>
            </a:pPr>
            <a:r>
              <a:rPr lang="tr-TR" sz="3000" dirty="0" smtClean="0"/>
              <a:t>Mesajları aldığında, </a:t>
            </a:r>
            <a:r>
              <a:rPr lang="tr-TR" sz="3000" b="1" dirty="0" smtClean="0"/>
              <a:t>geribildirim</a:t>
            </a:r>
            <a:r>
              <a:rPr lang="tr-TR" sz="3000" dirty="0" smtClean="0"/>
              <a:t> sistemi ile mesajı tamamlayarak iletişim sürecini bitirebilmeli</a:t>
            </a:r>
          </a:p>
          <a:p>
            <a:pPr>
              <a:lnSpc>
                <a:spcPct val="120000"/>
              </a:lnSpc>
            </a:pPr>
            <a:r>
              <a:rPr lang="tr-TR" sz="3000" dirty="0" smtClean="0"/>
              <a:t>Alıcı mesajlar hakkında </a:t>
            </a:r>
            <a:r>
              <a:rPr lang="tr-TR" sz="3000" b="1" dirty="0" smtClean="0"/>
              <a:t>objektif olabilmeli </a:t>
            </a:r>
            <a:r>
              <a:rPr lang="tr-TR" sz="3000" dirty="0" smtClean="0"/>
              <a:t>ve mesajların içeriğine uygun davranışlar gösterebilmeli</a:t>
            </a:r>
          </a:p>
          <a:p>
            <a:pPr>
              <a:lnSpc>
                <a:spcPct val="120000"/>
              </a:lnSpc>
            </a:pPr>
            <a:r>
              <a:rPr lang="tr-TR" sz="3000" dirty="0" smtClean="0"/>
              <a:t>Alıcı </a:t>
            </a:r>
            <a:r>
              <a:rPr lang="tr-TR" sz="3000" b="1" dirty="0" smtClean="0"/>
              <a:t>kendine güven duymalı </a:t>
            </a:r>
            <a:r>
              <a:rPr lang="tr-TR" sz="3000" dirty="0" smtClean="0"/>
              <a:t>ve kendisi hakkında </a:t>
            </a:r>
            <a:r>
              <a:rPr lang="tr-TR" sz="3000" b="1" dirty="0" smtClean="0"/>
              <a:t>olumsuz imaja sahip olmamalı</a:t>
            </a:r>
          </a:p>
        </p:txBody>
      </p:sp>
    </p:spTree>
    <p:extLst>
      <p:ext uri="{BB962C8B-B14F-4D97-AF65-F5344CB8AC3E}">
        <p14:creationId xmlns:p14="http://schemas.microsoft.com/office/powerpoint/2010/main" val="35821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2. </a:t>
            </a:r>
            <a:r>
              <a:rPr lang="tr-TR" dirty="0"/>
              <a:t>Fiziksel ve Teknik Engeller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u="sng" dirty="0"/>
              <a:t>Mesaj ile ilgili </a:t>
            </a:r>
            <a:r>
              <a:rPr lang="tr-TR" u="sng" dirty="0" smtClean="0"/>
              <a:t>engeller</a:t>
            </a:r>
          </a:p>
          <a:p>
            <a:r>
              <a:rPr lang="tr-TR" u="sng" dirty="0"/>
              <a:t>Kanal ve Araçlarla ilgili </a:t>
            </a:r>
            <a:r>
              <a:rPr lang="tr-TR" u="sng" dirty="0" smtClean="0"/>
              <a:t>engeller</a:t>
            </a:r>
          </a:p>
          <a:p>
            <a:r>
              <a:rPr lang="tr-TR" u="sng" dirty="0"/>
              <a:t>Gürültü ile ilgili </a:t>
            </a:r>
            <a:r>
              <a:rPr lang="tr-TR" u="sng" dirty="0" smtClean="0"/>
              <a:t>engeller</a:t>
            </a:r>
          </a:p>
          <a:p>
            <a:r>
              <a:rPr lang="tr-TR" u="sng" dirty="0"/>
              <a:t>Dil ile ilgili engeller:</a:t>
            </a:r>
          </a:p>
          <a:p>
            <a:endParaRPr lang="tr-TR" u="sng" dirty="0"/>
          </a:p>
          <a:p>
            <a:endParaRPr lang="tr-TR" u="sng" dirty="0"/>
          </a:p>
          <a:p>
            <a:endParaRPr lang="tr-TR" u="sng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3269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Kent">
  <a:themeElements>
    <a:clrScheme name="Kent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Kent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Kent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941</TotalTime>
  <Words>1326</Words>
  <Application>Microsoft Macintosh PowerPoint</Application>
  <PresentationFormat>On-screen Show (4:3)</PresentationFormat>
  <Paragraphs>160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Kent</vt:lpstr>
      <vt:lpstr>İletişim Engelleri</vt:lpstr>
      <vt:lpstr>İletişim kurmak neden önemli?</vt:lpstr>
      <vt:lpstr>Etkin iletişimi engelleyen etmenler</vt:lpstr>
      <vt:lpstr>1.İletişim sürecinden kaynaklı engeller</vt:lpstr>
      <vt:lpstr>1.İletişim sürecinden kaynaklı engeller</vt:lpstr>
      <vt:lpstr>1.İletişim sürecinden kaynaklı engeller</vt:lpstr>
      <vt:lpstr>1.İletişim sürecinden kaynaklı engeller</vt:lpstr>
      <vt:lpstr>1.İletişim sürecinden kaynaklı engeller</vt:lpstr>
      <vt:lpstr>2. Fiziksel ve Teknik Engeller</vt:lpstr>
      <vt:lpstr>2. Fiziksel ve Teknik Engeller</vt:lpstr>
      <vt:lpstr>2. Fiziksel ve Teknik Engeller</vt:lpstr>
      <vt:lpstr>2. Fiziksel ve Teknik Engeller</vt:lpstr>
      <vt:lpstr>2. Fiziksel ve Teknik Engeller</vt:lpstr>
      <vt:lpstr>3. Psikolojik ve Sosyal Engeller</vt:lpstr>
      <vt:lpstr>3. Psikolojik ve Sosyal Engeller</vt:lpstr>
      <vt:lpstr>3. Psikolojik ve Sosyal Engeller</vt:lpstr>
      <vt:lpstr>3. Psikolojik ve Sosyal Engeller</vt:lpstr>
      <vt:lpstr>3. Psikolojik ve Sosyal Engeller</vt:lpstr>
      <vt:lpstr>4.Örgütsel Engeller</vt:lpstr>
      <vt:lpstr>4.Örgütsel Engeller</vt:lpstr>
      <vt:lpstr>İletişim Engellerinin Giderilmesi</vt:lpstr>
      <vt:lpstr>PowerPoint Presentation</vt:lpstr>
      <vt:lpstr>İletişim Çatışmaları</vt:lpstr>
      <vt:lpstr>İletişim Çatışması Türleri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İletişim Engelleri</dc:title>
  <dc:creator>Duygu GUR</dc:creator>
  <cp:lastModifiedBy>DUYGU DEMIRCAN</cp:lastModifiedBy>
  <cp:revision>23</cp:revision>
  <dcterms:created xsi:type="dcterms:W3CDTF">2018-11-23T11:38:30Z</dcterms:created>
  <dcterms:modified xsi:type="dcterms:W3CDTF">2018-11-26T10:15:22Z</dcterms:modified>
</cp:coreProperties>
</file>