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86" d="100"/>
          <a:sy n="86" d="100"/>
        </p:scale>
        <p:origin x="12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21.12.2020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78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68288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01471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23834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33664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46993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1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622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49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433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99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23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86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451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121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909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12/21/2020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4363301"/>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Capstone </a:t>
            </a:r>
            <a:r>
              <a:rPr lang="en-GB" dirty="0"/>
              <a:t>Project - </a:t>
            </a:r>
            <a:r>
              <a:rPr lang="en-GB" dirty="0" smtClean="0"/>
              <a:t>Battle </a:t>
            </a:r>
            <a:r>
              <a:rPr lang="en-GB" dirty="0"/>
              <a:t>of </a:t>
            </a:r>
            <a:r>
              <a:rPr lang="en-GB" dirty="0" smtClean="0"/>
              <a:t>Neighbourhoods </a:t>
            </a:r>
            <a:r>
              <a:rPr lang="en-GB" dirty="0"/>
              <a:t>(Week 1</a:t>
            </a:r>
            <a:r>
              <a:rPr lang="en-GB" dirty="0" smtClean="0"/>
              <a:t>)</a:t>
            </a:r>
            <a:br>
              <a:rPr lang="en-GB" dirty="0" smtClean="0"/>
            </a:br>
            <a:r>
              <a:rPr lang="en-US" b="1" dirty="0" smtClean="0"/>
              <a:t>BY: Mustafa Mahmoud </a:t>
            </a:r>
            <a:endParaRPr lang="en-US" dirty="0"/>
          </a:p>
        </p:txBody>
      </p:sp>
      <p:sp>
        <p:nvSpPr>
          <p:cNvPr id="3" name="Subtitle 2"/>
          <p:cNvSpPr>
            <a:spLocks noGrp="1"/>
          </p:cNvSpPr>
          <p:nvPr>
            <p:ph type="subTitle" idx="1"/>
          </p:nvPr>
        </p:nvSpPr>
        <p:spPr/>
        <p:txBody>
          <a:bodyPr/>
          <a:lstStyle/>
          <a:p>
            <a:r>
              <a:rPr lang="en-US" dirty="0" smtClean="0"/>
              <a:t>Selecting the best location to open a </a:t>
            </a:r>
            <a:r>
              <a:rPr lang="en-US" dirty="0" smtClean="0"/>
              <a:t>Middle Eastern </a:t>
            </a:r>
            <a:r>
              <a:rPr lang="en-US" dirty="0" smtClean="0"/>
              <a:t>Restaurant</a:t>
            </a:r>
            <a:r>
              <a:rPr lang="tr-TR" dirty="0" smtClean="0"/>
              <a:t> </a:t>
            </a:r>
            <a:r>
              <a:rPr lang="tr-TR" dirty="0" smtClean="0"/>
              <a:t>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p>
          <a:p>
            <a:pPr marL="0" indent="0">
              <a:buNone/>
            </a:pPr>
            <a:endParaRPr lang="en-US" dirty="0"/>
          </a:p>
        </p:txBody>
      </p:sp>
      <p:pic>
        <p:nvPicPr>
          <p:cNvPr id="4" name="Picture 3"/>
          <p:cNvPicPr>
            <a:picLocks noChangeAspect="1"/>
          </p:cNvPicPr>
          <p:nvPr/>
        </p:nvPicPr>
        <p:blipFill>
          <a:blip r:embed="rId2"/>
          <a:stretch>
            <a:fillRect/>
          </a:stretch>
        </p:blipFill>
        <p:spPr>
          <a:xfrm>
            <a:off x="95250" y="3103802"/>
            <a:ext cx="11712051" cy="396851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Result</a:t>
            </a:r>
            <a:r>
              <a:rPr lang="en-US" dirty="0" smtClean="0"/>
              <a:t> Cluster 1</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endParaRPr lang="en-US" dirty="0"/>
          </a:p>
          <a:p>
            <a:endParaRPr lang="tr-TR" dirty="0"/>
          </a:p>
        </p:txBody>
      </p:sp>
      <p:pic>
        <p:nvPicPr>
          <p:cNvPr id="5" name="Picture 4"/>
          <p:cNvPicPr>
            <a:picLocks noChangeAspect="1"/>
          </p:cNvPicPr>
          <p:nvPr/>
        </p:nvPicPr>
        <p:blipFill>
          <a:blip r:embed="rId2"/>
          <a:stretch>
            <a:fillRect/>
          </a:stretch>
        </p:blipFill>
        <p:spPr>
          <a:xfrm>
            <a:off x="-266700" y="1633491"/>
            <a:ext cx="12725400" cy="5034563"/>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Result</a:t>
            </a:r>
            <a:r>
              <a:rPr lang="en-US" dirty="0" smtClean="0"/>
              <a:t> </a:t>
            </a:r>
            <a:r>
              <a:rPr lang="en-US" dirty="0"/>
              <a:t>Cluster </a:t>
            </a:r>
            <a:r>
              <a:rPr lang="tr-TR" dirty="0"/>
              <a:t>2</a:t>
            </a:r>
            <a:br>
              <a:rPr lang="tr-TR" dirty="0"/>
            </a:br>
            <a:endParaRPr lang="tr-TR" dirty="0"/>
          </a:p>
        </p:txBody>
      </p:sp>
      <p:sp>
        <p:nvSpPr>
          <p:cNvPr id="3" name="Content Placeholder 2"/>
          <p:cNvSpPr>
            <a:spLocks noGrp="1"/>
          </p:cNvSpPr>
          <p:nvPr>
            <p:ph idx="1"/>
          </p:nvPr>
        </p:nvSpPr>
        <p:spPr>
          <a:xfrm>
            <a:off x="1154955" y="2433712"/>
            <a:ext cx="8761412" cy="450166"/>
          </a:xfrm>
        </p:spPr>
        <p:txBody>
          <a:bodyPr>
            <a:normAutofit/>
          </a:bodyPr>
          <a:lstStyle/>
          <a:p>
            <a:endParaRPr lang="en-US" dirty="0"/>
          </a:p>
          <a:p>
            <a:endParaRPr lang="tr-TR" dirty="0"/>
          </a:p>
        </p:txBody>
      </p:sp>
      <p:pic>
        <p:nvPicPr>
          <p:cNvPr id="4" name="Picture 3"/>
          <p:cNvPicPr>
            <a:picLocks noChangeAspect="1"/>
          </p:cNvPicPr>
          <p:nvPr/>
        </p:nvPicPr>
        <p:blipFill>
          <a:blip r:embed="rId2"/>
          <a:stretch>
            <a:fillRect/>
          </a:stretch>
        </p:blipFill>
        <p:spPr>
          <a:xfrm>
            <a:off x="221941" y="2370338"/>
            <a:ext cx="11505462" cy="3188614"/>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Result</a:t>
            </a:r>
            <a:r>
              <a:rPr lang="en-US" dirty="0"/>
              <a:t>-</a:t>
            </a:r>
            <a:r>
              <a:rPr lang="en-US" dirty="0"/>
              <a:t>Cluster </a:t>
            </a:r>
            <a:r>
              <a:rPr lang="tr-TR" dirty="0"/>
              <a:t>3</a:t>
            </a:r>
            <a:r>
              <a:rPr lang="en-US" dirty="0"/>
              <a:t/>
            </a:r>
            <a:br>
              <a:rPr lang="en-US" dirty="0"/>
            </a:b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endParaRPr lang="tr-TR" b="1" dirty="0" smtClean="0"/>
          </a:p>
          <a:p>
            <a:pPr marL="0" indent="0">
              <a:buNone/>
            </a:pPr>
            <a:endParaRPr lang="en-US" dirty="0"/>
          </a:p>
          <a:p>
            <a:endParaRPr lang="tr-TR" dirty="0"/>
          </a:p>
        </p:txBody>
      </p:sp>
      <p:pic>
        <p:nvPicPr>
          <p:cNvPr id="4" name="Picture 3"/>
          <p:cNvPicPr>
            <a:picLocks noChangeAspect="1"/>
          </p:cNvPicPr>
          <p:nvPr/>
        </p:nvPicPr>
        <p:blipFill>
          <a:blip r:embed="rId2"/>
          <a:stretch>
            <a:fillRect/>
          </a:stretch>
        </p:blipFill>
        <p:spPr>
          <a:xfrm>
            <a:off x="713081" y="1541143"/>
            <a:ext cx="9898694" cy="5056167"/>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Result</a:t>
            </a:r>
            <a:r>
              <a:rPr lang="en-US" dirty="0" smtClean="0"/>
              <a:t> Cluster 4 </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endParaRPr lang="en-US" dirty="0"/>
          </a:p>
          <a:p>
            <a:endParaRPr lang="tr-TR" dirty="0"/>
          </a:p>
        </p:txBody>
      </p:sp>
      <p:pic>
        <p:nvPicPr>
          <p:cNvPr id="5" name="Picture 4"/>
          <p:cNvPicPr>
            <a:picLocks noChangeAspect="1"/>
          </p:cNvPicPr>
          <p:nvPr/>
        </p:nvPicPr>
        <p:blipFill>
          <a:blip r:embed="rId2"/>
          <a:stretch>
            <a:fillRect/>
          </a:stretch>
        </p:blipFill>
        <p:spPr>
          <a:xfrm>
            <a:off x="1222622" y="1463869"/>
            <a:ext cx="10442636" cy="672832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1754326"/>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smtClean="0">
                <a:solidFill>
                  <a:srgbClr val="000000"/>
                </a:solidFill>
                <a:latin typeface="Times New Roman" panose="02020603050405020304" pitchFamily="18" charset="0"/>
                <a:ea typeface="Calibri" panose="020F0502020204030204" pitchFamily="34" charset="0"/>
              </a:rPr>
              <a:t>analysis above </a:t>
            </a:r>
            <a:r>
              <a:rPr lang="en-US" dirty="0">
                <a:solidFill>
                  <a:srgbClr val="000000"/>
                </a:solidFill>
                <a:latin typeface="Times New Roman" panose="02020603050405020304" pitchFamily="18" charset="0"/>
                <a:ea typeface="Calibri" panose="020F0502020204030204" pitchFamily="34" charset="0"/>
              </a:rPr>
              <a:t>Cluster </a:t>
            </a:r>
            <a:r>
              <a:rPr lang="en-US" dirty="0" smtClean="0">
                <a:solidFill>
                  <a:srgbClr val="000000"/>
                </a:solidFill>
                <a:latin typeface="Times New Roman" panose="02020603050405020304" pitchFamily="18" charset="0"/>
                <a:ea typeface="Calibri" panose="020F0502020204030204" pitchFamily="34" charset="0"/>
              </a:rPr>
              <a:t>2 (</a:t>
            </a:r>
            <a:r>
              <a:rPr lang="en-US" dirty="0" smtClean="0">
                <a:solidFill>
                  <a:srgbClr val="000000"/>
                </a:solidFill>
                <a:latin typeface="Times New Roman" panose="02020603050405020304" pitchFamily="18" charset="0"/>
                <a:ea typeface="Times New Roman" panose="02020603050405020304" pitchFamily="18" charset="0"/>
              </a:rPr>
              <a:t>East</a:t>
            </a:r>
            <a:r>
              <a:rPr lang="tr-TR" dirty="0" smtClean="0">
                <a:solidFill>
                  <a:srgbClr val="000000"/>
                </a:solidFill>
                <a:latin typeface="Times New Roman" panose="02020603050405020304" pitchFamily="18" charset="0"/>
                <a:ea typeface="Times New Roman" panose="02020603050405020304" pitchFamily="18" charset="0"/>
              </a:rPr>
              <a:t> </a:t>
            </a:r>
            <a:r>
              <a:rPr lang="en-US" dirty="0" smtClean="0">
                <a:solidFill>
                  <a:srgbClr val="000000"/>
                </a:solidFill>
                <a:latin typeface="Times New Roman" panose="02020603050405020304" pitchFamily="18" charset="0"/>
                <a:ea typeface="Times New Roman" panose="02020603050405020304" pitchFamily="18" charset="0"/>
              </a:rPr>
              <a:t>Harlem</a:t>
            </a:r>
            <a:r>
              <a:rPr lang="en-US" dirty="0" smtClean="0">
                <a:solidFill>
                  <a:srgbClr val="000000"/>
                </a:solidFill>
                <a:latin typeface="Times New Roman" panose="02020603050405020304" pitchFamily="18" charset="0"/>
                <a:ea typeface="Calibri" panose="020F0502020204030204" pitchFamily="34" charset="0"/>
              </a:rPr>
              <a:t>) </a:t>
            </a:r>
            <a:r>
              <a:rPr lang="en-US" dirty="0">
                <a:solidFill>
                  <a:srgbClr val="000000"/>
                </a:solidFill>
                <a:latin typeface="Times New Roman" panose="02020603050405020304" pitchFamily="18" charset="0"/>
                <a:ea typeface="Calibri" panose="020F0502020204030204" pitchFamily="34" charset="0"/>
              </a:rPr>
              <a:t>areas </a:t>
            </a:r>
            <a:r>
              <a:rPr lang="en-US" dirty="0" smtClean="0">
                <a:solidFill>
                  <a:srgbClr val="000000"/>
                </a:solidFill>
                <a:latin typeface="Times New Roman" panose="02020603050405020304" pitchFamily="18" charset="0"/>
                <a:ea typeface="Calibri" panose="020F0502020204030204" pitchFamily="34" charset="0"/>
              </a:rPr>
              <a:t>is</a:t>
            </a:r>
            <a:r>
              <a:rPr lang="en-US" dirty="0" smtClean="0">
                <a:solidFill>
                  <a:srgbClr val="000000"/>
                </a:solidFill>
                <a:latin typeface="Times New Roman" panose="02020603050405020304" pitchFamily="18" charset="0"/>
                <a:ea typeface="Calibri" panose="020F0502020204030204" pitchFamily="34" charset="0"/>
              </a:rPr>
              <a:t> </a:t>
            </a:r>
            <a:r>
              <a:rPr lang="en-US" dirty="0">
                <a:solidFill>
                  <a:srgbClr val="000000"/>
                </a:solidFill>
                <a:latin typeface="Times New Roman" panose="02020603050405020304" pitchFamily="18" charset="0"/>
                <a:ea typeface="Calibri" panose="020F0502020204030204" pitchFamily="34" charset="0"/>
              </a:rPr>
              <a:t>the best </a:t>
            </a:r>
            <a:r>
              <a:rPr lang="en-US" dirty="0" smtClean="0">
                <a:solidFill>
                  <a:srgbClr val="000000"/>
                </a:solidFill>
                <a:latin typeface="Times New Roman" panose="02020603050405020304" pitchFamily="18" charset="0"/>
                <a:ea typeface="Calibri" panose="020F0502020204030204" pitchFamily="34" charset="0"/>
              </a:rPr>
              <a:t>place </a:t>
            </a:r>
            <a:r>
              <a:rPr lang="en-US" dirty="0">
                <a:solidFill>
                  <a:srgbClr val="000000"/>
                </a:solidFill>
                <a:latin typeface="Times New Roman" panose="02020603050405020304" pitchFamily="18" charset="0"/>
                <a:ea typeface="Calibri" panose="020F0502020204030204" pitchFamily="34" charset="0"/>
              </a:rPr>
              <a:t>to open a new </a:t>
            </a:r>
            <a:r>
              <a:rPr lang="en-US" dirty="0" smtClean="0">
                <a:solidFill>
                  <a:srgbClr val="000000"/>
                </a:solidFill>
                <a:latin typeface="Times New Roman" panose="02020603050405020304" pitchFamily="18" charset="0"/>
                <a:ea typeface="Calibri" panose="020F0502020204030204" pitchFamily="34" charset="0"/>
              </a:rPr>
              <a:t>Middle Eastern Restaurant</a:t>
            </a:r>
            <a:r>
              <a:rPr lang="en-US" dirty="0" smtClean="0">
                <a:solidFill>
                  <a:srgbClr val="000000"/>
                </a:solidFill>
                <a:latin typeface="Times New Roman" panose="02020603050405020304" pitchFamily="18" charset="0"/>
                <a:ea typeface="Calibri" panose="020F0502020204030204" pitchFamily="34" charset="0"/>
              </a:rPr>
              <a:t>.</a:t>
            </a:r>
            <a:endParaRPr lang="tr-TR" dirty="0">
              <a:latin typeface="Times New Roman" panose="02020603050405020304" pitchFamily="18" charset="0"/>
              <a:ea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594993" y="1686758"/>
            <a:ext cx="6944863" cy="4661192"/>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a:bodyPr>
          <a:lstStyle/>
          <a:p>
            <a:r>
              <a:rPr lang="en-US" dirty="0"/>
              <a:t>This analysis is performed on limited data. This may be right or may be wrong. But if good amount of data is available there is </a:t>
            </a:r>
            <a:r>
              <a:rPr lang="en-US" dirty="0" smtClean="0"/>
              <a:t>chance </a:t>
            </a:r>
            <a:r>
              <a:rPr lang="en-US" dirty="0"/>
              <a:t>to come up with </a:t>
            </a:r>
            <a:r>
              <a:rPr lang="en-US" dirty="0" smtClean="0"/>
              <a:t>better/different </a:t>
            </a:r>
            <a:r>
              <a:rPr lang="en-US" dirty="0"/>
              <a:t>results.</a:t>
            </a:r>
            <a:endParaRPr lang="tr-TR" dirty="0"/>
          </a:p>
          <a:p>
            <a:pPr lvl="0"/>
            <a:r>
              <a:rPr lang="en-US" dirty="0"/>
              <a:t>There is high competition in </a:t>
            </a:r>
            <a:r>
              <a:rPr lang="en-US" dirty="0" err="1" smtClean="0"/>
              <a:t>Manhattanville</a:t>
            </a:r>
            <a:r>
              <a:rPr lang="en-US" dirty="0" smtClean="0"/>
              <a:t>, and Clinton </a:t>
            </a:r>
            <a:r>
              <a:rPr lang="en-US" dirty="0" smtClean="0"/>
              <a:t>so </a:t>
            </a:r>
            <a:r>
              <a:rPr lang="en-US" dirty="0"/>
              <a:t>it is very risky to open business in these areas.</a:t>
            </a:r>
            <a:endParaRPr lang="tr-TR" dirty="0"/>
          </a:p>
          <a:p>
            <a:pPr lvl="0"/>
            <a:r>
              <a:rPr lang="en-US" dirty="0" smtClean="0"/>
              <a:t>It </a:t>
            </a:r>
            <a:r>
              <a:rPr lang="en-US" dirty="0"/>
              <a:t>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smtClean="0"/>
              <a:t>developed </a:t>
            </a:r>
            <a:r>
              <a:rPr lang="en-US" dirty="0"/>
              <a:t>into a fully </a:t>
            </a:r>
            <a:r>
              <a:rPr lang="en-US" dirty="0" smtClean="0"/>
              <a:t>pledged </a:t>
            </a:r>
            <a:r>
              <a:rPr lang="en-US" dirty="0"/>
              <a:t>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smtClean="0"/>
              <a:t>excellent </a:t>
            </a:r>
            <a:r>
              <a:rPr lang="en-US" dirty="0"/>
              <a:t>cuisine. </a:t>
            </a:r>
            <a:r>
              <a:rPr lang="en-US" dirty="0" smtClean="0"/>
              <a:t>It</a:t>
            </a:r>
            <a:r>
              <a:rPr lang="en-US" dirty="0"/>
              <a:t>s</a:t>
            </a:r>
            <a:r>
              <a:rPr lang="en-US" dirty="0" smtClean="0"/>
              <a:t> </a:t>
            </a:r>
            <a:r>
              <a:rPr lang="en-US" dirty="0"/>
              <a:t>food culture includes an array of international cuisines influenced by the city's immigrant history. </a:t>
            </a:r>
            <a:endParaRPr lang="tr-TR" dirty="0" smtClean="0"/>
          </a:p>
          <a:p>
            <a:pPr marL="0" indent="0">
              <a:buNone/>
            </a:pPr>
            <a:endParaRPr lang="tr-TR" dirty="0" smtClean="0"/>
          </a:p>
          <a:p>
            <a:r>
              <a:rPr lang="en-US" dirty="0" smtClean="0"/>
              <a:t>Starting </a:t>
            </a:r>
            <a:r>
              <a:rPr lang="en-US" dirty="0"/>
              <a:t>a </a:t>
            </a:r>
            <a:r>
              <a:rPr lang="en-US" dirty="0" smtClean="0"/>
              <a:t>Middle eastern</a:t>
            </a:r>
            <a:r>
              <a:rPr lang="en-US" dirty="0" smtClean="0"/>
              <a:t> </a:t>
            </a:r>
            <a:r>
              <a:rPr lang="en-US" dirty="0"/>
              <a:t>restaurant can be a great business </a:t>
            </a:r>
            <a:r>
              <a:rPr lang="en-US" dirty="0" smtClean="0"/>
              <a:t>opportunity, but selecting the right place can be crucial for the business to </a:t>
            </a:r>
            <a:r>
              <a:rPr lang="en-US" dirty="0" smtClean="0"/>
              <a:t>successes </a:t>
            </a:r>
          </a:p>
          <a:p>
            <a:r>
              <a:rPr lang="en-US" dirty="0" smtClean="0"/>
              <a:t>Middle Eastern Restaurants are very popular and a good choice</a:t>
            </a:r>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t>
            </a:r>
            <a:r>
              <a:rPr lang="en-US" dirty="0" smtClean="0"/>
              <a:t>area</a:t>
            </a:r>
            <a:r>
              <a:rPr lang="en-US" dirty="0"/>
              <a:t>,</a:t>
            </a:r>
            <a:r>
              <a:rPr lang="en-US" dirty="0" smtClean="0"/>
              <a:t> </a:t>
            </a:r>
            <a:r>
              <a:rPr lang="en-US" dirty="0"/>
              <a:t>We define potential </a:t>
            </a:r>
            <a:r>
              <a:rPr lang="en-US" dirty="0" smtClean="0"/>
              <a:t>neighborhoods </a:t>
            </a:r>
            <a:r>
              <a:rPr lang="en-US" dirty="0"/>
              <a:t>based on the number of </a:t>
            </a:r>
            <a:r>
              <a:rPr lang="en-US" dirty="0" smtClean="0"/>
              <a:t>Middle Eastern Restaurant</a:t>
            </a:r>
            <a:r>
              <a:rPr lang="en-US" dirty="0" smtClean="0"/>
              <a:t> </a:t>
            </a:r>
            <a:r>
              <a:rPr lang="en-US" dirty="0"/>
              <a:t>which are operating right in each neighborhood. Manhattan has full potential but also is a very challenging district to open a business because of high competition. </a:t>
            </a:r>
            <a:endParaRPr lang="en-US" dirty="0" smtClean="0"/>
          </a:p>
          <a:p>
            <a:pPr algn="just"/>
            <a:r>
              <a:rPr lang="en-US" dirty="0" smtClean="0"/>
              <a:t>Based on the analysis will try to select the best place to open the restaurant </a:t>
            </a:r>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en-US" dirty="0" smtClean="0"/>
              <a:t>Middle eastern Restaurant</a:t>
            </a:r>
            <a:r>
              <a:rPr lang="tr-TR" dirty="0" smtClean="0"/>
              <a:t> </a:t>
            </a:r>
            <a:r>
              <a:rPr lang="tr-TR" dirty="0" smtClean="0"/>
              <a:t>in Manhattan </a:t>
            </a:r>
            <a:r>
              <a:rPr lang="en-US" dirty="0" smtClean="0"/>
              <a:t>currently and their locations.</a:t>
            </a:r>
          </a:p>
          <a:p>
            <a:r>
              <a:rPr lang="en-US" dirty="0" smtClean="0"/>
              <a:t>We then </a:t>
            </a:r>
            <a:r>
              <a:rPr lang="en-US" dirty="0" smtClean="0"/>
              <a:t>used </a:t>
            </a:r>
            <a:r>
              <a:rPr lang="en-US" dirty="0" err="1" smtClean="0"/>
              <a:t>FourSquare</a:t>
            </a:r>
            <a:r>
              <a:rPr lang="en-US" dirty="0" smtClean="0"/>
              <a:t> </a:t>
            </a:r>
            <a:r>
              <a:rPr lang="en-US" dirty="0"/>
              <a:t>API to find their geographic coordinates based on their postal code addresses</a:t>
            </a:r>
            <a:r>
              <a:rPr lang="en-US" dirty="0" smtClean="0"/>
              <a:t>.</a:t>
            </a:r>
            <a:endParaRPr lang="tr-TR" dirty="0" smtClean="0"/>
          </a:p>
          <a:p>
            <a:r>
              <a:rPr lang="tr-TR" dirty="0" smtClean="0"/>
              <a:t>In Manhattan, there </a:t>
            </a:r>
            <a:r>
              <a:rPr lang="en-US" dirty="0" smtClean="0"/>
              <a:t>are</a:t>
            </a:r>
            <a:r>
              <a:rPr lang="tr-TR" dirty="0" smtClean="0"/>
              <a:t> </a:t>
            </a:r>
            <a:r>
              <a:rPr lang="en-US" dirty="0" smtClean="0"/>
              <a:t>721</a:t>
            </a:r>
            <a:r>
              <a:rPr lang="tr-TR" dirty="0" smtClean="0"/>
              <a:t> </a:t>
            </a:r>
            <a:r>
              <a:rPr lang="en-US" dirty="0" smtClean="0"/>
              <a:t>Restaurants</a:t>
            </a:r>
            <a:r>
              <a:rPr lang="en-US" dirty="0" smtClean="0"/>
              <a:t> </a:t>
            </a:r>
            <a:r>
              <a:rPr lang="tr-TR" dirty="0" smtClean="0"/>
              <a:t>are </a:t>
            </a:r>
            <a:r>
              <a:rPr lang="tr-TR" dirty="0" smtClean="0"/>
              <a:t>currently operating. </a:t>
            </a:r>
          </a:p>
          <a:p>
            <a:pPr marL="0" indent="0">
              <a:buNone/>
            </a:pPr>
            <a:endParaRPr lang="tr-TR" dirty="0"/>
          </a:p>
          <a:p>
            <a:pPr marL="0" indent="0">
              <a:buNone/>
            </a:pPr>
            <a:endParaRPr lang="en-US" dirty="0"/>
          </a:p>
        </p:txBody>
      </p:sp>
      <p:pic>
        <p:nvPicPr>
          <p:cNvPr id="4" name="Picture 3"/>
          <p:cNvPicPr>
            <a:picLocks noChangeAspect="1"/>
          </p:cNvPicPr>
          <p:nvPr/>
        </p:nvPicPr>
        <p:blipFill>
          <a:blip r:embed="rId3"/>
          <a:stretch>
            <a:fillRect/>
          </a:stretch>
        </p:blipFill>
        <p:spPr>
          <a:xfrm>
            <a:off x="1091298" y="4902925"/>
            <a:ext cx="9872794" cy="1408203"/>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normAutofit fontScale="92500" lnSpcReduction="20000"/>
          </a:bodyPr>
          <a:lstStyle/>
          <a:p>
            <a:r>
              <a:rPr lang="en-US" dirty="0" smtClean="0"/>
              <a:t>Next, we also </a:t>
            </a:r>
            <a:r>
              <a:rPr lang="en-US" dirty="0" smtClean="0"/>
              <a:t>used </a:t>
            </a:r>
            <a:r>
              <a:rPr lang="en-US" dirty="0" err="1" smtClean="0"/>
              <a:t>FourSquare</a:t>
            </a:r>
            <a:r>
              <a:rPr lang="en-US" dirty="0" smtClean="0"/>
              <a:t> </a:t>
            </a:r>
            <a:r>
              <a:rPr lang="en-US" dirty="0" smtClean="0"/>
              <a:t>API </a:t>
            </a:r>
            <a:endParaRPr lang="en-US" dirty="0" smtClean="0"/>
          </a:p>
          <a:p>
            <a:pPr marL="0" indent="0">
              <a:buNone/>
            </a:pPr>
            <a:r>
              <a:rPr lang="en-US" dirty="0" smtClean="0"/>
              <a:t>to </a:t>
            </a:r>
            <a:r>
              <a:rPr lang="en-US" dirty="0"/>
              <a:t>find their geographic coordinates </a:t>
            </a:r>
            <a:r>
              <a:rPr lang="en-US" dirty="0" smtClean="0"/>
              <a:t>of the 5 locations shortlisted for our </a:t>
            </a:r>
            <a:r>
              <a:rPr lang="en-US" dirty="0"/>
              <a:t> </a:t>
            </a:r>
            <a:r>
              <a:rPr lang="en-US" dirty="0" smtClean="0"/>
              <a:t>MER</a:t>
            </a:r>
            <a:r>
              <a:rPr lang="en-US" dirty="0"/>
              <a:t> </a:t>
            </a:r>
            <a:r>
              <a:rPr lang="en-US" dirty="0" err="1" smtClean="0"/>
              <a:t>Resturant</a:t>
            </a:r>
            <a:r>
              <a:rPr lang="en-US" dirty="0" smtClean="0"/>
              <a:t>:</a:t>
            </a:r>
            <a:endParaRPr lang="en-US" dirty="0"/>
          </a:p>
        </p:txBody>
      </p:sp>
      <p:sp>
        <p:nvSpPr>
          <p:cNvPr id="8" name="TextBox 7"/>
          <p:cNvSpPr txBox="1"/>
          <p:nvPr/>
        </p:nvSpPr>
        <p:spPr>
          <a:xfrm>
            <a:off x="4661549" y="5826638"/>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4" name="Picture 3"/>
          <p:cNvPicPr>
            <a:picLocks noChangeAspect="1"/>
          </p:cNvPicPr>
          <p:nvPr/>
        </p:nvPicPr>
        <p:blipFill>
          <a:blip r:embed="rId3"/>
          <a:stretch>
            <a:fillRect/>
          </a:stretch>
        </p:blipFill>
        <p:spPr>
          <a:xfrm>
            <a:off x="5436487" y="3079376"/>
            <a:ext cx="5658233" cy="2557588"/>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a:t>
            </a:r>
            <a:r>
              <a:rPr lang="en-US" dirty="0" smtClean="0"/>
              <a:t>MER </a:t>
            </a:r>
            <a:r>
              <a:rPr lang="en-US" dirty="0" smtClean="0"/>
              <a:t>restaurant </a:t>
            </a:r>
            <a:r>
              <a:rPr lang="en-US" dirty="0"/>
              <a:t>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5" name="Picture 4"/>
          <p:cNvPicPr>
            <a:picLocks noChangeAspect="1"/>
          </p:cNvPicPr>
          <p:nvPr/>
        </p:nvPicPr>
        <p:blipFill>
          <a:blip r:embed="rId3"/>
          <a:stretch>
            <a:fillRect/>
          </a:stretch>
        </p:blipFill>
        <p:spPr>
          <a:xfrm>
            <a:off x="1282200" y="1610681"/>
            <a:ext cx="10840131" cy="479148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r>
              <a:rPr lang="tr-TR" dirty="0" smtClean="0"/>
              <a:t/>
            </a:r>
            <a:br>
              <a:rPr lang="tr-TR" dirty="0" smtClean="0"/>
            </a:br>
            <a:endParaRPr lang="tr-TR" dirty="0"/>
          </a:p>
        </p:txBody>
      </p:sp>
      <p:sp>
        <p:nvSpPr>
          <p:cNvPr id="6" name="Rectangle 5"/>
          <p:cNvSpPr/>
          <p:nvPr/>
        </p:nvSpPr>
        <p:spPr>
          <a:xfrm>
            <a:off x="8904848" y="2841674"/>
            <a:ext cx="3080825" cy="646331"/>
          </a:xfrm>
          <a:prstGeom prst="rect">
            <a:avLst/>
          </a:prstGeom>
        </p:spPr>
        <p:txBody>
          <a:bodyPr wrap="square">
            <a:spAutoFit/>
          </a:bodyPr>
          <a:lstStyle/>
          <a:p>
            <a:r>
              <a:rPr lang="en-US" dirty="0" smtClean="0"/>
              <a:t>Middle eastern </a:t>
            </a:r>
            <a:r>
              <a:rPr lang="en-US" dirty="0" err="1" smtClean="0"/>
              <a:t>Resturant</a:t>
            </a:r>
            <a:r>
              <a:rPr lang="tr-TR" dirty="0" smtClean="0"/>
              <a:t> </a:t>
            </a:r>
            <a:r>
              <a:rPr lang="tr-TR" dirty="0" smtClean="0"/>
              <a:t>in Manhattan</a:t>
            </a:r>
            <a:endParaRPr lang="tr-TR" dirty="0"/>
          </a:p>
        </p:txBody>
      </p:sp>
      <p:pic>
        <p:nvPicPr>
          <p:cNvPr id="3" name="Picture 2"/>
          <p:cNvPicPr>
            <a:picLocks noChangeAspect="1"/>
          </p:cNvPicPr>
          <p:nvPr/>
        </p:nvPicPr>
        <p:blipFill>
          <a:blip r:embed="rId2"/>
          <a:stretch>
            <a:fillRect/>
          </a:stretch>
        </p:blipFill>
        <p:spPr>
          <a:xfrm>
            <a:off x="371475" y="2035715"/>
            <a:ext cx="8006171" cy="4888960"/>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r>
              <a:rPr lang="en-US" dirty="0" smtClean="0"/>
              <a:t>Then by 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r>
              <a:rPr lang="en-US" dirty="0" smtClean="0"/>
              <a:t>.</a:t>
            </a:r>
          </a:p>
          <a:p>
            <a:pPr algn="just"/>
            <a:endParaRPr lang="en-US" dirty="0"/>
          </a:p>
          <a:p>
            <a:pPr algn="just"/>
            <a:endParaRPr lang="tr-TR" dirty="0"/>
          </a:p>
          <a:p>
            <a:pPr algn="just"/>
            <a:endParaRPr lang="en-US" dirty="0"/>
          </a:p>
        </p:txBody>
      </p:sp>
      <p:pic>
        <p:nvPicPr>
          <p:cNvPr id="5" name="Picture 4"/>
          <p:cNvPicPr>
            <a:picLocks noChangeAspect="1"/>
          </p:cNvPicPr>
          <p:nvPr/>
        </p:nvPicPr>
        <p:blipFill>
          <a:blip r:embed="rId3"/>
          <a:stretch>
            <a:fillRect/>
          </a:stretch>
        </p:blipFill>
        <p:spPr>
          <a:xfrm>
            <a:off x="1710962" y="3489411"/>
            <a:ext cx="9409884" cy="3492413"/>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288</TotalTime>
  <Words>549</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Capstone Project - Battle of Neighbourhoods (Week 1) BY: Mustafa Mahmoud </vt:lpstr>
      <vt:lpstr>Introduction/Business Problem</vt:lpstr>
      <vt:lpstr>Business Problem</vt:lpstr>
      <vt:lpstr>Data Selection</vt:lpstr>
      <vt:lpstr>Data Selection</vt:lpstr>
      <vt:lpstr>Methodology</vt:lpstr>
      <vt:lpstr>Methodology -Cont’d</vt:lpstr>
      <vt:lpstr>Methodology –Cont’d </vt:lpstr>
      <vt:lpstr>Methodology Cont’d</vt:lpstr>
      <vt:lpstr>Results</vt:lpstr>
      <vt:lpstr>Result Cluster 1</vt:lpstr>
      <vt:lpstr>Result Cluster 2 </vt:lpstr>
      <vt:lpstr>Result-Cluster 3 </vt:lpstr>
      <vt:lpstr>Result Cluster 4 </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Mustafa Bakr</cp:lastModifiedBy>
  <cp:revision>28</cp:revision>
  <dcterms:created xsi:type="dcterms:W3CDTF">2019-01-13T13:58:47Z</dcterms:created>
  <dcterms:modified xsi:type="dcterms:W3CDTF">2020-12-21T17:42:31Z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