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73" d="100"/>
          <a:sy n="73" d="100"/>
        </p:scale>
        <p:origin x="124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22.12.2020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78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68288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01471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23834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33664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46993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1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622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249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433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99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223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5862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451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121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909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12/22/2020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4363301"/>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Capstone Project - Battle of Neighbourhoods (Week 1)</a:t>
            </a:r>
            <a:br>
              <a:rPr lang="en-GB" dirty="0"/>
            </a:br>
            <a:r>
              <a:rPr lang="en-US" b="1" dirty="0"/>
              <a:t>BY: Mustafa Mahmoud </a:t>
            </a:r>
            <a:endParaRPr lang="en-US" dirty="0"/>
          </a:p>
        </p:txBody>
      </p:sp>
      <p:sp>
        <p:nvSpPr>
          <p:cNvPr id="3" name="Subtitle 2"/>
          <p:cNvSpPr>
            <a:spLocks noGrp="1"/>
          </p:cNvSpPr>
          <p:nvPr>
            <p:ph type="subTitle" idx="1"/>
          </p:nvPr>
        </p:nvSpPr>
        <p:spPr/>
        <p:txBody>
          <a:bodyPr/>
          <a:lstStyle/>
          <a:p>
            <a:r>
              <a:rPr lang="en-US" dirty="0"/>
              <a:t>Selecting the best location to open an African Restaurant</a:t>
            </a:r>
            <a:r>
              <a:rPr lang="tr-TR" dirty="0"/>
              <a:t>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-cluster 0 </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African Restaurant</a:t>
            </a:r>
            <a:endParaRPr lang="tr-TR" dirty="0"/>
          </a:p>
          <a:p>
            <a:pPr marL="0" indent="0">
              <a:buNone/>
            </a:pPr>
            <a:endParaRPr lang="en-US" dirty="0"/>
          </a:p>
        </p:txBody>
      </p:sp>
      <p:pic>
        <p:nvPicPr>
          <p:cNvPr id="6" name="Picture 5">
            <a:extLst>
              <a:ext uri="{FF2B5EF4-FFF2-40B4-BE49-F238E27FC236}">
                <a16:creationId xmlns:a16="http://schemas.microsoft.com/office/drawing/2014/main" id="{E11CF840-9F38-4A42-9BF3-9AECADB5C808}"/>
              </a:ext>
            </a:extLst>
          </p:cNvPr>
          <p:cNvPicPr>
            <a:picLocks noChangeAspect="1"/>
          </p:cNvPicPr>
          <p:nvPr/>
        </p:nvPicPr>
        <p:blipFill>
          <a:blip r:embed="rId2"/>
          <a:stretch>
            <a:fillRect/>
          </a:stretch>
        </p:blipFill>
        <p:spPr>
          <a:xfrm>
            <a:off x="1049246" y="3485275"/>
            <a:ext cx="10772775" cy="299085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 Cluster 1</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endParaRPr lang="en-US" dirty="0"/>
          </a:p>
          <a:p>
            <a:endParaRPr lang="tr-TR" dirty="0"/>
          </a:p>
        </p:txBody>
      </p:sp>
      <p:pic>
        <p:nvPicPr>
          <p:cNvPr id="6" name="Picture 5">
            <a:extLst>
              <a:ext uri="{FF2B5EF4-FFF2-40B4-BE49-F238E27FC236}">
                <a16:creationId xmlns:a16="http://schemas.microsoft.com/office/drawing/2014/main" id="{DC6C38B0-E71A-46AD-A5A6-9AD3C52A66C3}"/>
              </a:ext>
            </a:extLst>
          </p:cNvPr>
          <p:cNvPicPr>
            <a:picLocks noChangeAspect="1"/>
          </p:cNvPicPr>
          <p:nvPr/>
        </p:nvPicPr>
        <p:blipFill>
          <a:blip r:embed="rId2"/>
          <a:stretch>
            <a:fillRect/>
          </a:stretch>
        </p:blipFill>
        <p:spPr>
          <a:xfrm>
            <a:off x="614362" y="2657475"/>
            <a:ext cx="10963275" cy="154305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 Cluster </a:t>
            </a:r>
            <a:r>
              <a:rPr lang="tr-TR" dirty="0"/>
              <a:t>2</a:t>
            </a:r>
            <a:br>
              <a:rPr lang="tr-TR" dirty="0"/>
            </a:br>
            <a:endParaRPr lang="tr-TR" dirty="0"/>
          </a:p>
        </p:txBody>
      </p:sp>
      <p:sp>
        <p:nvSpPr>
          <p:cNvPr id="3" name="Content Placeholder 2"/>
          <p:cNvSpPr>
            <a:spLocks noGrp="1"/>
          </p:cNvSpPr>
          <p:nvPr>
            <p:ph idx="1"/>
          </p:nvPr>
        </p:nvSpPr>
        <p:spPr>
          <a:xfrm>
            <a:off x="1154955" y="2433712"/>
            <a:ext cx="8761412" cy="450166"/>
          </a:xfrm>
        </p:spPr>
        <p:txBody>
          <a:bodyPr>
            <a:normAutofit/>
          </a:bodyPr>
          <a:lstStyle/>
          <a:p>
            <a:endParaRPr lang="en-US" dirty="0"/>
          </a:p>
          <a:p>
            <a:endParaRPr lang="tr-TR" dirty="0"/>
          </a:p>
        </p:txBody>
      </p:sp>
      <p:pic>
        <p:nvPicPr>
          <p:cNvPr id="6" name="Picture 5">
            <a:extLst>
              <a:ext uri="{FF2B5EF4-FFF2-40B4-BE49-F238E27FC236}">
                <a16:creationId xmlns:a16="http://schemas.microsoft.com/office/drawing/2014/main" id="{9F36C0B0-F261-4E91-A255-36CC4849D68B}"/>
              </a:ext>
            </a:extLst>
          </p:cNvPr>
          <p:cNvPicPr>
            <a:picLocks noChangeAspect="1"/>
          </p:cNvPicPr>
          <p:nvPr/>
        </p:nvPicPr>
        <p:blipFill>
          <a:blip r:embed="rId2"/>
          <a:stretch>
            <a:fillRect/>
          </a:stretch>
        </p:blipFill>
        <p:spPr>
          <a:xfrm>
            <a:off x="806495" y="1806695"/>
            <a:ext cx="11153775" cy="4619625"/>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-Cluster </a:t>
            </a:r>
            <a:r>
              <a:rPr lang="tr-TR" dirty="0"/>
              <a:t>3</a:t>
            </a:r>
            <a:br>
              <a:rPr lang="en-US" dirty="0"/>
            </a:b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endParaRPr lang="tr-TR" b="1" dirty="0"/>
          </a:p>
          <a:p>
            <a:pPr marL="0" indent="0">
              <a:buNone/>
            </a:pPr>
            <a:endParaRPr lang="en-US" dirty="0"/>
          </a:p>
          <a:p>
            <a:endParaRPr lang="tr-TR" dirty="0"/>
          </a:p>
        </p:txBody>
      </p:sp>
      <p:pic>
        <p:nvPicPr>
          <p:cNvPr id="6" name="Picture 5">
            <a:extLst>
              <a:ext uri="{FF2B5EF4-FFF2-40B4-BE49-F238E27FC236}">
                <a16:creationId xmlns:a16="http://schemas.microsoft.com/office/drawing/2014/main" id="{4061A688-E634-4915-8713-762292E0B8E8}"/>
              </a:ext>
            </a:extLst>
          </p:cNvPr>
          <p:cNvPicPr>
            <a:picLocks noChangeAspect="1"/>
          </p:cNvPicPr>
          <p:nvPr/>
        </p:nvPicPr>
        <p:blipFill>
          <a:blip r:embed="rId2"/>
          <a:stretch>
            <a:fillRect/>
          </a:stretch>
        </p:blipFill>
        <p:spPr>
          <a:xfrm>
            <a:off x="700087" y="2181225"/>
            <a:ext cx="10791825" cy="3540306"/>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 Cluster 4 </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endParaRPr lang="en-US" dirty="0"/>
          </a:p>
          <a:p>
            <a:endParaRPr lang="tr-TR" dirty="0"/>
          </a:p>
        </p:txBody>
      </p:sp>
      <p:pic>
        <p:nvPicPr>
          <p:cNvPr id="6" name="Picture 5">
            <a:extLst>
              <a:ext uri="{FF2B5EF4-FFF2-40B4-BE49-F238E27FC236}">
                <a16:creationId xmlns:a16="http://schemas.microsoft.com/office/drawing/2014/main" id="{C8C9576B-F138-467F-8241-C9D7364ED8B0}"/>
              </a:ext>
            </a:extLst>
          </p:cNvPr>
          <p:cNvPicPr>
            <a:picLocks noChangeAspect="1"/>
          </p:cNvPicPr>
          <p:nvPr/>
        </p:nvPicPr>
        <p:blipFill>
          <a:blip r:embed="rId2"/>
          <a:stretch>
            <a:fillRect/>
          </a:stretch>
        </p:blipFill>
        <p:spPr>
          <a:xfrm>
            <a:off x="547687" y="2414587"/>
            <a:ext cx="11096625" cy="2028825"/>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120068"/>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analysis above Cluster 1 (Lincoln Square) areas is the best place to open a new Middle Eastern Restaurant.</a:t>
            </a:r>
            <a:endParaRPr lang="tr-TR" dirty="0">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2CA5A0C3-8B81-46DB-B908-AAA29EB0FBA5}"/>
              </a:ext>
            </a:extLst>
          </p:cNvPr>
          <p:cNvPicPr>
            <a:picLocks noChangeAspect="1"/>
          </p:cNvPicPr>
          <p:nvPr/>
        </p:nvPicPr>
        <p:blipFill>
          <a:blip r:embed="rId2"/>
          <a:stretch>
            <a:fillRect/>
          </a:stretch>
        </p:blipFill>
        <p:spPr>
          <a:xfrm>
            <a:off x="1339445" y="1905000"/>
            <a:ext cx="6946075" cy="4223385"/>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a:bodyPr>
          <a:lstStyle/>
          <a:p>
            <a:r>
              <a:rPr lang="en-US" dirty="0"/>
              <a:t>This analysis is performed on limited data. This may be right or may be wrong. But if good amount of data is available there is chance to come up with better/different results.</a:t>
            </a:r>
            <a:endParaRPr lang="tr-TR" dirty="0"/>
          </a:p>
          <a:p>
            <a:pPr lvl="0"/>
            <a:r>
              <a:rPr lang="en-US" dirty="0"/>
              <a:t>There is high competition in Manhattanville, and Central Harlem so it is very risky to open business in these areas.</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developed into a fully pledged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excellent cuisine. Its food culture includes an array of international cuisines influenced by the city's immigrant history. </a:t>
            </a:r>
            <a:endParaRPr lang="tr-TR" dirty="0"/>
          </a:p>
          <a:p>
            <a:pPr marL="0" indent="0">
              <a:buNone/>
            </a:pPr>
            <a:endParaRPr lang="tr-TR" dirty="0"/>
          </a:p>
          <a:p>
            <a:r>
              <a:rPr lang="en-US" dirty="0"/>
              <a:t>Starting an African restaurant can be a great business opportunity, but selecting the right place can be crucial for the business to successes </a:t>
            </a:r>
          </a:p>
          <a:p>
            <a:r>
              <a:rPr lang="en-US" dirty="0"/>
              <a:t>African Restaurants aren’t very common and may represents a challenge or opportunity so choosing right location can determine the success </a:t>
            </a:r>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We define potential neighborhoods based on the number of Africa Restaurant which are operating right in each neighborhood. Manhattan has full potential but also is a very challenging district to open a business because of high competition. </a:t>
            </a:r>
          </a:p>
          <a:p>
            <a:pPr algn="just"/>
            <a:r>
              <a:rPr lang="en-US" dirty="0"/>
              <a:t>Based on the analysis will try to select the best place to open the restaurant </a:t>
            </a:r>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African Restaurant</a:t>
            </a:r>
            <a:r>
              <a:rPr lang="tr-TR" dirty="0"/>
              <a:t> in Manhattan </a:t>
            </a:r>
            <a:r>
              <a:rPr lang="en-US" dirty="0"/>
              <a:t>currently and their locations.</a:t>
            </a:r>
          </a:p>
          <a:p>
            <a:r>
              <a:rPr lang="en-US" dirty="0"/>
              <a:t>We then used </a:t>
            </a:r>
            <a:r>
              <a:rPr lang="en-US" dirty="0" err="1"/>
              <a:t>FourSquare</a:t>
            </a:r>
            <a:r>
              <a:rPr lang="en-US" dirty="0"/>
              <a:t> API to find their geographic coordinates based on their postal code addresses.</a:t>
            </a:r>
            <a:endParaRPr lang="tr-TR" dirty="0"/>
          </a:p>
          <a:p>
            <a:r>
              <a:rPr lang="tr-TR" dirty="0"/>
              <a:t>In Manhattan, there </a:t>
            </a:r>
            <a:r>
              <a:rPr lang="en-US" dirty="0"/>
              <a:t>are</a:t>
            </a:r>
            <a:r>
              <a:rPr lang="tr-TR" dirty="0"/>
              <a:t> </a:t>
            </a:r>
            <a:r>
              <a:rPr lang="en-US" dirty="0"/>
              <a:t>721</a:t>
            </a:r>
            <a:r>
              <a:rPr lang="tr-TR" dirty="0"/>
              <a:t> </a:t>
            </a:r>
            <a:r>
              <a:rPr lang="en-US" dirty="0"/>
              <a:t>Restaurants </a:t>
            </a:r>
            <a:r>
              <a:rPr lang="tr-TR" dirty="0"/>
              <a:t>are currently operating. </a:t>
            </a:r>
          </a:p>
          <a:p>
            <a:pPr marL="0" indent="0">
              <a:buNone/>
            </a:pPr>
            <a:endParaRPr lang="tr-TR" dirty="0"/>
          </a:p>
          <a:p>
            <a:pPr marL="0" indent="0">
              <a:buNone/>
            </a:pPr>
            <a:endParaRPr lang="en-US" dirty="0"/>
          </a:p>
        </p:txBody>
      </p:sp>
      <p:pic>
        <p:nvPicPr>
          <p:cNvPr id="6" name="Picture 5">
            <a:extLst>
              <a:ext uri="{FF2B5EF4-FFF2-40B4-BE49-F238E27FC236}">
                <a16:creationId xmlns:a16="http://schemas.microsoft.com/office/drawing/2014/main" id="{7AA89D6D-8DE0-4EE8-A043-AEA0C92D2FFE}"/>
              </a:ext>
            </a:extLst>
          </p:cNvPr>
          <p:cNvPicPr>
            <a:picLocks noChangeAspect="1"/>
          </p:cNvPicPr>
          <p:nvPr/>
        </p:nvPicPr>
        <p:blipFill>
          <a:blip r:embed="rId3"/>
          <a:stretch>
            <a:fillRect/>
          </a:stretch>
        </p:blipFill>
        <p:spPr>
          <a:xfrm>
            <a:off x="1593669" y="4872446"/>
            <a:ext cx="9444445" cy="90487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normAutofit fontScale="92500" lnSpcReduction="20000"/>
          </a:bodyPr>
          <a:lstStyle/>
          <a:p>
            <a:r>
              <a:rPr lang="en-US" dirty="0"/>
              <a:t>Next, we also used </a:t>
            </a:r>
            <a:r>
              <a:rPr lang="en-US" dirty="0" err="1"/>
              <a:t>FourSquare</a:t>
            </a:r>
            <a:r>
              <a:rPr lang="en-US" dirty="0"/>
              <a:t> API </a:t>
            </a:r>
          </a:p>
          <a:p>
            <a:pPr marL="0" indent="0">
              <a:buNone/>
            </a:pPr>
            <a:r>
              <a:rPr lang="en-US" dirty="0"/>
              <a:t>to find their geographic coordinates of the 5 locations shortlisted for our  African </a:t>
            </a:r>
            <a:r>
              <a:rPr lang="en-US" dirty="0" err="1"/>
              <a:t>Resturant</a:t>
            </a:r>
            <a:r>
              <a:rPr lang="en-US" dirty="0"/>
              <a:t>:</a:t>
            </a:r>
          </a:p>
        </p:txBody>
      </p:sp>
      <p:sp>
        <p:nvSpPr>
          <p:cNvPr id="8" name="TextBox 7"/>
          <p:cNvSpPr txBox="1"/>
          <p:nvPr/>
        </p:nvSpPr>
        <p:spPr>
          <a:xfrm>
            <a:off x="4661549" y="5826638"/>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6" name="Picture 5">
            <a:extLst>
              <a:ext uri="{FF2B5EF4-FFF2-40B4-BE49-F238E27FC236}">
                <a16:creationId xmlns:a16="http://schemas.microsoft.com/office/drawing/2014/main" id="{D65DB6B2-83E5-4D29-BD7C-65F39EB3C59E}"/>
              </a:ext>
            </a:extLst>
          </p:cNvPr>
          <p:cNvPicPr>
            <a:picLocks noChangeAspect="1"/>
          </p:cNvPicPr>
          <p:nvPr/>
        </p:nvPicPr>
        <p:blipFill>
          <a:blip r:embed="rId3"/>
          <a:stretch>
            <a:fillRect/>
          </a:stretch>
        </p:blipFill>
        <p:spPr>
          <a:xfrm>
            <a:off x="2592925" y="3262382"/>
            <a:ext cx="7256469" cy="2381250"/>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African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-Cont’d</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6" name="Picture 5">
            <a:extLst>
              <a:ext uri="{FF2B5EF4-FFF2-40B4-BE49-F238E27FC236}">
                <a16:creationId xmlns:a16="http://schemas.microsoft.com/office/drawing/2014/main" id="{3B14087A-8A24-430E-91CF-4C37B6EB80BA}"/>
              </a:ext>
            </a:extLst>
          </p:cNvPr>
          <p:cNvPicPr>
            <a:picLocks noChangeAspect="1"/>
          </p:cNvPicPr>
          <p:nvPr/>
        </p:nvPicPr>
        <p:blipFill>
          <a:blip r:embed="rId3"/>
          <a:stretch>
            <a:fillRect/>
          </a:stretch>
        </p:blipFill>
        <p:spPr>
          <a:xfrm>
            <a:off x="2167494" y="1677624"/>
            <a:ext cx="7981950" cy="4391025"/>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–Cont’d</a:t>
            </a:r>
            <a:br>
              <a:rPr lang="tr-TR" dirty="0"/>
            </a:br>
            <a:endParaRPr lang="tr-TR" dirty="0"/>
          </a:p>
        </p:txBody>
      </p:sp>
      <p:sp>
        <p:nvSpPr>
          <p:cNvPr id="6" name="Rectangle 5"/>
          <p:cNvSpPr/>
          <p:nvPr/>
        </p:nvSpPr>
        <p:spPr>
          <a:xfrm>
            <a:off x="8904848" y="2841674"/>
            <a:ext cx="3080825" cy="646331"/>
          </a:xfrm>
          <a:prstGeom prst="rect">
            <a:avLst/>
          </a:prstGeom>
        </p:spPr>
        <p:txBody>
          <a:bodyPr wrap="square">
            <a:spAutoFit/>
          </a:bodyPr>
          <a:lstStyle/>
          <a:p>
            <a:r>
              <a:rPr lang="en-US" dirty="0"/>
              <a:t>African </a:t>
            </a:r>
            <a:r>
              <a:rPr lang="en-US" dirty="0" err="1"/>
              <a:t>Resturant</a:t>
            </a:r>
            <a:r>
              <a:rPr lang="tr-TR" dirty="0"/>
              <a:t> in Manhattan</a:t>
            </a:r>
          </a:p>
        </p:txBody>
      </p:sp>
      <p:pic>
        <p:nvPicPr>
          <p:cNvPr id="5" name="Picture 4">
            <a:extLst>
              <a:ext uri="{FF2B5EF4-FFF2-40B4-BE49-F238E27FC236}">
                <a16:creationId xmlns:a16="http://schemas.microsoft.com/office/drawing/2014/main" id="{ADD0B3F9-F45D-4EE8-929B-7A7C0F832726}"/>
              </a:ext>
            </a:extLst>
          </p:cNvPr>
          <p:cNvPicPr>
            <a:picLocks noChangeAspect="1"/>
          </p:cNvPicPr>
          <p:nvPr/>
        </p:nvPicPr>
        <p:blipFill>
          <a:blip r:embed="rId2"/>
          <a:stretch>
            <a:fillRect/>
          </a:stretch>
        </p:blipFill>
        <p:spPr>
          <a:xfrm>
            <a:off x="2302600" y="1813782"/>
            <a:ext cx="5810250" cy="4791075"/>
          </a:xfrm>
          <a:prstGeom prst="rect">
            <a:avLst/>
          </a:prstGeom>
        </p:spPr>
      </p:pic>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Cont’d</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by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p>
          <a:p>
            <a:pPr algn="just"/>
            <a:endParaRPr lang="en-US" dirty="0"/>
          </a:p>
          <a:p>
            <a:pPr algn="just"/>
            <a:endParaRPr lang="tr-TR" dirty="0"/>
          </a:p>
          <a:p>
            <a:pPr algn="just"/>
            <a:endParaRPr lang="en-US" dirty="0"/>
          </a:p>
        </p:txBody>
      </p:sp>
      <p:pic>
        <p:nvPicPr>
          <p:cNvPr id="8" name="Picture 7">
            <a:extLst>
              <a:ext uri="{FF2B5EF4-FFF2-40B4-BE49-F238E27FC236}">
                <a16:creationId xmlns:a16="http://schemas.microsoft.com/office/drawing/2014/main" id="{B4D1DDCF-B97C-48D5-8C95-B8F362D1A1F6}"/>
              </a:ext>
            </a:extLst>
          </p:cNvPr>
          <p:cNvPicPr>
            <a:picLocks noChangeAspect="1"/>
          </p:cNvPicPr>
          <p:nvPr/>
        </p:nvPicPr>
        <p:blipFill>
          <a:blip r:embed="rId3"/>
          <a:stretch>
            <a:fillRect/>
          </a:stretch>
        </p:blipFill>
        <p:spPr>
          <a:xfrm>
            <a:off x="1243569" y="3571984"/>
            <a:ext cx="9829800" cy="4238625"/>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307</TotalTime>
  <Words>568</Words>
  <Application>Microsoft Office PowerPoint</Application>
  <PresentationFormat>Widescreen</PresentationFormat>
  <Paragraphs>53</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Capstone Project - Battle of Neighbourhoods (Week 1) BY: Mustafa Mahmoud </vt:lpstr>
      <vt:lpstr>Introduction/Business Problem</vt:lpstr>
      <vt:lpstr>Business Problem</vt:lpstr>
      <vt:lpstr>Data Selection</vt:lpstr>
      <vt:lpstr>Data Selection</vt:lpstr>
      <vt:lpstr>Methodology</vt:lpstr>
      <vt:lpstr>Methodology -Cont’d</vt:lpstr>
      <vt:lpstr>Methodology –Cont’d </vt:lpstr>
      <vt:lpstr>Methodology Cont’d</vt:lpstr>
      <vt:lpstr>Results -cluster 0 </vt:lpstr>
      <vt:lpstr>Result Cluster 1</vt:lpstr>
      <vt:lpstr>Result Cluster 2 </vt:lpstr>
      <vt:lpstr>Result-Cluster 3 </vt:lpstr>
      <vt:lpstr>Result Cluster 4 </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Mustafa Bakr</cp:lastModifiedBy>
  <cp:revision>31</cp:revision>
  <dcterms:created xsi:type="dcterms:W3CDTF">2019-01-13T13:58:47Z</dcterms:created>
  <dcterms:modified xsi:type="dcterms:W3CDTF">2020-12-22T07:35:01Z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