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965474a9_3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965474a9_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81084d55d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81084d55d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81084d55d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81084d55d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b9a0b074_1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b9a0b074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814cf7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814cf7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81084d55d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81084d55d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102775" y="630225"/>
            <a:ext cx="67050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Predictive </a:t>
            </a:r>
            <a:r>
              <a:rPr lang="en"/>
              <a:t>Multi-Tool</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By: Pranav, Dipendra, Mustafa, Jack, Anthony</a:t>
            </a:r>
            <a:endParaRPr b="1" sz="2400"/>
          </a:p>
        </p:txBody>
      </p:sp>
      <p:pic>
        <p:nvPicPr>
          <p:cNvPr id="74" name="Google Shape;74;p13"/>
          <p:cNvPicPr preferRelativeResize="0"/>
          <p:nvPr/>
        </p:nvPicPr>
        <p:blipFill rotWithShape="1">
          <a:blip r:embed="rId3">
            <a:alphaModFix/>
          </a:blip>
          <a:srcRect b="27332" l="32946" r="33041" t="26739"/>
          <a:stretch/>
        </p:blipFill>
        <p:spPr>
          <a:xfrm>
            <a:off x="474375" y="866600"/>
            <a:ext cx="1171200" cy="118622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2"/>
          <p:cNvPicPr preferRelativeResize="0"/>
          <p:nvPr/>
        </p:nvPicPr>
        <p:blipFill rotWithShape="1">
          <a:blip r:embed="rId3">
            <a:alphaModFix/>
          </a:blip>
          <a:srcRect b="14093" l="2132" r="6751" t="6554"/>
          <a:stretch/>
        </p:blipFill>
        <p:spPr>
          <a:xfrm>
            <a:off x="0" y="0"/>
            <a:ext cx="9144001" cy="5143500"/>
          </a:xfrm>
          <a:prstGeom prst="rect">
            <a:avLst/>
          </a:prstGeom>
          <a:noFill/>
          <a:ln>
            <a:noFill/>
          </a:ln>
        </p:spPr>
      </p:pic>
      <p:sp>
        <p:nvSpPr>
          <p:cNvPr id="147" name="Google Shape;147;p22"/>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a:t>
            </a:r>
            <a:br>
              <a:rPr lang="en"/>
            </a:br>
            <a:r>
              <a:rPr lang="en">
                <a:solidFill>
                  <a:schemeClr val="accent5"/>
                </a:solidFill>
              </a:rPr>
              <a:t>Listening </a:t>
            </a:r>
            <a:r>
              <a:rPr lang="en">
                <a:solidFill>
                  <a:schemeClr val="accent5"/>
                </a:solidFill>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idx="4294967295" type="title"/>
          </p:nvPr>
        </p:nvSpPr>
        <p:spPr>
          <a:xfrm>
            <a:off x="535775" y="309750"/>
            <a:ext cx="57201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Platform for Quick Random Forest </a:t>
            </a:r>
            <a:r>
              <a:rPr lang="en" sz="3600">
                <a:solidFill>
                  <a:schemeClr val="dk1"/>
                </a:solidFill>
              </a:rPr>
              <a:t>Analysis</a:t>
            </a:r>
            <a:endParaRPr sz="2400"/>
          </a:p>
        </p:txBody>
      </p:sp>
      <p:sp>
        <p:nvSpPr>
          <p:cNvPr id="80" name="Google Shape;80;p14"/>
          <p:cNvSpPr txBox="1"/>
          <p:nvPr>
            <p:ph idx="4294967295" type="title"/>
          </p:nvPr>
        </p:nvSpPr>
        <p:spPr>
          <a:xfrm>
            <a:off x="535775" y="1726650"/>
            <a:ext cx="5197200" cy="2755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latin typeface="Lato"/>
                <a:ea typeface="Lato"/>
                <a:cs typeface="Lato"/>
                <a:sym typeface="Lato"/>
              </a:rPr>
              <a:t>Overall, our idea is to create a easy to use tool for anyone that wants to quickly analyze their data using a random forest model. </a:t>
            </a:r>
            <a:endParaRPr sz="1700">
              <a:latin typeface="Lato"/>
              <a:ea typeface="Lato"/>
              <a:cs typeface="Lato"/>
              <a:sym typeface="Lato"/>
            </a:endParaRPr>
          </a:p>
          <a:p>
            <a:pPr indent="0" lvl="0" marL="0" rtl="0" algn="l">
              <a:lnSpc>
                <a:spcPct val="115000"/>
              </a:lnSpc>
              <a:spcBef>
                <a:spcPts val="1600"/>
              </a:spcBef>
              <a:spcAft>
                <a:spcPts val="0"/>
              </a:spcAft>
              <a:buNone/>
            </a:pPr>
            <a:r>
              <a:rPr lang="en" sz="1700">
                <a:latin typeface="Lato"/>
                <a:ea typeface="Lato"/>
                <a:cs typeface="Lato"/>
                <a:sym typeface="Lato"/>
              </a:rPr>
              <a:t>Motivation:</a:t>
            </a:r>
            <a:endParaRPr sz="1700">
              <a:latin typeface="Lato"/>
              <a:ea typeface="Lato"/>
              <a:cs typeface="Lato"/>
              <a:sym typeface="Lato"/>
            </a:endParaRPr>
          </a:p>
          <a:p>
            <a:pPr indent="-311150" lvl="0" marL="457200" rtl="0" algn="l">
              <a:lnSpc>
                <a:spcPct val="115000"/>
              </a:lnSpc>
              <a:spcBef>
                <a:spcPts val="1600"/>
              </a:spcBef>
              <a:spcAft>
                <a:spcPts val="0"/>
              </a:spcAft>
              <a:buClr>
                <a:srgbClr val="233A44"/>
              </a:buClr>
              <a:buSzPts val="1300"/>
              <a:buFont typeface="Calibri"/>
              <a:buChar char="-"/>
            </a:pPr>
            <a:r>
              <a:rPr b="0" lang="en" sz="1200"/>
              <a:t>Prediction model can be important for both “Seller” and “Buyer”</a:t>
            </a:r>
            <a:endParaRPr b="0" sz="1200"/>
          </a:p>
          <a:p>
            <a:pPr indent="0" lvl="0" marL="914400" rtl="0" algn="l">
              <a:lnSpc>
                <a:spcPct val="115000"/>
              </a:lnSpc>
              <a:spcBef>
                <a:spcPts val="1200"/>
              </a:spcBef>
              <a:spcAft>
                <a:spcPts val="0"/>
              </a:spcAft>
              <a:buClr>
                <a:schemeClr val="dk2"/>
              </a:buClr>
              <a:buSzPts val="1100"/>
              <a:buFont typeface="Arial"/>
              <a:buNone/>
            </a:pPr>
            <a:r>
              <a:rPr b="0" lang="en" sz="1200"/>
              <a:t>Informed Decisions</a:t>
            </a:r>
            <a:endParaRPr b="0" sz="1200"/>
          </a:p>
          <a:p>
            <a:pPr indent="0" lvl="0" marL="914400" rtl="0" algn="l">
              <a:lnSpc>
                <a:spcPct val="115000"/>
              </a:lnSpc>
              <a:spcBef>
                <a:spcPts val="1200"/>
              </a:spcBef>
              <a:spcAft>
                <a:spcPts val="0"/>
              </a:spcAft>
              <a:buClr>
                <a:schemeClr val="dk2"/>
              </a:buClr>
              <a:buSzPts val="1100"/>
              <a:buFont typeface="Arial"/>
              <a:buNone/>
            </a:pPr>
            <a:r>
              <a:rPr b="0" lang="en" sz="1200"/>
              <a:t>Determining average pricing</a:t>
            </a:r>
            <a:endParaRPr b="0" sz="1200"/>
          </a:p>
          <a:p>
            <a:pPr indent="0" lvl="0" marL="914400" rtl="0" algn="l">
              <a:lnSpc>
                <a:spcPct val="115000"/>
              </a:lnSpc>
              <a:spcBef>
                <a:spcPts val="1200"/>
              </a:spcBef>
              <a:spcAft>
                <a:spcPts val="1200"/>
              </a:spcAft>
              <a:buClr>
                <a:schemeClr val="dk2"/>
              </a:buClr>
              <a:buSzPts val="1100"/>
              <a:buFont typeface="Arial"/>
              <a:buNone/>
            </a:pPr>
            <a:r>
              <a:rPr b="0" lang="en" sz="1200"/>
              <a:t>Market volatility</a:t>
            </a:r>
            <a:endParaRPr b="0" sz="1200"/>
          </a:p>
        </p:txBody>
      </p:sp>
      <p:pic>
        <p:nvPicPr>
          <p:cNvPr id="81" name="Google Shape;81;p14"/>
          <p:cNvPicPr preferRelativeResize="0"/>
          <p:nvPr/>
        </p:nvPicPr>
        <p:blipFill>
          <a:blip r:embed="rId3">
            <a:alphaModFix/>
          </a:blip>
          <a:stretch>
            <a:fillRect/>
          </a:stretch>
        </p:blipFill>
        <p:spPr>
          <a:xfrm>
            <a:off x="6070125" y="2012250"/>
            <a:ext cx="2650700" cy="2650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idx="4294967295" type="title"/>
          </p:nvPr>
        </p:nvSpPr>
        <p:spPr>
          <a:xfrm>
            <a:off x="217538" y="113325"/>
            <a:ext cx="57201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Abstract-Flow</a:t>
            </a:r>
            <a:endParaRPr sz="2400"/>
          </a:p>
        </p:txBody>
      </p:sp>
      <p:pic>
        <p:nvPicPr>
          <p:cNvPr id="87" name="Google Shape;87;p15"/>
          <p:cNvPicPr preferRelativeResize="0"/>
          <p:nvPr/>
        </p:nvPicPr>
        <p:blipFill rotWithShape="1">
          <a:blip r:embed="rId3">
            <a:alphaModFix/>
          </a:blip>
          <a:srcRect b="0" l="5710" r="10185" t="0"/>
          <a:stretch/>
        </p:blipFill>
        <p:spPr>
          <a:xfrm>
            <a:off x="122750" y="900600"/>
            <a:ext cx="5762376" cy="3207089"/>
          </a:xfrm>
          <a:prstGeom prst="rect">
            <a:avLst/>
          </a:prstGeom>
          <a:noFill/>
          <a:ln>
            <a:noFill/>
          </a:ln>
        </p:spPr>
      </p:pic>
      <p:sp>
        <p:nvSpPr>
          <p:cNvPr id="88" name="Google Shape;88;p15"/>
          <p:cNvSpPr txBox="1"/>
          <p:nvPr/>
        </p:nvSpPr>
        <p:spPr>
          <a:xfrm>
            <a:off x="5571800" y="-319150"/>
            <a:ext cx="3430200" cy="5646600"/>
          </a:xfrm>
          <a:prstGeom prst="rect">
            <a:avLst/>
          </a:prstGeom>
          <a:noFill/>
          <a:ln>
            <a:noFill/>
          </a:ln>
        </p:spPr>
        <p:txBody>
          <a:bodyPr anchorCtr="0" anchor="t" bIns="91425" lIns="91425" spcFirstLastPara="1" rIns="91425" wrap="square" tIns="91425">
            <a:spAutoFit/>
          </a:bodyPr>
          <a:lstStyle/>
          <a:p>
            <a:pPr indent="0" lvl="0" marL="0" rtl="0" algn="l">
              <a:lnSpc>
                <a:spcPct val="218181"/>
              </a:lnSpc>
              <a:spcBef>
                <a:spcPts val="3200"/>
              </a:spcBef>
              <a:spcAft>
                <a:spcPts val="0"/>
              </a:spcAft>
              <a:buNone/>
            </a:pPr>
            <a:r>
              <a:t/>
            </a:r>
            <a:endParaRPr sz="1600">
              <a:solidFill>
                <a:srgbClr val="292929"/>
              </a:solidFill>
              <a:highlight>
                <a:srgbClr val="FFFFFF"/>
              </a:highlight>
              <a:latin typeface="Georgia"/>
              <a:ea typeface="Georgia"/>
              <a:cs typeface="Georgia"/>
              <a:sym typeface="Georgia"/>
            </a:endParaRPr>
          </a:p>
          <a:p>
            <a:pPr indent="-330200" lvl="0" marL="749300" rtl="0" algn="l">
              <a:lnSpc>
                <a:spcPct val="218181"/>
              </a:lnSpc>
              <a:spcBef>
                <a:spcPts val="3200"/>
              </a:spcBef>
              <a:spcAft>
                <a:spcPts val="0"/>
              </a:spcAft>
              <a:buClr>
                <a:srgbClr val="292929"/>
              </a:buClr>
              <a:buSzPts val="1600"/>
              <a:buFont typeface="Raleway"/>
              <a:buAutoNum type="arabicPeriod"/>
            </a:pPr>
            <a:r>
              <a:rPr lang="en" sz="1600">
                <a:solidFill>
                  <a:srgbClr val="292929"/>
                </a:solidFill>
                <a:highlight>
                  <a:srgbClr val="FFFFFF"/>
                </a:highlight>
                <a:latin typeface="Raleway"/>
                <a:ea typeface="Raleway"/>
                <a:cs typeface="Raleway"/>
                <a:sym typeface="Raleway"/>
              </a:rPr>
              <a:t>Data Acquisition</a:t>
            </a:r>
            <a:endParaRPr sz="1600">
              <a:solidFill>
                <a:srgbClr val="292929"/>
              </a:solidFill>
              <a:highlight>
                <a:srgbClr val="FFFFFF"/>
              </a:highlight>
              <a:latin typeface="Raleway"/>
              <a:ea typeface="Raleway"/>
              <a:cs typeface="Raleway"/>
              <a:sym typeface="Raleway"/>
            </a:endParaRPr>
          </a:p>
          <a:p>
            <a:pPr indent="-330200" lvl="0" marL="749300" rtl="0" algn="l">
              <a:lnSpc>
                <a:spcPct val="218181"/>
              </a:lnSpc>
              <a:spcBef>
                <a:spcPts val="0"/>
              </a:spcBef>
              <a:spcAft>
                <a:spcPts val="0"/>
              </a:spcAft>
              <a:buClr>
                <a:srgbClr val="292929"/>
              </a:buClr>
              <a:buSzPts val="1600"/>
              <a:buFont typeface="Raleway"/>
              <a:buAutoNum type="arabicPeriod"/>
            </a:pPr>
            <a:r>
              <a:rPr lang="en" sz="1600">
                <a:solidFill>
                  <a:srgbClr val="292929"/>
                </a:solidFill>
                <a:highlight>
                  <a:srgbClr val="FFFFFF"/>
                </a:highlight>
                <a:latin typeface="Raleway"/>
                <a:ea typeface="Raleway"/>
                <a:cs typeface="Raleway"/>
                <a:sym typeface="Raleway"/>
              </a:rPr>
              <a:t>Data Pre-Processing and Exploratory Data Analysis</a:t>
            </a:r>
            <a:endParaRPr sz="1600">
              <a:solidFill>
                <a:srgbClr val="292929"/>
              </a:solidFill>
              <a:highlight>
                <a:srgbClr val="FFFFFF"/>
              </a:highlight>
              <a:latin typeface="Raleway"/>
              <a:ea typeface="Raleway"/>
              <a:cs typeface="Raleway"/>
              <a:sym typeface="Raleway"/>
            </a:endParaRPr>
          </a:p>
          <a:p>
            <a:pPr indent="-330200" lvl="0" marL="749300" rtl="0" algn="l">
              <a:lnSpc>
                <a:spcPct val="218181"/>
              </a:lnSpc>
              <a:spcBef>
                <a:spcPts val="0"/>
              </a:spcBef>
              <a:spcAft>
                <a:spcPts val="0"/>
              </a:spcAft>
              <a:buClr>
                <a:srgbClr val="292929"/>
              </a:buClr>
              <a:buSzPts val="1600"/>
              <a:buFont typeface="Raleway"/>
              <a:buAutoNum type="arabicPeriod"/>
            </a:pPr>
            <a:r>
              <a:rPr lang="en" sz="1600">
                <a:solidFill>
                  <a:srgbClr val="292929"/>
                </a:solidFill>
                <a:highlight>
                  <a:srgbClr val="FFFFFF"/>
                </a:highlight>
                <a:latin typeface="Raleway"/>
                <a:ea typeface="Raleway"/>
                <a:cs typeface="Raleway"/>
                <a:sym typeface="Raleway"/>
              </a:rPr>
              <a:t>Creating a Base Model</a:t>
            </a:r>
            <a:endParaRPr sz="1600">
              <a:solidFill>
                <a:srgbClr val="292929"/>
              </a:solidFill>
              <a:highlight>
                <a:srgbClr val="FFFFFF"/>
              </a:highlight>
              <a:latin typeface="Raleway"/>
              <a:ea typeface="Raleway"/>
              <a:cs typeface="Raleway"/>
              <a:sym typeface="Raleway"/>
            </a:endParaRPr>
          </a:p>
          <a:p>
            <a:pPr indent="-330200" lvl="0" marL="749300" rtl="0" algn="l">
              <a:lnSpc>
                <a:spcPct val="218181"/>
              </a:lnSpc>
              <a:spcBef>
                <a:spcPts val="0"/>
              </a:spcBef>
              <a:spcAft>
                <a:spcPts val="0"/>
              </a:spcAft>
              <a:buClr>
                <a:srgbClr val="292929"/>
              </a:buClr>
              <a:buSzPts val="1600"/>
              <a:buFont typeface="Raleway"/>
              <a:buAutoNum type="arabicPeriod"/>
            </a:pPr>
            <a:r>
              <a:rPr lang="en" sz="1600">
                <a:solidFill>
                  <a:srgbClr val="292929"/>
                </a:solidFill>
                <a:highlight>
                  <a:srgbClr val="FFFFFF"/>
                </a:highlight>
                <a:latin typeface="Raleway"/>
                <a:ea typeface="Raleway"/>
                <a:cs typeface="Raleway"/>
                <a:sym typeface="Raleway"/>
              </a:rPr>
              <a:t>Feature Engineering</a:t>
            </a:r>
            <a:endParaRPr sz="1600">
              <a:solidFill>
                <a:srgbClr val="292929"/>
              </a:solidFill>
              <a:highlight>
                <a:srgbClr val="FFFFFF"/>
              </a:highlight>
              <a:latin typeface="Raleway"/>
              <a:ea typeface="Raleway"/>
              <a:cs typeface="Raleway"/>
              <a:sym typeface="Raleway"/>
            </a:endParaRPr>
          </a:p>
          <a:p>
            <a:pPr indent="-330200" lvl="0" marL="749300" rtl="0" algn="l">
              <a:lnSpc>
                <a:spcPct val="218181"/>
              </a:lnSpc>
              <a:spcBef>
                <a:spcPts val="0"/>
              </a:spcBef>
              <a:spcAft>
                <a:spcPts val="0"/>
              </a:spcAft>
              <a:buClr>
                <a:srgbClr val="292929"/>
              </a:buClr>
              <a:buSzPts val="1600"/>
              <a:buFont typeface="Raleway"/>
              <a:buAutoNum type="arabicPeriod"/>
            </a:pPr>
            <a:r>
              <a:rPr lang="en" sz="1600">
                <a:solidFill>
                  <a:srgbClr val="292929"/>
                </a:solidFill>
                <a:highlight>
                  <a:srgbClr val="FFFFFF"/>
                </a:highlight>
                <a:latin typeface="Raleway"/>
                <a:ea typeface="Raleway"/>
                <a:cs typeface="Raleway"/>
                <a:sym typeface="Raleway"/>
              </a:rPr>
              <a:t>Hyperparameter Tuning</a:t>
            </a:r>
            <a:endParaRPr sz="1600">
              <a:solidFill>
                <a:srgbClr val="292929"/>
              </a:solidFill>
              <a:highlight>
                <a:srgbClr val="FFFFFF"/>
              </a:highlight>
              <a:latin typeface="Raleway"/>
              <a:ea typeface="Raleway"/>
              <a:cs typeface="Raleway"/>
              <a:sym typeface="Raleway"/>
            </a:endParaRPr>
          </a:p>
          <a:p>
            <a:pPr indent="-330200" lvl="0" marL="749300" rtl="0" algn="l">
              <a:lnSpc>
                <a:spcPct val="218181"/>
              </a:lnSpc>
              <a:spcBef>
                <a:spcPts val="0"/>
              </a:spcBef>
              <a:spcAft>
                <a:spcPts val="0"/>
              </a:spcAft>
              <a:buClr>
                <a:srgbClr val="292929"/>
              </a:buClr>
              <a:buSzPts val="1600"/>
              <a:buFont typeface="Raleway"/>
              <a:buAutoNum type="arabicPeriod"/>
            </a:pPr>
            <a:r>
              <a:rPr lang="en" sz="1600">
                <a:solidFill>
                  <a:srgbClr val="292929"/>
                </a:solidFill>
                <a:highlight>
                  <a:srgbClr val="FFFFFF"/>
                </a:highlight>
                <a:latin typeface="Raleway"/>
                <a:ea typeface="Raleway"/>
                <a:cs typeface="Raleway"/>
                <a:sym typeface="Raleway"/>
              </a:rPr>
              <a:t>Final Model Training and Evaluation</a:t>
            </a:r>
            <a:endParaRPr sz="1600">
              <a:solidFill>
                <a:srgbClr val="292929"/>
              </a:solidFill>
              <a:highlight>
                <a:srgbClr val="FFFFFF"/>
              </a:highlight>
              <a:latin typeface="Raleway"/>
              <a:ea typeface="Raleway"/>
              <a:cs typeface="Raleway"/>
              <a:sym typeface="Raleway"/>
            </a:endParaRPr>
          </a:p>
          <a:p>
            <a:pPr indent="0" lvl="0" marL="0" rtl="0" algn="l">
              <a:spcBef>
                <a:spcPts val="0"/>
              </a:spcBef>
              <a:spcAft>
                <a:spcPts val="0"/>
              </a:spcAft>
              <a:buNone/>
            </a:pPr>
            <a:r>
              <a:t/>
            </a:r>
            <a:endParaRPr>
              <a:latin typeface="Lato"/>
              <a:ea typeface="Lato"/>
              <a:cs typeface="Lato"/>
              <a:sym typeface="Lato"/>
            </a:endParaRPr>
          </a:p>
        </p:txBody>
      </p:sp>
      <p:pic>
        <p:nvPicPr>
          <p:cNvPr id="89" name="Google Shape;89;p15"/>
          <p:cNvPicPr preferRelativeResize="0"/>
          <p:nvPr/>
        </p:nvPicPr>
        <p:blipFill>
          <a:blip r:embed="rId4">
            <a:alphaModFix/>
          </a:blip>
          <a:stretch>
            <a:fillRect/>
          </a:stretch>
        </p:blipFill>
        <p:spPr>
          <a:xfrm>
            <a:off x="3445725" y="1252200"/>
            <a:ext cx="2252549" cy="861900"/>
          </a:xfrm>
          <a:prstGeom prst="rect">
            <a:avLst/>
          </a:prstGeom>
          <a:noFill/>
          <a:ln>
            <a:noFill/>
          </a:ln>
        </p:spPr>
      </p:pic>
      <p:pic>
        <p:nvPicPr>
          <p:cNvPr id="90" name="Google Shape;90;p15"/>
          <p:cNvPicPr preferRelativeResize="0"/>
          <p:nvPr/>
        </p:nvPicPr>
        <p:blipFill>
          <a:blip r:embed="rId5">
            <a:alphaModFix/>
          </a:blip>
          <a:stretch>
            <a:fillRect/>
          </a:stretch>
        </p:blipFill>
        <p:spPr>
          <a:xfrm>
            <a:off x="217542" y="3619700"/>
            <a:ext cx="1467900" cy="111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RFMT </a:t>
            </a:r>
            <a:endParaRPr/>
          </a:p>
        </p:txBody>
      </p:sp>
      <p:sp>
        <p:nvSpPr>
          <p:cNvPr id="96" name="Google Shape;96;p16"/>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txBox="1"/>
          <p:nvPr>
            <p:ph type="title"/>
          </p:nvPr>
        </p:nvSpPr>
        <p:spPr>
          <a:xfrm>
            <a:off x="61252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100"/>
              <a:t>Step 3: </a:t>
            </a:r>
            <a:r>
              <a:rPr lang="en" sz="2100"/>
              <a:t>Quickly</a:t>
            </a:r>
            <a:r>
              <a:rPr lang="en" sz="2100"/>
              <a:t> Look at Predicted Results</a:t>
            </a:r>
            <a:endParaRPr b="0" sz="1400">
              <a:solidFill>
                <a:schemeClr val="lt1"/>
              </a:solidFill>
            </a:endParaRPr>
          </a:p>
        </p:txBody>
      </p:sp>
      <p:sp>
        <p:nvSpPr>
          <p:cNvPr id="100" name="Google Shape;100;p16"/>
          <p:cNvSpPr txBox="1"/>
          <p:nvPr>
            <p:ph type="title"/>
          </p:nvPr>
        </p:nvSpPr>
        <p:spPr>
          <a:xfrm>
            <a:off x="4479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100"/>
              <a:t>Step 1: Input Training Data</a:t>
            </a:r>
            <a:endParaRPr sz="1400">
              <a:solidFill>
                <a:schemeClr val="lt1"/>
              </a:solidFill>
            </a:endParaRPr>
          </a:p>
        </p:txBody>
      </p:sp>
      <p:sp>
        <p:nvSpPr>
          <p:cNvPr id="101" name="Google Shape;101;p16"/>
          <p:cNvSpPr txBox="1"/>
          <p:nvPr>
            <p:ph type="title"/>
          </p:nvPr>
        </p:nvSpPr>
        <p:spPr>
          <a:xfrm>
            <a:off x="328662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Step 2: Input Test Data</a:t>
            </a:r>
            <a:endParaRPr sz="2100">
              <a:solidFill>
                <a:schemeClr val="lt1"/>
              </a:solidFill>
            </a:endParaRPr>
          </a:p>
          <a:p>
            <a:pPr indent="0" lvl="0" marL="0" rtl="0" algn="l">
              <a:spcBef>
                <a:spcPts val="1200"/>
              </a:spcBef>
              <a:spcAft>
                <a:spcPts val="1200"/>
              </a:spcAft>
              <a:buNone/>
            </a:pPr>
            <a:r>
              <a:t/>
            </a:r>
            <a:endParaRPr b="0" sz="1400">
              <a:solidFill>
                <a:schemeClr val="lt1"/>
              </a:solidFill>
            </a:endParaRPr>
          </a:p>
        </p:txBody>
      </p:sp>
      <p:sp>
        <p:nvSpPr>
          <p:cNvPr id="102" name="Google Shape;102;p16"/>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chemeClr val="accent5"/>
                </a:solidFill>
                <a:latin typeface="Lato"/>
                <a:ea typeface="Lato"/>
                <a:cs typeface="Lato"/>
                <a:sym typeface="Lato"/>
              </a:rPr>
              <a:t>Libraries used: pandas, numpy, sklearn, ipython, ipywidgets</a:t>
            </a:r>
            <a:endParaRPr i="1" sz="1200">
              <a:solidFill>
                <a:schemeClr val="accent5"/>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6" name="Shape 106"/>
        <p:cNvGrpSpPr/>
        <p:nvPr/>
      </p:nvGrpSpPr>
      <p:grpSpPr>
        <a:xfrm>
          <a:off x="0" y="0"/>
          <a:ext cx="0" cy="0"/>
          <a:chOff x="0" y="0"/>
          <a:chExt cx="0" cy="0"/>
        </a:xfrm>
      </p:grpSpPr>
      <p:pic>
        <p:nvPicPr>
          <p:cNvPr id="107" name="Google Shape;107;p17"/>
          <p:cNvPicPr preferRelativeResize="0"/>
          <p:nvPr/>
        </p:nvPicPr>
        <p:blipFill>
          <a:blip r:embed="rId3">
            <a:alphaModFix/>
          </a:blip>
          <a:stretch>
            <a:fillRect/>
          </a:stretch>
        </p:blipFill>
        <p:spPr>
          <a:xfrm>
            <a:off x="86525" y="162737"/>
            <a:ext cx="4254600" cy="4818038"/>
          </a:xfrm>
          <a:prstGeom prst="rect">
            <a:avLst/>
          </a:prstGeom>
          <a:noFill/>
          <a:ln>
            <a:noFill/>
          </a:ln>
        </p:spPr>
      </p:pic>
      <p:pic>
        <p:nvPicPr>
          <p:cNvPr descr="Piece of duct tape sticking a note to the slide" id="108" name="Google Shape;108;p17"/>
          <p:cNvPicPr preferRelativeResize="0"/>
          <p:nvPr/>
        </p:nvPicPr>
        <p:blipFill rotWithShape="1">
          <a:blip r:embed="rId4">
            <a:alphaModFix/>
          </a:blip>
          <a:srcRect b="5934" l="-11265" r="22628" t="10003"/>
          <a:stretch/>
        </p:blipFill>
        <p:spPr>
          <a:xfrm rot="154828">
            <a:off x="901975" y="93901"/>
            <a:ext cx="2072000" cy="736050"/>
          </a:xfrm>
          <a:prstGeom prst="rect">
            <a:avLst/>
          </a:prstGeom>
          <a:noFill/>
          <a:ln>
            <a:noFill/>
          </a:ln>
        </p:spPr>
      </p:pic>
      <p:sp>
        <p:nvSpPr>
          <p:cNvPr id="109" name="Google Shape;109;p17"/>
          <p:cNvSpPr txBox="1"/>
          <p:nvPr/>
        </p:nvSpPr>
        <p:spPr>
          <a:xfrm>
            <a:off x="270075" y="998975"/>
            <a:ext cx="31425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1. Input Training Data</a:t>
            </a:r>
            <a:endParaRPr b="1" sz="3000">
              <a:solidFill>
                <a:schemeClr val="lt2"/>
              </a:solidFill>
              <a:latin typeface="Raleway"/>
              <a:ea typeface="Raleway"/>
              <a:cs typeface="Raleway"/>
              <a:sym typeface="Raleway"/>
            </a:endParaRPr>
          </a:p>
        </p:txBody>
      </p:sp>
      <p:sp>
        <p:nvSpPr>
          <p:cNvPr id="110" name="Google Shape;110;p17"/>
          <p:cNvSpPr txBox="1"/>
          <p:nvPr>
            <p:ph idx="4294967295" type="body"/>
          </p:nvPr>
        </p:nvSpPr>
        <p:spPr>
          <a:xfrm>
            <a:off x="417300" y="164493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Users are given a format in which they can plug-in their data to be quickly analyzed.</a:t>
            </a:r>
            <a:endParaRPr b="1" sz="1200">
              <a:latin typeface="Raleway"/>
              <a:ea typeface="Raleway"/>
              <a:cs typeface="Raleway"/>
              <a:sym typeface="Raleway"/>
            </a:endParaRPr>
          </a:p>
          <a:p>
            <a:pPr indent="0" lvl="0" marL="0" rtl="0" algn="l">
              <a:spcBef>
                <a:spcPts val="1600"/>
              </a:spcBef>
              <a:spcAft>
                <a:spcPts val="0"/>
              </a:spcAft>
              <a:buNone/>
            </a:pPr>
            <a:r>
              <a:rPr b="1" lang="en" sz="1400">
                <a:solidFill>
                  <a:schemeClr val="dk1"/>
                </a:solidFill>
                <a:latin typeface="Raleway"/>
                <a:ea typeface="Raleway"/>
                <a:cs typeface="Raleway"/>
                <a:sym typeface="Raleway"/>
              </a:rPr>
              <a:t>Expectations:</a:t>
            </a:r>
            <a:endParaRPr sz="12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Data</a:t>
            </a:r>
            <a:br>
              <a:rPr lang="en" sz="1400">
                <a:latin typeface="Raleway"/>
                <a:ea typeface="Raleway"/>
                <a:cs typeface="Raleway"/>
                <a:sym typeface="Raleway"/>
              </a:rPr>
            </a:br>
            <a:r>
              <a:rPr lang="en" sz="1200">
                <a:latin typeface="Raleway"/>
                <a:ea typeface="Raleway"/>
                <a:cs typeface="Raleway"/>
                <a:sym typeface="Raleway"/>
              </a:rPr>
              <a:t>-Data is clean and has relevant features</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Format</a:t>
            </a:r>
            <a:endParaRPr sz="1400">
              <a:latin typeface="Raleway"/>
              <a:ea typeface="Raleway"/>
              <a:cs typeface="Raleway"/>
              <a:sym typeface="Raleway"/>
            </a:endParaRPr>
          </a:p>
          <a:p>
            <a:pPr indent="0" lvl="0" marL="0" rtl="0" algn="l">
              <a:spcBef>
                <a:spcPts val="1000"/>
              </a:spcBef>
              <a:spcAft>
                <a:spcPts val="0"/>
              </a:spcAft>
              <a:buNone/>
            </a:pPr>
            <a:r>
              <a:rPr lang="en" sz="1400">
                <a:latin typeface="Raleway"/>
                <a:ea typeface="Raleway"/>
                <a:cs typeface="Raleway"/>
                <a:sym typeface="Raleway"/>
              </a:rPr>
              <a:t>	-Data is saved in a .CSV format</a:t>
            </a:r>
            <a:endParaRPr sz="14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Look at model </a:t>
            </a:r>
            <a:r>
              <a:rPr b="1" lang="en" sz="1400">
                <a:solidFill>
                  <a:schemeClr val="dk1"/>
                </a:solidFill>
                <a:latin typeface="Raleway"/>
                <a:ea typeface="Raleway"/>
                <a:cs typeface="Raleway"/>
                <a:sym typeface="Raleway"/>
              </a:rPr>
              <a:t>accuracy</a:t>
            </a:r>
            <a:r>
              <a:rPr b="1" lang="en" sz="1400">
                <a:solidFill>
                  <a:schemeClr val="dk1"/>
                </a:solidFill>
                <a:latin typeface="Raleway"/>
                <a:ea typeface="Raleway"/>
                <a:cs typeface="Raleway"/>
                <a:sym typeface="Raleway"/>
              </a:rPr>
              <a:t> score before </a:t>
            </a:r>
            <a:r>
              <a:rPr b="1" lang="en" sz="1400">
                <a:solidFill>
                  <a:schemeClr val="dk1"/>
                </a:solidFill>
                <a:latin typeface="Raleway"/>
                <a:ea typeface="Raleway"/>
                <a:cs typeface="Raleway"/>
                <a:sym typeface="Raleway"/>
              </a:rPr>
              <a:t>proceeding</a:t>
            </a:r>
            <a:endParaRPr sz="1400">
              <a:latin typeface="Raleway"/>
              <a:ea typeface="Raleway"/>
              <a:cs typeface="Raleway"/>
              <a:sym typeface="Raleway"/>
            </a:endParaRPr>
          </a:p>
          <a:p>
            <a:pPr indent="0" lvl="0" marL="457200" rtl="0" algn="l">
              <a:spcBef>
                <a:spcPts val="1000"/>
              </a:spcBef>
              <a:spcAft>
                <a:spcPts val="1000"/>
              </a:spcAft>
              <a:buNone/>
            </a:pPr>
            <a:r>
              <a:t/>
            </a:r>
            <a:endParaRPr sz="1200">
              <a:latin typeface="Raleway"/>
              <a:ea typeface="Raleway"/>
              <a:cs typeface="Raleway"/>
              <a:sym typeface="Raleway"/>
            </a:endParaRPr>
          </a:p>
        </p:txBody>
      </p:sp>
      <p:pic>
        <p:nvPicPr>
          <p:cNvPr id="111" name="Google Shape;111;p17"/>
          <p:cNvPicPr preferRelativeResize="0"/>
          <p:nvPr/>
        </p:nvPicPr>
        <p:blipFill>
          <a:blip r:embed="rId5">
            <a:alphaModFix/>
          </a:blip>
          <a:stretch>
            <a:fillRect/>
          </a:stretch>
        </p:blipFill>
        <p:spPr>
          <a:xfrm>
            <a:off x="4572000" y="1644925"/>
            <a:ext cx="3961700" cy="1853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5" name="Shape 115"/>
        <p:cNvGrpSpPr/>
        <p:nvPr/>
      </p:nvGrpSpPr>
      <p:grpSpPr>
        <a:xfrm>
          <a:off x="0" y="0"/>
          <a:ext cx="0" cy="0"/>
          <a:chOff x="0" y="0"/>
          <a:chExt cx="0" cy="0"/>
        </a:xfrm>
      </p:grpSpPr>
      <p:pic>
        <p:nvPicPr>
          <p:cNvPr id="116" name="Google Shape;116;p18"/>
          <p:cNvPicPr preferRelativeResize="0"/>
          <p:nvPr/>
        </p:nvPicPr>
        <p:blipFill>
          <a:blip r:embed="rId3">
            <a:alphaModFix/>
          </a:blip>
          <a:stretch>
            <a:fillRect/>
          </a:stretch>
        </p:blipFill>
        <p:spPr>
          <a:xfrm>
            <a:off x="86525" y="162737"/>
            <a:ext cx="4254600" cy="4818038"/>
          </a:xfrm>
          <a:prstGeom prst="rect">
            <a:avLst/>
          </a:prstGeom>
          <a:noFill/>
          <a:ln>
            <a:noFill/>
          </a:ln>
        </p:spPr>
      </p:pic>
      <p:pic>
        <p:nvPicPr>
          <p:cNvPr descr="Piece of duct tape sticking a note to the slide" id="117" name="Google Shape;117;p18"/>
          <p:cNvPicPr preferRelativeResize="0"/>
          <p:nvPr/>
        </p:nvPicPr>
        <p:blipFill rotWithShape="1">
          <a:blip r:embed="rId4">
            <a:alphaModFix/>
          </a:blip>
          <a:srcRect b="5934" l="-11265" r="22628" t="10003"/>
          <a:stretch/>
        </p:blipFill>
        <p:spPr>
          <a:xfrm rot="154828">
            <a:off x="901975" y="93901"/>
            <a:ext cx="2072000" cy="736050"/>
          </a:xfrm>
          <a:prstGeom prst="rect">
            <a:avLst/>
          </a:prstGeom>
          <a:noFill/>
          <a:ln>
            <a:noFill/>
          </a:ln>
        </p:spPr>
      </p:pic>
      <p:sp>
        <p:nvSpPr>
          <p:cNvPr id="118" name="Google Shape;118;p18"/>
          <p:cNvSpPr txBox="1"/>
          <p:nvPr/>
        </p:nvSpPr>
        <p:spPr>
          <a:xfrm>
            <a:off x="417300" y="7051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2</a:t>
            </a:r>
            <a:r>
              <a:rPr b="1" lang="en" sz="3000">
                <a:solidFill>
                  <a:schemeClr val="lt2"/>
                </a:solidFill>
                <a:latin typeface="Raleway"/>
                <a:ea typeface="Raleway"/>
                <a:cs typeface="Raleway"/>
                <a:sym typeface="Raleway"/>
              </a:rPr>
              <a:t>. Input Test Data</a:t>
            </a:r>
            <a:endParaRPr b="1" sz="3000">
              <a:solidFill>
                <a:schemeClr val="lt2"/>
              </a:solidFill>
              <a:latin typeface="Raleway"/>
              <a:ea typeface="Raleway"/>
              <a:cs typeface="Raleway"/>
              <a:sym typeface="Raleway"/>
            </a:endParaRPr>
          </a:p>
        </p:txBody>
      </p:sp>
      <p:sp>
        <p:nvSpPr>
          <p:cNvPr id="119" name="Google Shape;119;p18"/>
          <p:cNvSpPr txBox="1"/>
          <p:nvPr>
            <p:ph idx="4294967295" type="body"/>
          </p:nvPr>
        </p:nvSpPr>
        <p:spPr>
          <a:xfrm>
            <a:off x="417300" y="1333005"/>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Users are given a format in which they can plug-in their test data </a:t>
            </a:r>
            <a:endParaRPr b="1" sz="1200">
              <a:latin typeface="Raleway"/>
              <a:ea typeface="Raleway"/>
              <a:cs typeface="Raleway"/>
              <a:sym typeface="Raleway"/>
            </a:endParaRPr>
          </a:p>
          <a:p>
            <a:pPr indent="0" lvl="0" marL="0" rtl="0" algn="l">
              <a:spcBef>
                <a:spcPts val="1600"/>
              </a:spcBef>
              <a:spcAft>
                <a:spcPts val="0"/>
              </a:spcAft>
              <a:buNone/>
            </a:pPr>
            <a:r>
              <a:rPr b="1" lang="en" sz="1400">
                <a:solidFill>
                  <a:schemeClr val="dk1"/>
                </a:solidFill>
                <a:latin typeface="Raleway"/>
                <a:ea typeface="Raleway"/>
                <a:cs typeface="Raleway"/>
                <a:sym typeface="Raleway"/>
              </a:rPr>
              <a:t>Expectations:</a:t>
            </a:r>
            <a:endParaRPr sz="12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Data is formatted to features file format provided</a:t>
            </a:r>
            <a:br>
              <a:rPr lang="en" sz="1400">
                <a:latin typeface="Raleway"/>
                <a:ea typeface="Raleway"/>
                <a:cs typeface="Raleway"/>
                <a:sym typeface="Raleway"/>
              </a:rPr>
            </a:br>
            <a:r>
              <a:rPr lang="en" sz="1200">
                <a:latin typeface="Raleway"/>
                <a:ea typeface="Raleway"/>
                <a:cs typeface="Raleway"/>
                <a:sym typeface="Raleway"/>
              </a:rPr>
              <a:t>-Data is clean and has relevant features</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Pick desired model to be used for predictions</a:t>
            </a:r>
            <a:endParaRPr b="1" sz="1400">
              <a:solidFill>
                <a:schemeClr val="dk1"/>
              </a:solidFill>
              <a:latin typeface="Raleway"/>
              <a:ea typeface="Raleway"/>
              <a:cs typeface="Raleway"/>
              <a:sym typeface="Raleway"/>
            </a:endParaRPr>
          </a:p>
          <a:p>
            <a:pPr indent="0" lvl="0" marL="0" rtl="0" algn="l">
              <a:spcBef>
                <a:spcPts val="1000"/>
              </a:spcBef>
              <a:spcAft>
                <a:spcPts val="0"/>
              </a:spcAft>
              <a:buNone/>
            </a:pPr>
            <a:r>
              <a:t/>
            </a:r>
            <a:endParaRPr b="1" sz="1400">
              <a:solidFill>
                <a:schemeClr val="dk1"/>
              </a:solidFill>
              <a:latin typeface="Raleway"/>
              <a:ea typeface="Raleway"/>
              <a:cs typeface="Raleway"/>
              <a:sym typeface="Raleway"/>
            </a:endParaRPr>
          </a:p>
          <a:p>
            <a:pPr indent="0" lvl="0" marL="457200" rtl="0" algn="l">
              <a:spcBef>
                <a:spcPts val="1000"/>
              </a:spcBef>
              <a:spcAft>
                <a:spcPts val="1000"/>
              </a:spcAft>
              <a:buNone/>
            </a:pPr>
            <a:r>
              <a:t/>
            </a:r>
            <a:endParaRPr sz="1200">
              <a:latin typeface="Raleway"/>
              <a:ea typeface="Raleway"/>
              <a:cs typeface="Raleway"/>
              <a:sym typeface="Raleway"/>
            </a:endParaRPr>
          </a:p>
        </p:txBody>
      </p:sp>
      <p:pic>
        <p:nvPicPr>
          <p:cNvPr id="120" name="Google Shape;120;p18"/>
          <p:cNvPicPr preferRelativeResize="0"/>
          <p:nvPr/>
        </p:nvPicPr>
        <p:blipFill>
          <a:blip r:embed="rId5">
            <a:alphaModFix/>
          </a:blip>
          <a:stretch>
            <a:fillRect/>
          </a:stretch>
        </p:blipFill>
        <p:spPr>
          <a:xfrm>
            <a:off x="4341125" y="1673125"/>
            <a:ext cx="4516099" cy="152271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sp>
        <p:nvSpPr>
          <p:cNvPr id="125" name="Google Shape;125;p19"/>
          <p:cNvSpPr txBox="1"/>
          <p:nvPr>
            <p:ph idx="1" type="subTitle"/>
          </p:nvPr>
        </p:nvSpPr>
        <p:spPr>
          <a:xfrm>
            <a:off x="283100" y="169150"/>
            <a:ext cx="4045200" cy="3836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1"/>
                </a:solidFill>
              </a:rPr>
              <a:t>Data Cleaning Service</a:t>
            </a:r>
            <a:endParaRPr b="1" sz="3000">
              <a:solidFill>
                <a:schemeClr val="dk1"/>
              </a:solidFill>
            </a:endParaRPr>
          </a:p>
          <a:p>
            <a:pPr indent="0" lvl="0" marL="0" rtl="0" algn="l">
              <a:lnSpc>
                <a:spcPct val="115000"/>
              </a:lnSpc>
              <a:spcBef>
                <a:spcPts val="1600"/>
              </a:spcBef>
              <a:spcAft>
                <a:spcPts val="1600"/>
              </a:spcAft>
              <a:buNone/>
            </a:pPr>
            <a:r>
              <a:rPr lang="en" sz="1350">
                <a:solidFill>
                  <a:srgbClr val="333333"/>
                </a:solidFill>
                <a:highlight>
                  <a:srgbClr val="FFFFFF"/>
                </a:highlight>
                <a:latin typeface="Arial"/>
                <a:ea typeface="Arial"/>
                <a:cs typeface="Arial"/>
                <a:sym typeface="Arial"/>
              </a:rPr>
              <a:t>Data cleaning lays the groundwork for efficient, accurate and effective data analysis. Without cleaning data beforehand, the analysis process won’t be clear or as accurate because the information in the dataset will be unorganized and scattered. Good analysis rests on clean data–it’s as simple as that.</a:t>
            </a:r>
            <a:endParaRPr sz="1800"/>
          </a:p>
        </p:txBody>
      </p:sp>
      <p:sp>
        <p:nvSpPr>
          <p:cNvPr id="126" name="Google Shape;126;p19"/>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i="1" sz="1200">
              <a:solidFill>
                <a:schemeClr val="lt2"/>
              </a:solidFill>
              <a:latin typeface="Lato"/>
              <a:ea typeface="Lato"/>
              <a:cs typeface="Lato"/>
              <a:sym typeface="Lato"/>
            </a:endParaRPr>
          </a:p>
        </p:txBody>
      </p:sp>
      <p:pic>
        <p:nvPicPr>
          <p:cNvPr id="127" name="Google Shape;127;p19"/>
          <p:cNvPicPr preferRelativeResize="0"/>
          <p:nvPr/>
        </p:nvPicPr>
        <p:blipFill>
          <a:blip r:embed="rId3">
            <a:alphaModFix/>
          </a:blip>
          <a:stretch>
            <a:fillRect/>
          </a:stretch>
        </p:blipFill>
        <p:spPr>
          <a:xfrm>
            <a:off x="5505700" y="1138225"/>
            <a:ext cx="3171825" cy="2867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descr="Screen Shot 2015-11-20 at 9.47.21 AM.png" id="132" name="Google Shape;132;p20"/>
          <p:cNvPicPr preferRelativeResize="0"/>
          <p:nvPr/>
        </p:nvPicPr>
        <p:blipFill rotWithShape="1">
          <a:blip r:embed="rId3">
            <a:alphaModFix/>
          </a:blip>
          <a:srcRect b="0" l="4413" r="4404" t="0"/>
          <a:stretch/>
        </p:blipFill>
        <p:spPr>
          <a:xfrm>
            <a:off x="0" y="0"/>
            <a:ext cx="9144000" cy="5143504"/>
          </a:xfrm>
          <a:prstGeom prst="rect">
            <a:avLst/>
          </a:prstGeom>
          <a:noFill/>
          <a:ln>
            <a:noFill/>
          </a:ln>
        </p:spPr>
      </p:pic>
      <p:sp>
        <p:nvSpPr>
          <p:cNvPr id="133" name="Google Shape;133;p20"/>
          <p:cNvSpPr txBox="1"/>
          <p:nvPr>
            <p:ph type="title"/>
          </p:nvPr>
        </p:nvSpPr>
        <p:spPr>
          <a:xfrm>
            <a:off x="184125" y="380701"/>
            <a:ext cx="5904600" cy="38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solidFill>
                  <a:schemeClr val="accent5"/>
                </a:solidFill>
              </a:rPr>
              <a:t>RFMT Token</a:t>
            </a:r>
            <a:endParaRPr sz="4200">
              <a:solidFill>
                <a:schemeClr val="accent5"/>
              </a:solidFill>
            </a:endParaRPr>
          </a:p>
          <a:p>
            <a:pPr indent="0" lvl="0" marL="0" rtl="0" algn="l">
              <a:spcBef>
                <a:spcPts val="1000"/>
              </a:spcBef>
              <a:spcAft>
                <a:spcPts val="0"/>
              </a:spcAft>
              <a:buNone/>
            </a:pPr>
            <a:r>
              <a:rPr b="0" lang="en" sz="2100"/>
              <a:t>Users wanting to use the Data Cleaning Service will pay for access by purchasing our RFMT token.</a:t>
            </a:r>
            <a:endParaRPr b="0" sz="2100"/>
          </a:p>
          <a:p>
            <a:pPr indent="0" lvl="0" marL="0" rtl="0" algn="l">
              <a:spcBef>
                <a:spcPts val="1000"/>
              </a:spcBef>
              <a:spcAft>
                <a:spcPts val="0"/>
              </a:spcAft>
              <a:buNone/>
            </a:pPr>
            <a:r>
              <a:rPr lang="en" sz="2100"/>
              <a:t>Service: </a:t>
            </a:r>
            <a:endParaRPr sz="2100"/>
          </a:p>
          <a:p>
            <a:pPr indent="0" lvl="0" marL="457200" rtl="0" algn="l">
              <a:spcBef>
                <a:spcPts val="1000"/>
              </a:spcBef>
              <a:spcAft>
                <a:spcPts val="0"/>
              </a:spcAft>
              <a:buNone/>
            </a:pPr>
            <a:r>
              <a:rPr b="0" lang="en" sz="1200"/>
              <a:t>-Discovering</a:t>
            </a:r>
            <a:endParaRPr b="0" sz="1200"/>
          </a:p>
          <a:p>
            <a:pPr indent="0" lvl="0" marL="457200" rtl="0" algn="l">
              <a:spcBef>
                <a:spcPts val="1000"/>
              </a:spcBef>
              <a:spcAft>
                <a:spcPts val="0"/>
              </a:spcAft>
              <a:buNone/>
            </a:pPr>
            <a:r>
              <a:rPr b="0" lang="en" sz="1200"/>
              <a:t> -Structuring</a:t>
            </a:r>
            <a:endParaRPr b="0" sz="1200"/>
          </a:p>
          <a:p>
            <a:pPr indent="0" lvl="0" marL="457200" rtl="0" algn="l">
              <a:spcBef>
                <a:spcPts val="1000"/>
              </a:spcBef>
              <a:spcAft>
                <a:spcPts val="0"/>
              </a:spcAft>
              <a:buNone/>
            </a:pPr>
            <a:r>
              <a:rPr b="0" lang="en" sz="1200"/>
              <a:t>-Data scrubbing</a:t>
            </a:r>
            <a:endParaRPr b="0" sz="1200"/>
          </a:p>
          <a:p>
            <a:pPr indent="0" lvl="0" marL="457200" rtl="0" algn="l">
              <a:spcBef>
                <a:spcPts val="1000"/>
              </a:spcBef>
              <a:spcAft>
                <a:spcPts val="0"/>
              </a:spcAft>
              <a:buNone/>
            </a:pPr>
            <a:r>
              <a:rPr b="0" lang="en" sz="1200"/>
              <a:t>-Enriching to augment the data</a:t>
            </a:r>
            <a:endParaRPr b="0" sz="1200"/>
          </a:p>
          <a:p>
            <a:pPr indent="0" lvl="0" marL="457200" rtl="0" algn="l">
              <a:spcBef>
                <a:spcPts val="1000"/>
              </a:spcBef>
              <a:spcAft>
                <a:spcPts val="0"/>
              </a:spcAft>
              <a:buNone/>
            </a:pPr>
            <a:r>
              <a:rPr b="0" lang="en" sz="1200"/>
              <a:t>-Validating</a:t>
            </a:r>
            <a:endParaRPr b="0" sz="1200"/>
          </a:p>
          <a:p>
            <a:pPr indent="0" lvl="0" marL="457200" rtl="0" algn="l">
              <a:spcBef>
                <a:spcPts val="1000"/>
              </a:spcBef>
              <a:spcAft>
                <a:spcPts val="0"/>
              </a:spcAft>
              <a:buNone/>
            </a:pPr>
            <a:r>
              <a:rPr b="0" lang="en" sz="1200"/>
              <a:t>-Publishing and allowing for downstream analysis</a:t>
            </a:r>
            <a:endParaRPr b="0" sz="1200"/>
          </a:p>
          <a:p>
            <a:pPr indent="0" lvl="0" marL="0" rtl="0" algn="l">
              <a:lnSpc>
                <a:spcPct val="115000"/>
              </a:lnSpc>
              <a:spcBef>
                <a:spcPts val="1000"/>
              </a:spcBef>
              <a:spcAft>
                <a:spcPts val="1000"/>
              </a:spcAft>
              <a:buNone/>
            </a:pPr>
            <a:r>
              <a:t/>
            </a:r>
            <a:endParaRPr sz="2400" u="sng">
              <a:solidFill>
                <a:schemeClr val="accent5"/>
              </a:solidFill>
            </a:endParaRPr>
          </a:p>
        </p:txBody>
      </p:sp>
      <p:pic>
        <p:nvPicPr>
          <p:cNvPr id="134" name="Google Shape;134;p20"/>
          <p:cNvPicPr preferRelativeResize="0"/>
          <p:nvPr/>
        </p:nvPicPr>
        <p:blipFill>
          <a:blip r:embed="rId4">
            <a:alphaModFix/>
          </a:blip>
          <a:stretch>
            <a:fillRect/>
          </a:stretch>
        </p:blipFill>
        <p:spPr>
          <a:xfrm>
            <a:off x="4873450" y="2114576"/>
            <a:ext cx="3870525" cy="2611550"/>
          </a:xfrm>
          <a:prstGeom prst="rect">
            <a:avLst/>
          </a:prstGeom>
          <a:noFill/>
          <a:ln>
            <a:noFill/>
          </a:ln>
        </p:spPr>
      </p:pic>
      <p:pic>
        <p:nvPicPr>
          <p:cNvPr id="135" name="Google Shape;135;p20"/>
          <p:cNvPicPr preferRelativeResize="0"/>
          <p:nvPr/>
        </p:nvPicPr>
        <p:blipFill rotWithShape="1">
          <a:blip r:embed="rId5">
            <a:alphaModFix/>
          </a:blip>
          <a:srcRect b="27332" l="32946" r="33041" t="26739"/>
          <a:stretch/>
        </p:blipFill>
        <p:spPr>
          <a:xfrm>
            <a:off x="3791825" y="380700"/>
            <a:ext cx="780176" cy="7901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2073150" y="1988650"/>
            <a:ext cx="4284300" cy="79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solidFill>
                  <a:schemeClr val="accent5"/>
                </a:solidFill>
              </a:rPr>
              <a:t>Post Mortem</a:t>
            </a:r>
            <a:endParaRPr sz="4200">
              <a:solidFill>
                <a:schemeClr val="accent5"/>
              </a:solidFill>
            </a:endParaRPr>
          </a:p>
          <a:p>
            <a:pPr indent="0" lvl="0" marL="457200" rtl="0" algn="l">
              <a:spcBef>
                <a:spcPts val="1000"/>
              </a:spcBef>
              <a:spcAft>
                <a:spcPts val="1000"/>
              </a:spcAft>
              <a:buNone/>
            </a:pPr>
            <a:r>
              <a:t/>
            </a:r>
            <a:endParaRPr sz="2400" u="sng">
              <a:solidFill>
                <a:schemeClr val="accent5"/>
              </a:solidFill>
            </a:endParaRPr>
          </a:p>
        </p:txBody>
      </p:sp>
      <p:pic>
        <p:nvPicPr>
          <p:cNvPr id="141" name="Google Shape;141;p21"/>
          <p:cNvPicPr preferRelativeResize="0"/>
          <p:nvPr/>
        </p:nvPicPr>
        <p:blipFill rotWithShape="1">
          <a:blip r:embed="rId3">
            <a:alphaModFix/>
          </a:blip>
          <a:srcRect b="27332" l="32946" r="33041" t="26739"/>
          <a:stretch/>
        </p:blipFill>
        <p:spPr>
          <a:xfrm>
            <a:off x="1189375" y="1988663"/>
            <a:ext cx="780176" cy="7901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