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11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90794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62630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1317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0E7124B-80D7-48E9-BA0A-D66C64F5DF26}"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51428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80E7124B-80D7-48E9-BA0A-D66C64F5DF26}" type="datetimeFigureOut">
              <a:rPr lang="tr-TR" smtClean="0"/>
              <a:t>11.12.2022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200124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0E7124B-80D7-48E9-BA0A-D66C64F5DF26}" type="datetimeFigureOut">
              <a:rPr lang="tr-TR" smtClean="0"/>
              <a:t>11.12.2022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10795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0E7124B-80D7-48E9-BA0A-D66C64F5DF26}" type="datetimeFigureOut">
              <a:rPr lang="tr-TR" smtClean="0"/>
              <a:t>11.12.2022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59781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0E7124B-80D7-48E9-BA0A-D66C64F5DF26}" type="datetimeFigureOut">
              <a:rPr lang="tr-TR" smtClean="0"/>
              <a:t>11.12.2022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7437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0E7124B-80D7-48E9-BA0A-D66C64F5DF26}" type="datetimeFigureOut">
              <a:rPr lang="tr-TR" smtClean="0"/>
              <a:t>11.12.2022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28650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0E7124B-80D7-48E9-BA0A-D66C64F5DF26}" type="datetimeFigureOut">
              <a:rPr lang="tr-TR" smtClean="0"/>
              <a:t>11.12.2022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4375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0E7124B-80D7-48E9-BA0A-D66C64F5DF26}" type="datetimeFigureOut">
              <a:rPr lang="tr-TR" smtClean="0"/>
              <a:t>11.12.2022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2454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7124B-80D7-48E9-BA0A-D66C64F5DF26}" type="datetimeFigureOut">
              <a:rPr lang="tr-TR" smtClean="0"/>
              <a:t>11.12.2022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EE66F-1085-41C6-83A9-0707D3E1D163}" type="slidenum">
              <a:rPr lang="tr-TR" smtClean="0"/>
              <a:t>‹#›</a:t>
            </a:fld>
            <a:endParaRPr lang="tr-TR"/>
          </a:p>
        </p:txBody>
      </p:sp>
    </p:spTree>
    <p:extLst>
      <p:ext uri="{BB962C8B-B14F-4D97-AF65-F5344CB8AC3E}">
        <p14:creationId xmlns:p14="http://schemas.microsoft.com/office/powerpoint/2010/main" val="336305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9936229" y="5696262"/>
            <a:ext cx="1744773" cy="707886"/>
          </a:xfrm>
          <a:prstGeom prst="rect">
            <a:avLst/>
          </a:prstGeom>
          <a:noFill/>
        </p:spPr>
        <p:txBody>
          <a:bodyPr wrap="none" rtlCol="0">
            <a:spAutoFit/>
          </a:bodyPr>
          <a:lstStyle/>
          <a:p>
            <a:pPr algn="ctr"/>
            <a:r>
              <a:rPr lang="tr-TR" sz="2000" b="1" dirty="0" smtClean="0">
                <a:solidFill>
                  <a:srgbClr val="FF0000"/>
                </a:solidFill>
              </a:rPr>
              <a:t>Mustafa OĞUZ</a:t>
            </a:r>
          </a:p>
          <a:p>
            <a:pPr algn="ctr"/>
            <a:r>
              <a:rPr lang="tr-TR" sz="2000" b="1" dirty="0" smtClean="0">
                <a:solidFill>
                  <a:srgbClr val="FF0000"/>
                </a:solidFill>
              </a:rPr>
              <a:t>02210201003</a:t>
            </a:r>
            <a:endParaRPr lang="tr-TR" sz="2000" b="1" dirty="0">
              <a:solidFill>
                <a:srgbClr val="FF0000"/>
              </a:solidFill>
            </a:endParaRPr>
          </a:p>
        </p:txBody>
      </p:sp>
      <p:sp>
        <p:nvSpPr>
          <p:cNvPr id="4" name="Dikdörtgen 3"/>
          <p:cNvSpPr/>
          <p:nvPr/>
        </p:nvSpPr>
        <p:spPr>
          <a:xfrm>
            <a:off x="640080" y="2022604"/>
            <a:ext cx="10744200" cy="1508105"/>
          </a:xfrm>
          <a:prstGeom prst="rect">
            <a:avLst/>
          </a:prstGeom>
        </p:spPr>
        <p:txBody>
          <a:bodyPr wrap="square">
            <a:spAutoFit/>
          </a:bodyPr>
          <a:lstStyle/>
          <a:p>
            <a:pPr algn="ctr"/>
            <a:endParaRPr lang="tr-TR" sz="2800" dirty="0" smtClean="0">
              <a:solidFill>
                <a:srgbClr val="000000"/>
              </a:solidFill>
              <a:latin typeface="Times New Roman" panose="02020603050405020304" pitchFamily="18" charset="0"/>
            </a:endParaRPr>
          </a:p>
          <a:p>
            <a:pPr algn="ctr"/>
            <a:r>
              <a:rPr lang="tr-TR" sz="2800" dirty="0" smtClean="0">
                <a:solidFill>
                  <a:srgbClr val="000000"/>
                </a:solidFill>
                <a:latin typeface="Times New Roman" panose="02020603050405020304" pitchFamily="18" charset="0"/>
              </a:rPr>
              <a:t> </a:t>
            </a:r>
            <a:r>
              <a:rPr lang="tr-TR" sz="3200" b="1" dirty="0" smtClean="0">
                <a:solidFill>
                  <a:srgbClr val="000000"/>
                </a:solidFill>
                <a:latin typeface="Times New Roman" panose="02020603050405020304" pitchFamily="18" charset="0"/>
              </a:rPr>
              <a:t>RETİNA KAN DAMARLARINI ÇIKARMAK İÇİN EŞİKLEME TEMELLİ MORFOLOJİK BİR YÖNTEM </a:t>
            </a:r>
            <a:r>
              <a:rPr lang="tr-TR"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891338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52927" y="1213589"/>
            <a:ext cx="11502190" cy="3785652"/>
          </a:xfrm>
          <a:prstGeom prst="rect">
            <a:avLst/>
          </a:prstGeom>
        </p:spPr>
        <p:txBody>
          <a:bodyPr wrap="square">
            <a:spAutoFit/>
          </a:bodyPr>
          <a:lstStyle/>
          <a:p>
            <a:pPr algn="just"/>
            <a:endParaRPr lang="tr-TR" sz="2400" dirty="0">
              <a:solidFill>
                <a:srgbClr val="000000"/>
              </a:solidFill>
            </a:endParaRPr>
          </a:p>
          <a:p>
            <a:pPr algn="just"/>
            <a:r>
              <a:rPr lang="tr-TR" sz="2400" dirty="0">
                <a:solidFill>
                  <a:srgbClr val="000000"/>
                </a:solidFill>
              </a:rPr>
              <a:t> Yapılan çalışmada, ortamda bulunan </a:t>
            </a:r>
            <a:r>
              <a:rPr lang="tr-TR" sz="2400" dirty="0" smtClean="0">
                <a:solidFill>
                  <a:srgbClr val="000000"/>
                </a:solidFill>
              </a:rPr>
              <a:t>fındıkların </a:t>
            </a:r>
            <a:r>
              <a:rPr lang="tr-TR" sz="2400" dirty="0">
                <a:solidFill>
                  <a:srgbClr val="000000"/>
                </a:solidFill>
              </a:rPr>
              <a:t>gerçek zamanlı olarak tespit edilmesi, sınıflandırılması ve elde edilen sonuçlar sunulmaktadır. </a:t>
            </a:r>
            <a:r>
              <a:rPr lang="tr-TR" sz="2400" dirty="0" smtClean="0">
                <a:solidFill>
                  <a:srgbClr val="000000"/>
                </a:solidFill>
              </a:rPr>
              <a:t>Çalışma </a:t>
            </a:r>
            <a:r>
              <a:rPr lang="tr-TR" sz="2400" dirty="0">
                <a:solidFill>
                  <a:srgbClr val="000000"/>
                </a:solidFill>
              </a:rPr>
              <a:t>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a:t>
            </a:r>
            <a:r>
              <a:rPr lang="tr-TR" sz="2400" b="1" dirty="0">
                <a:solidFill>
                  <a:srgbClr val="FF0000"/>
                </a:solidFill>
              </a:rPr>
              <a:t>ortalama tabanlı sınıflandırma ve K-</a:t>
            </a:r>
            <a:r>
              <a:rPr lang="tr-TR" sz="2400" b="1" dirty="0" err="1">
                <a:solidFill>
                  <a:srgbClr val="FF0000"/>
                </a:solidFill>
              </a:rPr>
              <a:t>means</a:t>
            </a:r>
            <a:r>
              <a:rPr lang="tr-TR" sz="2400" b="1" dirty="0">
                <a:solidFill>
                  <a:srgbClr val="FF0000"/>
                </a:solidFill>
              </a:rPr>
              <a:t> kümeleme yöntemleri </a:t>
            </a:r>
            <a:r>
              <a:rPr lang="tr-TR" sz="2400" dirty="0">
                <a:solidFill>
                  <a:srgbClr val="000000"/>
                </a:solidFill>
              </a:rPr>
              <a:t>kullanılarak gerçekleştirilmektedir. Küme merkezlerinin belirlenmesi ve sınıflandırma işlemi fındık meyvesi verilerinden elde edilen bilgi veritabanı kullanılarak sağlanmaktadır. </a:t>
            </a:r>
            <a:endParaRPr lang="tr-TR" sz="2400" dirty="0"/>
          </a:p>
        </p:txBody>
      </p:sp>
    </p:spTree>
    <p:extLst>
      <p:ext uri="{BB962C8B-B14F-4D97-AF65-F5344CB8AC3E}">
        <p14:creationId xmlns:p14="http://schemas.microsoft.com/office/powerpoint/2010/main" val="36605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01053" y="321984"/>
            <a:ext cx="6079958" cy="3046988"/>
          </a:xfrm>
          <a:prstGeom prst="rect">
            <a:avLst/>
          </a:prstGeom>
        </p:spPr>
        <p:txBody>
          <a:bodyPr wrap="square">
            <a:spAutoFit/>
          </a:bodyPr>
          <a:lstStyle/>
          <a:p>
            <a:pPr algn="just"/>
            <a:r>
              <a:rPr lang="tr-TR" sz="2400" dirty="0">
                <a:solidFill>
                  <a:srgbClr val="000000"/>
                </a:solidFill>
              </a:rPr>
              <a:t>Önerilen sistemin ilk aşamasında kameradan alınan görüntü üzerinde, görüntü ön işleme adımı uygulanmaktadır. İkinci aşamada, ortamda bulunan nesneler tespit edilmekte ve nesnelere ait veriler bilgi </a:t>
            </a:r>
            <a:r>
              <a:rPr lang="tr-TR" sz="2400" dirty="0" err="1">
                <a:solidFill>
                  <a:srgbClr val="000000"/>
                </a:solidFill>
              </a:rPr>
              <a:t>veritabanına</a:t>
            </a:r>
            <a:r>
              <a:rPr lang="tr-TR" sz="2400" dirty="0">
                <a:solidFill>
                  <a:srgbClr val="000000"/>
                </a:solidFill>
              </a:rPr>
              <a:t> aktarılmaktadır. Son aşamada ise bilgi veritabanı kullanılarak nesnelerin sınıflandırılması gerçekleştirilmektedir. </a:t>
            </a:r>
            <a:endParaRPr lang="tr-TR" sz="2400" dirty="0"/>
          </a:p>
        </p:txBody>
      </p:sp>
      <p:pic>
        <p:nvPicPr>
          <p:cNvPr id="4" name="Resim 3"/>
          <p:cNvPicPr>
            <a:picLocks noChangeAspect="1"/>
          </p:cNvPicPr>
          <p:nvPr/>
        </p:nvPicPr>
        <p:blipFill>
          <a:blip r:embed="rId2"/>
          <a:stretch>
            <a:fillRect/>
          </a:stretch>
        </p:blipFill>
        <p:spPr>
          <a:xfrm>
            <a:off x="7371849" y="321985"/>
            <a:ext cx="3382773" cy="5709848"/>
          </a:xfrm>
          <a:prstGeom prst="rect">
            <a:avLst/>
          </a:prstGeom>
        </p:spPr>
      </p:pic>
    </p:spTree>
    <p:extLst>
      <p:ext uri="{BB962C8B-B14F-4D97-AF65-F5344CB8AC3E}">
        <p14:creationId xmlns:p14="http://schemas.microsoft.com/office/powerpoint/2010/main" val="212885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8757" y="0"/>
            <a:ext cx="6256422" cy="3785652"/>
          </a:xfrm>
          <a:prstGeom prst="rect">
            <a:avLst/>
          </a:prstGeom>
        </p:spPr>
        <p:txBody>
          <a:bodyPr wrap="square">
            <a:spAutoFit/>
          </a:bodyPr>
          <a:lstStyle/>
          <a:p>
            <a:pPr algn="just"/>
            <a:r>
              <a:rPr lang="tr-TR" sz="2400" b="1" dirty="0">
                <a:solidFill>
                  <a:srgbClr val="000000"/>
                </a:solidFill>
              </a:rPr>
              <a:t>Görüntü ön işleme aşaması </a:t>
            </a:r>
            <a:endParaRPr lang="tr-TR" sz="2400" b="1" dirty="0" smtClean="0">
              <a:solidFill>
                <a:srgbClr val="000000"/>
              </a:solidFill>
            </a:endParaRPr>
          </a:p>
          <a:p>
            <a:pPr algn="just"/>
            <a:r>
              <a:rPr lang="tr-TR" sz="2400" b="1" dirty="0" smtClean="0">
                <a:solidFill>
                  <a:srgbClr val="000000"/>
                </a:solidFill>
              </a:rPr>
              <a:t>(</a:t>
            </a:r>
            <a:r>
              <a:rPr lang="tr-TR" sz="2400" b="1" dirty="0">
                <a:solidFill>
                  <a:srgbClr val="000000"/>
                </a:solidFill>
              </a:rPr>
              <a:t>Image </a:t>
            </a:r>
            <a:r>
              <a:rPr lang="tr-TR" sz="2400" b="1" dirty="0" err="1">
                <a:solidFill>
                  <a:srgbClr val="000000"/>
                </a:solidFill>
              </a:rPr>
              <a:t>pre-processing</a:t>
            </a:r>
            <a:r>
              <a:rPr lang="tr-TR" sz="2400" b="1" dirty="0">
                <a:solidFill>
                  <a:srgbClr val="000000"/>
                </a:solidFill>
              </a:rPr>
              <a:t>) </a:t>
            </a:r>
            <a:endParaRPr lang="tr-TR" sz="2400" b="1" dirty="0" smtClean="0">
              <a:solidFill>
                <a:srgbClr val="000000"/>
              </a:solidFill>
            </a:endParaRPr>
          </a:p>
          <a:p>
            <a:pPr algn="just"/>
            <a:endParaRPr lang="tr-TR" sz="2400" dirty="0">
              <a:solidFill>
                <a:srgbClr val="000000"/>
              </a:solidFill>
            </a:endParaRPr>
          </a:p>
          <a:p>
            <a:pPr algn="just"/>
            <a:r>
              <a:rPr lang="tr-TR" sz="2400" dirty="0">
                <a:solidFill>
                  <a:srgbClr val="000000"/>
                </a:solidFill>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a:t>
            </a:r>
            <a:endParaRPr lang="tr-TR" sz="2400" dirty="0"/>
          </a:p>
        </p:txBody>
      </p:sp>
      <p:pic>
        <p:nvPicPr>
          <p:cNvPr id="3" name="Resim 2"/>
          <p:cNvPicPr>
            <a:picLocks noChangeAspect="1"/>
          </p:cNvPicPr>
          <p:nvPr/>
        </p:nvPicPr>
        <p:blipFill>
          <a:blip r:embed="rId2"/>
          <a:stretch>
            <a:fillRect/>
          </a:stretch>
        </p:blipFill>
        <p:spPr>
          <a:xfrm>
            <a:off x="7236995" y="206541"/>
            <a:ext cx="3912268" cy="6449955"/>
          </a:xfrm>
          <a:prstGeom prst="rect">
            <a:avLst/>
          </a:prstGeom>
        </p:spPr>
      </p:pic>
    </p:spTree>
    <p:extLst>
      <p:ext uri="{BB962C8B-B14F-4D97-AF65-F5344CB8AC3E}">
        <p14:creationId xmlns:p14="http://schemas.microsoft.com/office/powerpoint/2010/main" val="13314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3137" y="562667"/>
            <a:ext cx="5582653" cy="5262979"/>
          </a:xfrm>
          <a:prstGeom prst="rect">
            <a:avLst/>
          </a:prstGeom>
        </p:spPr>
        <p:txBody>
          <a:bodyPr wrap="square">
            <a:spAutoFit/>
          </a:bodyPr>
          <a:lstStyle/>
          <a:p>
            <a:pPr algn="just"/>
            <a:r>
              <a:rPr lang="tr-TR" sz="2400" smtClean="0">
                <a:solidFill>
                  <a:srgbClr val="000000"/>
                </a:solidFill>
              </a:rPr>
              <a:t>Filtre uygulama adımında, görüntü üzerinde yer alan tuz biber gürültülerinin giderilmesi ve resimde yer alan gereksiz ayrıntıların azaltılması sağlanmaktadır. Kameradan alınan görüntü matrisi üzerinde, 3x3, 5x5 vb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a:t>
            </a:r>
            <a:endParaRPr lang="tr-TR" sz="2400" dirty="0"/>
          </a:p>
        </p:txBody>
      </p:sp>
      <p:sp>
        <p:nvSpPr>
          <p:cNvPr id="3" name="Dikdörtgen 2"/>
          <p:cNvSpPr/>
          <p:nvPr/>
        </p:nvSpPr>
        <p:spPr>
          <a:xfrm>
            <a:off x="6368715" y="562667"/>
            <a:ext cx="5518485" cy="2308324"/>
          </a:xfrm>
          <a:prstGeom prst="rect">
            <a:avLst/>
          </a:prstGeom>
        </p:spPr>
        <p:txBody>
          <a:bodyPr wrap="square">
            <a:spAutoFit/>
          </a:bodyPr>
          <a:lstStyle/>
          <a:p>
            <a:pPr algn="just"/>
            <a:r>
              <a:rPr lang="tr-TR" sz="2400" dirty="0">
                <a:solidFill>
                  <a:srgbClr val="000000"/>
                </a:solidFill>
              </a:rPr>
              <a:t>Çalışmada ortalama filtre uygulaması için seçilen çekirdek matris, </a:t>
            </a:r>
            <a:r>
              <a:rPr lang="tr-TR" sz="2400" dirty="0" smtClean="0">
                <a:solidFill>
                  <a:srgbClr val="000000"/>
                </a:solidFill>
              </a:rPr>
              <a:t>aşağıda sunulmaktadır</a:t>
            </a:r>
            <a:r>
              <a:rPr lang="tr-TR" sz="2400" dirty="0">
                <a:solidFill>
                  <a:srgbClr val="000000"/>
                </a:solidFill>
              </a:rPr>
              <a:t>. Çekirdek matrisi, görüntü üzerinde kayan pencere yöntemi kullanılarak gezdirilmekte ve her bir piksel için, yeni değerler hesaplanmaktadır. </a:t>
            </a:r>
            <a:endParaRPr lang="tr-TR" sz="2400" dirty="0"/>
          </a:p>
        </p:txBody>
      </p:sp>
      <p:pic>
        <p:nvPicPr>
          <p:cNvPr id="4" name="Resim 3"/>
          <p:cNvPicPr>
            <a:picLocks noChangeAspect="1"/>
          </p:cNvPicPr>
          <p:nvPr/>
        </p:nvPicPr>
        <p:blipFill>
          <a:blip r:embed="rId2"/>
          <a:stretch>
            <a:fillRect/>
          </a:stretch>
        </p:blipFill>
        <p:spPr>
          <a:xfrm>
            <a:off x="7539036" y="3081861"/>
            <a:ext cx="2874780" cy="1554307"/>
          </a:xfrm>
          <a:prstGeom prst="rect">
            <a:avLst/>
          </a:prstGeom>
        </p:spPr>
      </p:pic>
      <p:sp>
        <p:nvSpPr>
          <p:cNvPr id="5" name="Dikdörtgen 4"/>
          <p:cNvSpPr/>
          <p:nvPr/>
        </p:nvSpPr>
        <p:spPr>
          <a:xfrm>
            <a:off x="6368715" y="5268434"/>
            <a:ext cx="5646822" cy="1200329"/>
          </a:xfrm>
          <a:prstGeom prst="rect">
            <a:avLst/>
          </a:prstGeom>
        </p:spPr>
        <p:txBody>
          <a:bodyPr wrap="square">
            <a:spAutoFit/>
          </a:bodyPr>
          <a:lstStyle/>
          <a:p>
            <a:pPr algn="just"/>
            <a:r>
              <a:rPr lang="tr-TR" sz="2400" dirty="0">
                <a:solidFill>
                  <a:srgbClr val="000000"/>
                </a:solidFill>
              </a:rPr>
              <a:t>Filtreleme işleminden sonra renkli görüntünün, grileştirilmesi adımı gerçekleştirilmektedir. </a:t>
            </a:r>
            <a:endParaRPr lang="tr-TR" sz="2400" dirty="0"/>
          </a:p>
        </p:txBody>
      </p:sp>
    </p:spTree>
    <p:extLst>
      <p:ext uri="{BB962C8B-B14F-4D97-AF65-F5344CB8AC3E}">
        <p14:creationId xmlns:p14="http://schemas.microsoft.com/office/powerpoint/2010/main" val="175370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5221" y="558333"/>
            <a:ext cx="11309684" cy="1938992"/>
          </a:xfrm>
          <a:prstGeom prst="rect">
            <a:avLst/>
          </a:prstGeom>
        </p:spPr>
        <p:txBody>
          <a:bodyPr wrap="square">
            <a:spAutoFit/>
          </a:bodyPr>
          <a:lstStyle/>
          <a:p>
            <a:pPr algn="just"/>
            <a:r>
              <a:rPr lang="tr-TR" sz="2400" dirty="0" smtClean="0">
                <a:solidFill>
                  <a:srgbClr val="000000"/>
                </a:solidFill>
              </a:rPr>
              <a:t>	Gri olarak elde edilen görüntü üzerinde, </a:t>
            </a:r>
            <a:r>
              <a:rPr lang="tr-TR" sz="2400" dirty="0" err="1" smtClean="0">
                <a:solidFill>
                  <a:srgbClr val="000000"/>
                </a:solidFill>
              </a:rPr>
              <a:t>eşikleme</a:t>
            </a:r>
            <a:r>
              <a:rPr lang="tr-TR" sz="2400" dirty="0" smtClean="0">
                <a:solidFill>
                  <a:srgbClr val="000000"/>
                </a:solidFill>
              </a:rPr>
              <a:t> işlemi uygulanarak sadece ilgili nesnelere ait yer alan bölümler kullanılmaktadır. </a:t>
            </a:r>
            <a:r>
              <a:rPr lang="tr-TR" sz="2400" dirty="0" err="1" smtClean="0">
                <a:solidFill>
                  <a:srgbClr val="000000"/>
                </a:solidFill>
              </a:rPr>
              <a:t>Eşikleme</a:t>
            </a:r>
            <a:r>
              <a:rPr lang="tr-TR" sz="2400" dirty="0" smtClean="0">
                <a:solidFill>
                  <a:srgbClr val="000000"/>
                </a:solidFill>
              </a:rPr>
              <a:t> işleminde kullanılan en küçük (</a:t>
            </a:r>
            <a:r>
              <a:rPr lang="tr-TR" sz="2400" dirty="0" err="1" smtClean="0">
                <a:solidFill>
                  <a:srgbClr val="000000"/>
                </a:solidFill>
              </a:rPr>
              <a:t>min</a:t>
            </a:r>
            <a:r>
              <a:rPr lang="tr-TR" sz="2400" dirty="0" smtClean="0">
                <a:solidFill>
                  <a:srgbClr val="000000"/>
                </a:solidFill>
              </a:rPr>
              <a:t>) ve en büyük değerler (</a:t>
            </a:r>
            <a:r>
              <a:rPr lang="tr-TR" sz="2400" dirty="0" err="1" smtClean="0">
                <a:solidFill>
                  <a:srgbClr val="000000"/>
                </a:solidFill>
              </a:rPr>
              <a:t>max</a:t>
            </a:r>
            <a:r>
              <a:rPr lang="tr-TR" sz="2400" dirty="0" smtClean="0">
                <a:solidFill>
                  <a:srgbClr val="000000"/>
                </a:solidFill>
              </a:rPr>
              <a:t>) deneysel çalışmalar sonucunda belirlenmektedir. Gri görüntü içerisinde yer alan piksel değerleri </a:t>
            </a:r>
            <a:r>
              <a:rPr lang="tr-TR" sz="2400" dirty="0" err="1" smtClean="0">
                <a:solidFill>
                  <a:srgbClr val="000000"/>
                </a:solidFill>
              </a:rPr>
              <a:t>min</a:t>
            </a:r>
            <a:r>
              <a:rPr lang="tr-TR" sz="2400" dirty="0" smtClean="0">
                <a:solidFill>
                  <a:srgbClr val="000000"/>
                </a:solidFill>
              </a:rPr>
              <a:t> ve </a:t>
            </a:r>
            <a:r>
              <a:rPr lang="tr-TR" sz="2400" dirty="0" err="1" smtClean="0">
                <a:solidFill>
                  <a:srgbClr val="000000"/>
                </a:solidFill>
              </a:rPr>
              <a:t>max</a:t>
            </a:r>
            <a:r>
              <a:rPr lang="tr-TR" sz="2400" dirty="0" smtClean="0">
                <a:solidFill>
                  <a:srgbClr val="000000"/>
                </a:solidFill>
              </a:rPr>
              <a:t> değerleri arasında bulunup bulunmadığı karşılaştırılarak, ikili görüntü için yeni değer ataması gerçekleştirilmektedir. </a:t>
            </a:r>
            <a:endParaRPr lang="tr-TR" sz="2400" dirty="0"/>
          </a:p>
        </p:txBody>
      </p:sp>
      <p:sp>
        <p:nvSpPr>
          <p:cNvPr id="3" name="Dikdörtgen 2"/>
          <p:cNvSpPr/>
          <p:nvPr/>
        </p:nvSpPr>
        <p:spPr>
          <a:xfrm>
            <a:off x="465221" y="2956082"/>
            <a:ext cx="11421979" cy="3416320"/>
          </a:xfrm>
          <a:prstGeom prst="rect">
            <a:avLst/>
          </a:prstGeom>
        </p:spPr>
        <p:txBody>
          <a:bodyPr wrap="square">
            <a:spAutoFit/>
          </a:bodyPr>
          <a:lstStyle/>
          <a:p>
            <a:pPr algn="just"/>
            <a:r>
              <a:rPr lang="tr-TR" sz="2400" dirty="0" smtClean="0">
                <a:solidFill>
                  <a:srgbClr val="000000"/>
                </a:solidFill>
              </a:rPr>
              <a:t>	</a:t>
            </a:r>
            <a:r>
              <a:rPr lang="tr-TR" sz="2400" dirty="0" err="1" smtClean="0">
                <a:solidFill>
                  <a:srgbClr val="000000"/>
                </a:solidFill>
              </a:rPr>
              <a:t>Eşikleme</a:t>
            </a:r>
            <a:r>
              <a:rPr lang="tr-TR" sz="2400" dirty="0" smtClean="0">
                <a:solidFill>
                  <a:srgbClr val="000000"/>
                </a:solidFill>
              </a:rPr>
              <a:t> </a:t>
            </a:r>
            <a:r>
              <a:rPr lang="tr-TR" sz="2400" dirty="0">
                <a:solidFill>
                  <a:srgbClr val="000000"/>
                </a:solidFill>
              </a:rPr>
              <a:t>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2400" dirty="0" err="1">
                <a:solidFill>
                  <a:srgbClr val="000000"/>
                </a:solidFill>
              </a:rPr>
              <a:t>erosion</a:t>
            </a:r>
            <a:r>
              <a:rPr lang="tr-TR" sz="2400" dirty="0">
                <a:solidFill>
                  <a:srgbClr val="000000"/>
                </a:solidFill>
              </a:rPr>
              <a:t>) ve genişleme (</a:t>
            </a:r>
            <a:r>
              <a:rPr lang="tr-TR" sz="2400" dirty="0" err="1">
                <a:solidFill>
                  <a:srgbClr val="000000"/>
                </a:solidFill>
              </a:rPr>
              <a:t>dilation</a:t>
            </a:r>
            <a:r>
              <a:rPr lang="tr-TR" sz="2400" dirty="0">
                <a:solidFill>
                  <a:srgbClr val="000000"/>
                </a:solidFill>
              </a:rPr>
              <a:t>) morfolojik işlemleri uygulanmaktadır. </a:t>
            </a:r>
            <a:endParaRPr lang="tr-TR" sz="2400" dirty="0"/>
          </a:p>
        </p:txBody>
      </p:sp>
    </p:spTree>
    <p:extLst>
      <p:ext uri="{BB962C8B-B14F-4D97-AF65-F5344CB8AC3E}">
        <p14:creationId xmlns:p14="http://schemas.microsoft.com/office/powerpoint/2010/main" val="205852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591928" y="527385"/>
            <a:ext cx="3457575" cy="5257800"/>
          </a:xfrm>
          <a:prstGeom prst="rect">
            <a:avLst/>
          </a:prstGeom>
        </p:spPr>
      </p:pic>
      <p:sp>
        <p:nvSpPr>
          <p:cNvPr id="3" name="Dikdörtgen 2"/>
          <p:cNvSpPr/>
          <p:nvPr/>
        </p:nvSpPr>
        <p:spPr>
          <a:xfrm>
            <a:off x="1086770" y="6003577"/>
            <a:ext cx="4467890" cy="369332"/>
          </a:xfrm>
          <a:prstGeom prst="rect">
            <a:avLst/>
          </a:prstGeom>
        </p:spPr>
        <p:txBody>
          <a:bodyPr wrap="none">
            <a:spAutoFit/>
          </a:bodyPr>
          <a:lstStyle/>
          <a:p>
            <a:r>
              <a:rPr lang="tr-TR" dirty="0">
                <a:solidFill>
                  <a:srgbClr val="000000"/>
                </a:solidFill>
                <a:latin typeface="Times New Roman" panose="02020603050405020304" pitchFamily="18" charset="0"/>
              </a:rPr>
              <a:t>Görüntü ön işleme aşaması kamera görüntüsü </a:t>
            </a:r>
            <a:endParaRPr lang="tr-TR" dirty="0"/>
          </a:p>
        </p:txBody>
      </p:sp>
      <p:pic>
        <p:nvPicPr>
          <p:cNvPr id="4" name="Resim 3"/>
          <p:cNvPicPr>
            <a:picLocks noChangeAspect="1"/>
          </p:cNvPicPr>
          <p:nvPr/>
        </p:nvPicPr>
        <p:blipFill>
          <a:blip r:embed="rId3"/>
          <a:stretch>
            <a:fillRect/>
          </a:stretch>
        </p:blipFill>
        <p:spPr>
          <a:xfrm>
            <a:off x="7048751" y="636922"/>
            <a:ext cx="3324225" cy="5038725"/>
          </a:xfrm>
          <a:prstGeom prst="rect">
            <a:avLst/>
          </a:prstGeom>
        </p:spPr>
      </p:pic>
      <p:sp>
        <p:nvSpPr>
          <p:cNvPr id="5" name="Dikdörtgen 4"/>
          <p:cNvSpPr/>
          <p:nvPr/>
        </p:nvSpPr>
        <p:spPr>
          <a:xfrm>
            <a:off x="6441820" y="6003577"/>
            <a:ext cx="4987263" cy="369332"/>
          </a:xfrm>
          <a:prstGeom prst="rect">
            <a:avLst/>
          </a:prstGeom>
        </p:spPr>
        <p:txBody>
          <a:bodyPr wrap="none">
            <a:spAutoFit/>
          </a:bodyPr>
          <a:lstStyle/>
          <a:p>
            <a:r>
              <a:rPr lang="tr-TR" dirty="0">
                <a:solidFill>
                  <a:srgbClr val="000000"/>
                </a:solidFill>
                <a:latin typeface="Times New Roman" panose="02020603050405020304" pitchFamily="18" charset="0"/>
              </a:rPr>
              <a:t>Görüntü ön işleme adımından sonra oluşan görüntü </a:t>
            </a:r>
            <a:endParaRPr lang="tr-TR" dirty="0"/>
          </a:p>
        </p:txBody>
      </p:sp>
    </p:spTree>
    <p:extLst>
      <p:ext uri="{BB962C8B-B14F-4D97-AF65-F5344CB8AC3E}">
        <p14:creationId xmlns:p14="http://schemas.microsoft.com/office/powerpoint/2010/main" val="163522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8969" y="1191452"/>
            <a:ext cx="11341768" cy="3785652"/>
          </a:xfrm>
          <a:prstGeom prst="rect">
            <a:avLst/>
          </a:prstGeom>
        </p:spPr>
        <p:txBody>
          <a:bodyPr wrap="square">
            <a:spAutoFit/>
          </a:bodyPr>
          <a:lstStyle/>
          <a:p>
            <a:pPr algn="just"/>
            <a:r>
              <a:rPr lang="tr-TR" sz="2400" b="1" dirty="0">
                <a:solidFill>
                  <a:srgbClr val="000000"/>
                </a:solidFill>
              </a:rPr>
              <a:t>Nesne bulma ve özellik çıkarımı işlemi aşaması </a:t>
            </a:r>
            <a:endParaRPr lang="tr-TR" sz="2400" b="1" dirty="0" smtClean="0">
              <a:solidFill>
                <a:srgbClr val="000000"/>
              </a:solidFill>
            </a:endParaRPr>
          </a:p>
          <a:p>
            <a:pPr algn="just"/>
            <a:r>
              <a:rPr lang="tr-TR" sz="2400" b="1" dirty="0" smtClean="0">
                <a:solidFill>
                  <a:srgbClr val="000000"/>
                </a:solidFill>
              </a:rPr>
              <a:t>(</a:t>
            </a:r>
            <a:r>
              <a:rPr lang="tr-TR" sz="2400" b="1" dirty="0">
                <a:solidFill>
                  <a:srgbClr val="000000"/>
                </a:solidFill>
              </a:rPr>
              <a:t>Object </a:t>
            </a:r>
            <a:r>
              <a:rPr lang="tr-TR" sz="2400" b="1" dirty="0" err="1">
                <a:solidFill>
                  <a:srgbClr val="000000"/>
                </a:solidFill>
              </a:rPr>
              <a:t>detection</a:t>
            </a:r>
            <a:r>
              <a:rPr lang="tr-TR" sz="2400" b="1" dirty="0">
                <a:solidFill>
                  <a:srgbClr val="000000"/>
                </a:solidFill>
              </a:rPr>
              <a:t> </a:t>
            </a:r>
            <a:r>
              <a:rPr lang="tr-TR" sz="2400" b="1" dirty="0" err="1">
                <a:solidFill>
                  <a:srgbClr val="000000"/>
                </a:solidFill>
              </a:rPr>
              <a:t>and</a:t>
            </a:r>
            <a:r>
              <a:rPr lang="tr-TR" sz="2400" b="1" dirty="0">
                <a:solidFill>
                  <a:srgbClr val="000000"/>
                </a:solidFill>
              </a:rPr>
              <a:t> </a:t>
            </a:r>
            <a:r>
              <a:rPr lang="tr-TR" sz="2400" b="1" dirty="0" err="1">
                <a:solidFill>
                  <a:srgbClr val="000000"/>
                </a:solidFill>
              </a:rPr>
              <a:t>feature</a:t>
            </a:r>
            <a:r>
              <a:rPr lang="tr-TR" sz="2400" b="1" dirty="0">
                <a:solidFill>
                  <a:srgbClr val="000000"/>
                </a:solidFill>
              </a:rPr>
              <a:t> </a:t>
            </a:r>
            <a:r>
              <a:rPr lang="tr-TR" sz="2400" b="1" dirty="0" err="1">
                <a:solidFill>
                  <a:srgbClr val="000000"/>
                </a:solidFill>
              </a:rPr>
              <a:t>extraction</a:t>
            </a:r>
            <a:r>
              <a:rPr lang="tr-TR" sz="2400" b="1" dirty="0">
                <a:solidFill>
                  <a:srgbClr val="000000"/>
                </a:solidFill>
              </a:rPr>
              <a:t> </a:t>
            </a:r>
            <a:r>
              <a:rPr lang="tr-TR" sz="2400" b="1" dirty="0" err="1">
                <a:solidFill>
                  <a:srgbClr val="000000"/>
                </a:solidFill>
              </a:rPr>
              <a:t>stage</a:t>
            </a:r>
            <a:r>
              <a:rPr lang="tr-TR" sz="2400" b="1" dirty="0" smtClean="0">
                <a:solidFill>
                  <a:srgbClr val="000000"/>
                </a:solidFill>
              </a:rPr>
              <a:t>)</a:t>
            </a:r>
          </a:p>
          <a:p>
            <a:pPr algn="just"/>
            <a:r>
              <a:rPr lang="tr-TR" sz="2400" b="1" dirty="0" smtClean="0">
                <a:solidFill>
                  <a:srgbClr val="000000"/>
                </a:solidFill>
              </a:rPr>
              <a:t> </a:t>
            </a:r>
            <a:endParaRPr lang="tr-TR" sz="2400" dirty="0">
              <a:solidFill>
                <a:srgbClr val="000000"/>
              </a:solidFill>
            </a:endParaRPr>
          </a:p>
          <a:p>
            <a:pPr algn="just"/>
            <a:r>
              <a:rPr lang="tr-TR" sz="2400" dirty="0">
                <a:solidFill>
                  <a:srgbClr val="000000"/>
                </a:solidFill>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pPr algn="just"/>
            <a:r>
              <a:rPr lang="tr-TR" sz="2400" dirty="0">
                <a:solidFill>
                  <a:srgbClr val="000000"/>
                </a:solidFill>
              </a:rPr>
              <a:t>Görüntü ön işleme sonunda elde edilen ikili resimde her bir nesneye ait dış hatlar, Suzuki ve </a:t>
            </a:r>
            <a:r>
              <a:rPr lang="tr-TR" sz="2400" dirty="0" err="1">
                <a:solidFill>
                  <a:srgbClr val="000000"/>
                </a:solidFill>
              </a:rPr>
              <a:t>Abe</a:t>
            </a:r>
            <a:r>
              <a:rPr lang="tr-TR" sz="2400" dirty="0">
                <a:solidFill>
                  <a:srgbClr val="000000"/>
                </a:solidFill>
              </a:rPr>
              <a:t> tarafından 1985 yılında geliştirilmiş olan algoritma kullanılarak bulunmuştur </a:t>
            </a:r>
            <a:endParaRPr lang="tr-TR" sz="2400" dirty="0"/>
          </a:p>
        </p:txBody>
      </p:sp>
    </p:spTree>
    <p:extLst>
      <p:ext uri="{BB962C8B-B14F-4D97-AF65-F5344CB8AC3E}">
        <p14:creationId xmlns:p14="http://schemas.microsoft.com/office/powerpoint/2010/main" val="174594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6884" y="230521"/>
            <a:ext cx="11389894" cy="2677656"/>
          </a:xfrm>
          <a:prstGeom prst="rect">
            <a:avLst/>
          </a:prstGeom>
        </p:spPr>
        <p:txBody>
          <a:bodyPr wrap="square">
            <a:spAutoFit/>
          </a:bodyPr>
          <a:lstStyle/>
          <a:p>
            <a:pPr algn="just"/>
            <a:r>
              <a:rPr lang="tr-TR" sz="2400" b="1" dirty="0">
                <a:solidFill>
                  <a:srgbClr val="000000"/>
                </a:solidFill>
              </a:rPr>
              <a:t>Sınıflandırma işlemi aşamasına ait adımlar(</a:t>
            </a:r>
            <a:r>
              <a:rPr lang="tr-TR" sz="2400" b="1" dirty="0" err="1">
                <a:solidFill>
                  <a:srgbClr val="000000"/>
                </a:solidFill>
              </a:rPr>
              <a:t>Classification</a:t>
            </a:r>
            <a:r>
              <a:rPr lang="tr-TR" sz="2400" b="1" dirty="0">
                <a:solidFill>
                  <a:srgbClr val="000000"/>
                </a:solidFill>
              </a:rPr>
              <a:t> </a:t>
            </a:r>
            <a:r>
              <a:rPr lang="tr-TR" sz="2400" b="1" dirty="0" err="1">
                <a:solidFill>
                  <a:srgbClr val="000000"/>
                </a:solidFill>
              </a:rPr>
              <a:t>stage</a:t>
            </a:r>
            <a:r>
              <a:rPr lang="tr-TR" sz="2400" b="1" dirty="0">
                <a:solidFill>
                  <a:srgbClr val="000000"/>
                </a:solidFill>
              </a:rPr>
              <a:t> </a:t>
            </a:r>
            <a:r>
              <a:rPr lang="tr-TR" sz="2400" b="1" dirty="0" err="1">
                <a:solidFill>
                  <a:srgbClr val="000000"/>
                </a:solidFill>
              </a:rPr>
              <a:t>steps</a:t>
            </a:r>
            <a:r>
              <a:rPr lang="tr-TR" sz="2400" b="1" dirty="0">
                <a:solidFill>
                  <a:srgbClr val="000000"/>
                </a:solidFill>
              </a:rPr>
              <a:t>) </a:t>
            </a:r>
            <a:endParaRPr lang="tr-TR" sz="2400" dirty="0">
              <a:solidFill>
                <a:srgbClr val="000000"/>
              </a:solidFill>
            </a:endParaRPr>
          </a:p>
          <a:p>
            <a:pPr algn="just"/>
            <a:r>
              <a:rPr lang="tr-TR" sz="2400" dirty="0">
                <a:solidFill>
                  <a:srgbClr val="000000"/>
                </a:solidFill>
              </a:rPr>
              <a:t>Kümeleme, fiziksel veya soyut nesneleri benzer nesne sınıfları içerisinde gruplama </a:t>
            </a:r>
            <a:r>
              <a:rPr lang="tr-TR" sz="2400" dirty="0" smtClean="0">
                <a:solidFill>
                  <a:srgbClr val="000000"/>
                </a:solidFill>
              </a:rPr>
              <a:t>sürecidir. </a:t>
            </a:r>
            <a:r>
              <a:rPr lang="tr-TR" sz="2400" dirty="0">
                <a:solidFill>
                  <a:srgbClr val="000000"/>
                </a:solidFill>
              </a:rPr>
              <a:t>Veri kümeleme, küme analizi olarak da tanımlanmaktadır. Kümeleme analizinde desen, nokta veya nesnelerin doğal olarak gruplandırılması yapılmaktadır. </a:t>
            </a:r>
            <a:r>
              <a:rPr lang="tr-TR" sz="2400" dirty="0" smtClean="0">
                <a:solidFill>
                  <a:srgbClr val="000000"/>
                </a:solidFill>
              </a:rPr>
              <a:t>Önerilen </a:t>
            </a:r>
            <a:r>
              <a:rPr lang="tr-TR" sz="2400" dirty="0">
                <a:solidFill>
                  <a:srgbClr val="000000"/>
                </a:solidFill>
              </a:rPr>
              <a:t>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endParaRPr lang="tr-TR" sz="2400" dirty="0"/>
          </a:p>
        </p:txBody>
      </p:sp>
      <p:sp>
        <p:nvSpPr>
          <p:cNvPr id="3" name="Dikdörtgen 2"/>
          <p:cNvSpPr/>
          <p:nvPr/>
        </p:nvSpPr>
        <p:spPr>
          <a:xfrm>
            <a:off x="834188" y="3277509"/>
            <a:ext cx="10651959" cy="1015663"/>
          </a:xfrm>
          <a:prstGeom prst="rect">
            <a:avLst/>
          </a:prstGeom>
        </p:spPr>
        <p:txBody>
          <a:bodyPr wrap="square">
            <a:spAutoFit/>
          </a:bodyPr>
          <a:lstStyle/>
          <a:p>
            <a:r>
              <a:rPr lang="tr-TR" sz="2000" b="1" i="1" dirty="0">
                <a:solidFill>
                  <a:srgbClr val="000000"/>
                </a:solidFill>
              </a:rPr>
              <a:t>Ortalama tabanlı sınıflandırma (</a:t>
            </a:r>
            <a:r>
              <a:rPr lang="tr-TR" sz="2000" b="1" i="1" dirty="0" err="1">
                <a:solidFill>
                  <a:srgbClr val="000000"/>
                </a:solidFill>
              </a:rPr>
              <a:t>Mean-based</a:t>
            </a:r>
            <a:r>
              <a:rPr lang="tr-TR" sz="2000" b="1" i="1" dirty="0">
                <a:solidFill>
                  <a:srgbClr val="000000"/>
                </a:solidFill>
              </a:rPr>
              <a:t> </a:t>
            </a:r>
            <a:r>
              <a:rPr lang="tr-TR" sz="2000" b="1" i="1" dirty="0" err="1">
                <a:solidFill>
                  <a:srgbClr val="000000"/>
                </a:solidFill>
              </a:rPr>
              <a:t>classification</a:t>
            </a:r>
            <a:r>
              <a:rPr lang="tr-TR" sz="2000" b="1" i="1" dirty="0">
                <a:solidFill>
                  <a:srgbClr val="000000"/>
                </a:solidFill>
              </a:rPr>
              <a:t>) </a:t>
            </a:r>
            <a:endParaRPr lang="tr-TR" sz="2000" dirty="0">
              <a:solidFill>
                <a:srgbClr val="000000"/>
              </a:solidFill>
            </a:endParaRPr>
          </a:p>
          <a:p>
            <a:r>
              <a:rPr lang="tr-TR" sz="2000" dirty="0">
                <a:solidFill>
                  <a:srgbClr val="000000"/>
                </a:solidFill>
              </a:rPr>
              <a:t>Önerilen ilk yöntemde ortamda bulunan nesneler kendi aralarında otomatik olarak 3 sınıfa ayrıştırılmaktadır. </a:t>
            </a:r>
            <a:endParaRPr lang="tr-TR" sz="2000" dirty="0"/>
          </a:p>
        </p:txBody>
      </p:sp>
      <p:sp>
        <p:nvSpPr>
          <p:cNvPr id="4" name="Dikdörtgen 3"/>
          <p:cNvSpPr/>
          <p:nvPr/>
        </p:nvSpPr>
        <p:spPr>
          <a:xfrm>
            <a:off x="834187" y="4477838"/>
            <a:ext cx="10892591" cy="1631216"/>
          </a:xfrm>
          <a:prstGeom prst="rect">
            <a:avLst/>
          </a:prstGeom>
        </p:spPr>
        <p:txBody>
          <a:bodyPr wrap="square">
            <a:spAutoFit/>
          </a:bodyPr>
          <a:lstStyle/>
          <a:p>
            <a:pPr algn="just"/>
            <a:r>
              <a:rPr lang="en-US" sz="2000" b="1" i="1" dirty="0">
                <a:solidFill>
                  <a:srgbClr val="000000"/>
                </a:solidFill>
              </a:rPr>
              <a:t>K-means </a:t>
            </a:r>
            <a:r>
              <a:rPr lang="en-US" sz="2000" b="1" i="1" dirty="0" err="1">
                <a:solidFill>
                  <a:srgbClr val="000000"/>
                </a:solidFill>
              </a:rPr>
              <a:t>kümeleme</a:t>
            </a:r>
            <a:r>
              <a:rPr lang="en-US" sz="2000" b="1" i="1" dirty="0">
                <a:solidFill>
                  <a:srgbClr val="000000"/>
                </a:solidFill>
              </a:rPr>
              <a:t> </a:t>
            </a:r>
            <a:r>
              <a:rPr lang="en-US" sz="2000" b="1" i="1" dirty="0" err="1">
                <a:solidFill>
                  <a:srgbClr val="000000"/>
                </a:solidFill>
              </a:rPr>
              <a:t>yöntemi</a:t>
            </a:r>
            <a:r>
              <a:rPr lang="en-US" sz="2000" b="1" i="1" dirty="0">
                <a:solidFill>
                  <a:srgbClr val="000000"/>
                </a:solidFill>
              </a:rPr>
              <a:t> (K-means clustering method) </a:t>
            </a:r>
            <a:endParaRPr lang="en-US" sz="2000" dirty="0">
              <a:solidFill>
                <a:srgbClr val="000000"/>
              </a:solidFill>
            </a:endParaRPr>
          </a:p>
          <a:p>
            <a:pPr algn="just"/>
            <a:r>
              <a:rPr lang="tr-TR" sz="2000" dirty="0">
                <a:solidFill>
                  <a:srgbClr val="000000"/>
                </a:solidFill>
              </a:rPr>
              <a:t>K-</a:t>
            </a:r>
            <a:r>
              <a:rPr lang="tr-TR" sz="2000" dirty="0" err="1">
                <a:solidFill>
                  <a:srgbClr val="000000"/>
                </a:solidFill>
              </a:rPr>
              <a:t>means</a:t>
            </a:r>
            <a:r>
              <a:rPr lang="tr-TR" sz="2000" dirty="0">
                <a:solidFill>
                  <a:srgbClr val="000000"/>
                </a:solidFill>
              </a:rPr>
              <a:t> algoritması, N adet veri nesnesinin K adet kümeye bölünmesidir. K-</a:t>
            </a:r>
            <a:r>
              <a:rPr lang="tr-TR" sz="2000" dirty="0" err="1">
                <a:solidFill>
                  <a:srgbClr val="000000"/>
                </a:solidFill>
              </a:rPr>
              <a:t>means</a:t>
            </a:r>
            <a:r>
              <a:rPr lang="tr-TR" sz="2000" dirty="0">
                <a:solidFill>
                  <a:srgbClr val="000000"/>
                </a:solidFill>
              </a:rPr>
              <a:t> kümeleme, </a:t>
            </a:r>
            <a:r>
              <a:rPr lang="tr-TR" sz="2000" dirty="0" err="1">
                <a:solidFill>
                  <a:srgbClr val="000000"/>
                </a:solidFill>
              </a:rPr>
              <a:t>karesel</a:t>
            </a:r>
            <a:r>
              <a:rPr lang="tr-TR" sz="2000" dirty="0">
                <a:solidFill>
                  <a:srgbClr val="000000"/>
                </a:solidFill>
              </a:rPr>
              <a:t> hatayı en aza indirgemek için N tane veriyi K adet kümeye bölümlemeyi </a:t>
            </a:r>
            <a:r>
              <a:rPr lang="tr-TR" sz="2000" dirty="0" smtClean="0">
                <a:solidFill>
                  <a:srgbClr val="000000"/>
                </a:solidFill>
              </a:rPr>
              <a:t>amaçlamaktadır. </a:t>
            </a:r>
            <a:r>
              <a:rPr lang="tr-TR" sz="2000" dirty="0">
                <a:solidFill>
                  <a:srgbClr val="000000"/>
                </a:solidFill>
              </a:rPr>
              <a:t>K-</a:t>
            </a:r>
            <a:r>
              <a:rPr lang="tr-TR" sz="2000" dirty="0" err="1">
                <a:solidFill>
                  <a:srgbClr val="000000"/>
                </a:solidFill>
              </a:rPr>
              <a:t>means</a:t>
            </a:r>
            <a:r>
              <a:rPr lang="tr-TR" sz="2000" dirty="0">
                <a:solidFill>
                  <a:srgbClr val="000000"/>
                </a:solidFill>
              </a:rPr>
              <a:t> algoritmasının temel amacı bölümleme sonucunda elde edilen küme içindeki verilerin benzerliklerinin maksimum, kümeler arasındaki benzerliklerin ise minimum olmasıdır. </a:t>
            </a:r>
            <a:endParaRPr lang="tr-TR" sz="2000" dirty="0"/>
          </a:p>
        </p:txBody>
      </p:sp>
    </p:spTree>
    <p:extLst>
      <p:ext uri="{BB962C8B-B14F-4D97-AF65-F5344CB8AC3E}">
        <p14:creationId xmlns:p14="http://schemas.microsoft.com/office/powerpoint/2010/main" val="152791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8969" y="202213"/>
            <a:ext cx="11582400" cy="430887"/>
          </a:xfrm>
          <a:prstGeom prst="rect">
            <a:avLst/>
          </a:prstGeom>
        </p:spPr>
        <p:txBody>
          <a:bodyPr wrap="square">
            <a:spAutoFit/>
          </a:bodyPr>
          <a:lstStyle/>
          <a:p>
            <a:r>
              <a:rPr lang="tr-TR" sz="2200" dirty="0">
                <a:solidFill>
                  <a:srgbClr val="000000"/>
                </a:solidFill>
              </a:rPr>
              <a:t>K-</a:t>
            </a:r>
            <a:r>
              <a:rPr lang="tr-TR" sz="2200" dirty="0" err="1">
                <a:solidFill>
                  <a:srgbClr val="000000"/>
                </a:solidFill>
              </a:rPr>
              <a:t>means</a:t>
            </a:r>
            <a:r>
              <a:rPr lang="tr-TR" sz="2200" dirty="0">
                <a:solidFill>
                  <a:srgbClr val="000000"/>
                </a:solidFill>
              </a:rPr>
              <a:t> algoritmasının çalışma sürecini maddeler halinde sunulan 4 aşamada ifade edilmektedir. </a:t>
            </a:r>
            <a:endParaRPr lang="tr-TR" sz="2200" dirty="0"/>
          </a:p>
        </p:txBody>
      </p:sp>
      <p:sp>
        <p:nvSpPr>
          <p:cNvPr id="3" name="Dikdörtgen 2"/>
          <p:cNvSpPr/>
          <p:nvPr/>
        </p:nvSpPr>
        <p:spPr>
          <a:xfrm>
            <a:off x="497305" y="633100"/>
            <a:ext cx="4523874" cy="5940088"/>
          </a:xfrm>
          <a:prstGeom prst="rect">
            <a:avLst/>
          </a:prstGeom>
        </p:spPr>
        <p:txBody>
          <a:bodyPr wrap="square">
            <a:spAutoFit/>
          </a:bodyPr>
          <a:lstStyle/>
          <a:p>
            <a:pPr algn="just"/>
            <a:endParaRPr lang="tr-TR" sz="2000" dirty="0">
              <a:solidFill>
                <a:srgbClr val="000000"/>
              </a:solidFill>
            </a:endParaRPr>
          </a:p>
          <a:p>
            <a:pPr marL="342900" indent="-342900" algn="just">
              <a:buAutoNum type="arabicPeriod"/>
            </a:pPr>
            <a:r>
              <a:rPr lang="tr-TR" sz="2000" dirty="0" smtClean="0">
                <a:solidFill>
                  <a:srgbClr val="000000"/>
                </a:solidFill>
              </a:rPr>
              <a:t>İlk </a:t>
            </a:r>
            <a:r>
              <a:rPr lang="tr-TR" sz="2000" dirty="0">
                <a:solidFill>
                  <a:srgbClr val="000000"/>
                </a:solidFill>
              </a:rPr>
              <a:t>olarak, K adet küme için rastgele başlangıç küme merkezleri belirlenmektedir, </a:t>
            </a:r>
            <a:endParaRPr lang="tr-TR" sz="2000" dirty="0" smtClean="0">
              <a:solidFill>
                <a:srgbClr val="000000"/>
              </a:solidFill>
            </a:endParaRPr>
          </a:p>
          <a:p>
            <a:pPr marL="342900" indent="-342900" algn="just">
              <a:buAutoNum type="arabicPeriod"/>
            </a:pPr>
            <a:endParaRPr lang="tr-TR" sz="2000" dirty="0">
              <a:solidFill>
                <a:srgbClr val="000000"/>
              </a:solidFill>
            </a:endParaRPr>
          </a:p>
          <a:p>
            <a:pPr algn="just"/>
            <a:r>
              <a:rPr lang="tr-TR" sz="2000" dirty="0">
                <a:solidFill>
                  <a:srgbClr val="000000"/>
                </a:solidFill>
              </a:rPr>
              <a:t>2. Her nesnenin seçilmiş olan küme merkez noktalarına olan uzaklığı hesaplanmaktadır. Küme merkez noktalarına olan uzaklıklarına göre tüm nesneler </a:t>
            </a:r>
            <a:r>
              <a:rPr lang="tr-TR" sz="2000" i="1" dirty="0">
                <a:solidFill>
                  <a:srgbClr val="000000"/>
                </a:solidFill>
              </a:rPr>
              <a:t>k </a:t>
            </a:r>
            <a:r>
              <a:rPr lang="tr-TR" sz="2000" dirty="0">
                <a:solidFill>
                  <a:srgbClr val="000000"/>
                </a:solidFill>
              </a:rPr>
              <a:t>adet kümeden en yakın olan kümeye yerleştirilmektedir, </a:t>
            </a:r>
            <a:endParaRPr lang="tr-TR" sz="2000" dirty="0" smtClean="0">
              <a:solidFill>
                <a:srgbClr val="000000"/>
              </a:solidFill>
            </a:endParaRPr>
          </a:p>
          <a:p>
            <a:pPr algn="just"/>
            <a:endParaRPr lang="tr-TR" sz="2000" dirty="0">
              <a:solidFill>
                <a:srgbClr val="000000"/>
              </a:solidFill>
            </a:endParaRPr>
          </a:p>
          <a:p>
            <a:pPr algn="just"/>
            <a:r>
              <a:rPr lang="tr-TR" sz="2000" dirty="0">
                <a:solidFill>
                  <a:srgbClr val="000000"/>
                </a:solidFill>
              </a:rPr>
              <a:t>3. Yeni oluşan kümelerin merkez noktaları, o kümedeki tüm nesnelerin ortalama değerlerinden elde edilmiş veriye göre değiştirilmektedir, </a:t>
            </a:r>
            <a:endParaRPr lang="tr-TR" sz="2000" dirty="0" smtClean="0">
              <a:solidFill>
                <a:srgbClr val="000000"/>
              </a:solidFill>
            </a:endParaRPr>
          </a:p>
          <a:p>
            <a:pPr algn="just"/>
            <a:endParaRPr lang="tr-TR" sz="2000" dirty="0">
              <a:solidFill>
                <a:srgbClr val="000000"/>
              </a:solidFill>
            </a:endParaRPr>
          </a:p>
          <a:p>
            <a:pPr algn="just"/>
            <a:r>
              <a:rPr lang="tr-TR" sz="2000" dirty="0">
                <a:solidFill>
                  <a:srgbClr val="000000"/>
                </a:solidFill>
              </a:rPr>
              <a:t>4. Küme merkez noktaları sabit olmadığı sürece 2. ve 3. adımlar tekrarlanmaktadır. </a:t>
            </a:r>
          </a:p>
        </p:txBody>
      </p:sp>
      <p:pic>
        <p:nvPicPr>
          <p:cNvPr id="4" name="Resim 3"/>
          <p:cNvPicPr>
            <a:picLocks noChangeAspect="1"/>
          </p:cNvPicPr>
          <p:nvPr/>
        </p:nvPicPr>
        <p:blipFill>
          <a:blip r:embed="rId2"/>
          <a:stretch>
            <a:fillRect/>
          </a:stretch>
        </p:blipFill>
        <p:spPr>
          <a:xfrm>
            <a:off x="6808620" y="733293"/>
            <a:ext cx="4035844" cy="5733372"/>
          </a:xfrm>
          <a:prstGeom prst="rect">
            <a:avLst/>
          </a:prstGeom>
        </p:spPr>
      </p:pic>
      <p:sp>
        <p:nvSpPr>
          <p:cNvPr id="5" name="Dikdörtgen 4"/>
          <p:cNvSpPr/>
          <p:nvPr/>
        </p:nvSpPr>
        <p:spPr>
          <a:xfrm>
            <a:off x="6953655" y="6488668"/>
            <a:ext cx="3890809" cy="369332"/>
          </a:xfrm>
          <a:prstGeom prst="rect">
            <a:avLst/>
          </a:prstGeom>
        </p:spPr>
        <p:txBody>
          <a:bodyPr wrap="none">
            <a:spAutoFit/>
          </a:bodyPr>
          <a:lstStyle/>
          <a:p>
            <a:r>
              <a:rPr lang="tr-TR" dirty="0">
                <a:solidFill>
                  <a:srgbClr val="000000"/>
                </a:solidFill>
                <a:latin typeface="Times New Roman" panose="02020603050405020304" pitchFamily="18" charset="0"/>
              </a:rPr>
              <a:t>K-</a:t>
            </a:r>
            <a:r>
              <a:rPr lang="tr-TR" dirty="0" err="1">
                <a:solidFill>
                  <a:srgbClr val="000000"/>
                </a:solidFill>
                <a:latin typeface="Times New Roman" panose="02020603050405020304" pitchFamily="18" charset="0"/>
              </a:rPr>
              <a:t>means</a:t>
            </a:r>
            <a:r>
              <a:rPr lang="tr-TR" dirty="0">
                <a:solidFill>
                  <a:srgbClr val="000000"/>
                </a:solidFill>
                <a:latin typeface="Times New Roman" panose="02020603050405020304" pitchFamily="18" charset="0"/>
              </a:rPr>
              <a:t> algoritmasının akış diyagramı </a:t>
            </a:r>
            <a:endParaRPr lang="tr-TR" dirty="0"/>
          </a:p>
        </p:txBody>
      </p:sp>
    </p:spTree>
    <p:extLst>
      <p:ext uri="{BB962C8B-B14F-4D97-AF65-F5344CB8AC3E}">
        <p14:creationId xmlns:p14="http://schemas.microsoft.com/office/powerpoint/2010/main" val="415152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61475" y="1432082"/>
            <a:ext cx="11149263" cy="3416320"/>
          </a:xfrm>
          <a:prstGeom prst="rect">
            <a:avLst/>
          </a:prstGeom>
        </p:spPr>
        <p:txBody>
          <a:bodyPr wrap="square">
            <a:spAutoFit/>
          </a:bodyPr>
          <a:lstStyle/>
          <a:p>
            <a:pPr algn="just"/>
            <a:r>
              <a:rPr lang="tr-TR" sz="2400" dirty="0">
                <a:solidFill>
                  <a:srgbClr val="000000"/>
                </a:solidFill>
              </a:rPr>
              <a:t>Görüntü ön işleme, nesne bulma ve özellik çıkartımı ile elde edilmiş olan nesnelerin, piksel olarak hesaplanmış olan alan verileri kullanılarak bilgi veritabanı oluşturulmaktadır. Bilgi </a:t>
            </a:r>
            <a:r>
              <a:rPr lang="tr-TR" sz="2400" dirty="0" err="1">
                <a:solidFill>
                  <a:srgbClr val="000000"/>
                </a:solidFill>
              </a:rPr>
              <a:t>veritabanında</a:t>
            </a:r>
            <a:r>
              <a:rPr lang="tr-TR" sz="2400" dirty="0">
                <a:solidFill>
                  <a:srgbClr val="000000"/>
                </a:solidFill>
              </a:rPr>
              <a:t> toplanmış olan veriler K-</a:t>
            </a:r>
            <a:r>
              <a:rPr lang="tr-TR" sz="2400" dirty="0" err="1">
                <a:solidFill>
                  <a:srgbClr val="000000"/>
                </a:solidFill>
              </a:rPr>
              <a:t>means</a:t>
            </a:r>
            <a:r>
              <a:rPr lang="tr-TR" sz="2400" dirty="0">
                <a:solidFill>
                  <a:srgbClr val="000000"/>
                </a:solidFill>
              </a:rPr>
              <a:t>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a:t>
            </a:r>
            <a:r>
              <a:rPr lang="tr-TR" sz="2400" dirty="0" err="1">
                <a:solidFill>
                  <a:srgbClr val="000000"/>
                </a:solidFill>
              </a:rPr>
              <a:t>Euclidean</a:t>
            </a:r>
            <a:r>
              <a:rPr lang="tr-TR" sz="2400" dirty="0">
                <a:solidFill>
                  <a:srgbClr val="000000"/>
                </a:solidFill>
              </a:rPr>
              <a:t> yöntemi kullanılarak bulunmaktadır. Hesaplanan </a:t>
            </a:r>
            <a:r>
              <a:rPr lang="tr-TR" sz="2400" dirty="0" err="1">
                <a:solidFill>
                  <a:srgbClr val="000000"/>
                </a:solidFill>
              </a:rPr>
              <a:t>Euclidean</a:t>
            </a:r>
            <a:r>
              <a:rPr lang="tr-TR" sz="2400" dirty="0">
                <a:solidFill>
                  <a:srgbClr val="000000"/>
                </a:solidFill>
              </a:rPr>
              <a:t> uzaklıkları arasında en düşük olan değer hangi kümeye aitse, nesne o kümeye yerleştirilmektedir. </a:t>
            </a:r>
            <a:endParaRPr lang="tr-TR" sz="2400" dirty="0"/>
          </a:p>
        </p:txBody>
      </p:sp>
    </p:spTree>
    <p:extLst>
      <p:ext uri="{BB962C8B-B14F-4D97-AF65-F5344CB8AC3E}">
        <p14:creationId xmlns:p14="http://schemas.microsoft.com/office/powerpoint/2010/main" val="223493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0371" y="-8938"/>
            <a:ext cx="11691257" cy="2308324"/>
          </a:xfrm>
          <a:prstGeom prst="rect">
            <a:avLst/>
          </a:prstGeom>
        </p:spPr>
        <p:txBody>
          <a:bodyPr wrap="square">
            <a:spAutoFit/>
          </a:bodyPr>
          <a:lstStyle/>
          <a:p>
            <a:pPr algn="just"/>
            <a:r>
              <a:rPr lang="tr-TR" sz="2400" dirty="0" smtClean="0">
                <a:solidFill>
                  <a:srgbClr val="000000"/>
                </a:solidFill>
              </a:rPr>
              <a:t>  </a:t>
            </a:r>
          </a:p>
          <a:p>
            <a:pPr algn="just"/>
            <a:r>
              <a:rPr lang="tr-TR" sz="2400" dirty="0" smtClean="0">
                <a:solidFill>
                  <a:srgbClr val="000000"/>
                </a:solidFill>
              </a:rPr>
              <a:t>      Son yıllarda, diyabete bağlı retina hastalığı körlüğün önde gelen nedenlerinden biri haline gelmiştir. Bu hastalığın önüne geçebilmek için retina ağ yapısının doğru </a:t>
            </a:r>
            <a:r>
              <a:rPr lang="tr-TR" sz="2400" dirty="0" err="1" smtClean="0">
                <a:solidFill>
                  <a:srgbClr val="000000"/>
                </a:solidFill>
              </a:rPr>
              <a:t>bölütlenmesi</a:t>
            </a:r>
            <a:r>
              <a:rPr lang="tr-TR" sz="2400" dirty="0" smtClean="0">
                <a:solidFill>
                  <a:srgbClr val="000000"/>
                </a:solidFill>
              </a:rPr>
              <a:t> gerekir. Retina ağ yapısının doğru ve hızlı </a:t>
            </a:r>
            <a:r>
              <a:rPr lang="tr-TR" sz="2400" dirty="0" err="1" smtClean="0">
                <a:solidFill>
                  <a:srgbClr val="000000"/>
                </a:solidFill>
              </a:rPr>
              <a:t>bölütlenmesi</a:t>
            </a:r>
            <a:r>
              <a:rPr lang="tr-TR" sz="2400" dirty="0" smtClean="0">
                <a:solidFill>
                  <a:srgbClr val="000000"/>
                </a:solidFill>
              </a:rPr>
              <a:t> için bilgisayar destekli tanı sistemlerine ihtiyaç duyulur. Bu makalede, renkli retina </a:t>
            </a:r>
            <a:r>
              <a:rPr lang="tr-TR" sz="2400" dirty="0" err="1" smtClean="0">
                <a:solidFill>
                  <a:srgbClr val="000000"/>
                </a:solidFill>
              </a:rPr>
              <a:t>fundus</a:t>
            </a:r>
            <a:r>
              <a:rPr lang="tr-TR" sz="2400" dirty="0" smtClean="0">
                <a:solidFill>
                  <a:srgbClr val="000000"/>
                </a:solidFill>
              </a:rPr>
              <a:t> görüntüsü üzerinde retina damarlarını otomatik olarak </a:t>
            </a:r>
            <a:r>
              <a:rPr lang="tr-TR" sz="2400" dirty="0" err="1" smtClean="0">
                <a:solidFill>
                  <a:srgbClr val="000000"/>
                </a:solidFill>
              </a:rPr>
              <a:t>bölütleyen</a:t>
            </a:r>
            <a:r>
              <a:rPr lang="tr-TR" sz="2400" dirty="0" smtClean="0">
                <a:solidFill>
                  <a:srgbClr val="000000"/>
                </a:solidFill>
              </a:rPr>
              <a:t> bir yöntem önerilmiştir. 	</a:t>
            </a:r>
            <a:endParaRPr lang="tr-TR" sz="2400" dirty="0">
              <a:solidFill>
                <a:srgbClr val="000000"/>
              </a:solidFill>
            </a:endParaRPr>
          </a:p>
        </p:txBody>
      </p:sp>
      <p:sp>
        <p:nvSpPr>
          <p:cNvPr id="3" name="Dikdörtgen 2"/>
          <p:cNvSpPr/>
          <p:nvPr/>
        </p:nvSpPr>
        <p:spPr>
          <a:xfrm>
            <a:off x="250371" y="2157948"/>
            <a:ext cx="11691257" cy="2677656"/>
          </a:xfrm>
          <a:prstGeom prst="rect">
            <a:avLst/>
          </a:prstGeom>
        </p:spPr>
        <p:txBody>
          <a:bodyPr wrap="square">
            <a:spAutoFit/>
          </a:bodyPr>
          <a:lstStyle/>
          <a:p>
            <a:pPr algn="just"/>
            <a:endParaRPr lang="tr-TR" sz="2400" dirty="0">
              <a:solidFill>
                <a:srgbClr val="000000"/>
              </a:solidFill>
            </a:endParaRPr>
          </a:p>
          <a:p>
            <a:pPr algn="just"/>
            <a:r>
              <a:rPr lang="tr-TR" sz="2400" dirty="0" smtClean="0">
                <a:solidFill>
                  <a:srgbClr val="000000"/>
                </a:solidFill>
              </a:rPr>
              <a:t>      </a:t>
            </a:r>
            <a:r>
              <a:rPr lang="tr-TR" sz="2400" dirty="0">
                <a:solidFill>
                  <a:srgbClr val="000000"/>
                </a:solidFill>
              </a:rPr>
              <a:t>Retina damar ağ yapısını </a:t>
            </a:r>
            <a:r>
              <a:rPr lang="tr-TR" sz="2400" dirty="0" err="1">
                <a:solidFill>
                  <a:srgbClr val="000000"/>
                </a:solidFill>
              </a:rPr>
              <a:t>bölütlemek</a:t>
            </a:r>
            <a:r>
              <a:rPr lang="tr-TR" sz="2400" dirty="0">
                <a:solidFill>
                  <a:srgbClr val="000000"/>
                </a:solidFill>
              </a:rPr>
              <a:t> için morfolojik işlemlere dayalı bir yöntem retina görüntüleri üzerine uygulanmıştır. Morfolojik işlemlerin uygulandığı </a:t>
            </a:r>
            <a:r>
              <a:rPr lang="tr-TR" sz="2400" dirty="0" err="1">
                <a:solidFill>
                  <a:srgbClr val="000000"/>
                </a:solidFill>
              </a:rPr>
              <a:t>fundus</a:t>
            </a:r>
            <a:r>
              <a:rPr lang="tr-TR" sz="2400" dirty="0">
                <a:solidFill>
                  <a:srgbClr val="000000"/>
                </a:solidFill>
              </a:rPr>
              <a:t> görüntüsüne üç farklı </a:t>
            </a:r>
            <a:r>
              <a:rPr lang="tr-TR" sz="2400" dirty="0" err="1">
                <a:solidFill>
                  <a:srgbClr val="000000"/>
                </a:solidFill>
              </a:rPr>
              <a:t>eşikleme</a:t>
            </a:r>
            <a:r>
              <a:rPr lang="tr-TR" sz="2400" dirty="0">
                <a:solidFill>
                  <a:srgbClr val="000000"/>
                </a:solidFill>
              </a:rPr>
              <a:t> yöntemi uygulanmıştır. Bu </a:t>
            </a:r>
            <a:r>
              <a:rPr lang="tr-TR" sz="2400" dirty="0" err="1">
                <a:solidFill>
                  <a:srgbClr val="000000"/>
                </a:solidFill>
              </a:rPr>
              <a:t>eşikleme</a:t>
            </a:r>
            <a:r>
              <a:rPr lang="tr-TR" sz="2400" dirty="0">
                <a:solidFill>
                  <a:srgbClr val="000000"/>
                </a:solidFill>
              </a:rPr>
              <a:t> yöntemleri</a:t>
            </a:r>
            <a:r>
              <a:rPr lang="tr-TR" sz="2400" dirty="0">
                <a:solidFill>
                  <a:srgbClr val="FF0000"/>
                </a:solidFill>
              </a:rPr>
              <a:t>; </a:t>
            </a:r>
            <a:r>
              <a:rPr lang="tr-TR" sz="2400" b="1" dirty="0">
                <a:solidFill>
                  <a:srgbClr val="FF0000"/>
                </a:solidFill>
              </a:rPr>
              <a:t>Çoklu </a:t>
            </a:r>
            <a:r>
              <a:rPr lang="tr-TR" sz="2400" b="1" dirty="0" err="1">
                <a:solidFill>
                  <a:srgbClr val="FF0000"/>
                </a:solidFill>
              </a:rPr>
              <a:t>Eşikleme</a:t>
            </a:r>
            <a:r>
              <a:rPr lang="tr-TR" sz="2400" b="1" dirty="0">
                <a:solidFill>
                  <a:srgbClr val="FF0000"/>
                </a:solidFill>
              </a:rPr>
              <a:t>, Maksimum </a:t>
            </a:r>
            <a:r>
              <a:rPr lang="tr-TR" sz="2400" b="1" dirty="0" err="1">
                <a:solidFill>
                  <a:srgbClr val="FF0000"/>
                </a:solidFill>
              </a:rPr>
              <a:t>Entropi</a:t>
            </a:r>
            <a:r>
              <a:rPr lang="tr-TR" sz="2400" b="1" dirty="0">
                <a:solidFill>
                  <a:srgbClr val="FF0000"/>
                </a:solidFill>
              </a:rPr>
              <a:t> Tabanlı </a:t>
            </a:r>
            <a:r>
              <a:rPr lang="tr-TR" sz="2400" b="1" dirty="0" err="1">
                <a:solidFill>
                  <a:srgbClr val="FF0000"/>
                </a:solidFill>
              </a:rPr>
              <a:t>Eşikleme</a:t>
            </a:r>
            <a:r>
              <a:rPr lang="tr-TR" sz="2400" b="1" dirty="0">
                <a:solidFill>
                  <a:srgbClr val="FF0000"/>
                </a:solidFill>
              </a:rPr>
              <a:t> ve Bulanık Kümeleme Tabanlı </a:t>
            </a:r>
            <a:r>
              <a:rPr lang="tr-TR" sz="2400" b="1" dirty="0" err="1">
                <a:solidFill>
                  <a:srgbClr val="FF0000"/>
                </a:solidFill>
              </a:rPr>
              <a:t>Eşikleme</a:t>
            </a:r>
            <a:r>
              <a:rPr lang="tr-TR" sz="2400" b="1" dirty="0">
                <a:solidFill>
                  <a:srgbClr val="FF0000"/>
                </a:solidFill>
              </a:rPr>
              <a:t> yöntemleridir. </a:t>
            </a:r>
            <a:r>
              <a:rPr lang="tr-TR" sz="2400" dirty="0" err="1">
                <a:solidFill>
                  <a:srgbClr val="000000"/>
                </a:solidFill>
              </a:rPr>
              <a:t>Eşikleme</a:t>
            </a:r>
            <a:r>
              <a:rPr lang="tr-TR" sz="2400" dirty="0">
                <a:solidFill>
                  <a:srgbClr val="000000"/>
                </a:solidFill>
              </a:rPr>
              <a:t> sonucunda </a:t>
            </a:r>
            <a:r>
              <a:rPr lang="tr-TR" sz="2400" dirty="0" err="1">
                <a:solidFill>
                  <a:srgbClr val="000000"/>
                </a:solidFill>
              </a:rPr>
              <a:t>bölütlenmiş</a:t>
            </a:r>
            <a:r>
              <a:rPr lang="tr-TR" sz="2400" dirty="0">
                <a:solidFill>
                  <a:srgbClr val="000000"/>
                </a:solidFill>
              </a:rPr>
              <a:t> damar görüntüleri elde edilmiştir. Bu makalede amaç farklı </a:t>
            </a:r>
            <a:r>
              <a:rPr lang="tr-TR" sz="2400" dirty="0" err="1">
                <a:solidFill>
                  <a:srgbClr val="000000"/>
                </a:solidFill>
              </a:rPr>
              <a:t>eşikleme</a:t>
            </a:r>
            <a:r>
              <a:rPr lang="tr-TR" sz="2400" dirty="0">
                <a:solidFill>
                  <a:srgbClr val="000000"/>
                </a:solidFill>
              </a:rPr>
              <a:t> algoritmalarının aynı görüntüler üzerindeki performans karşılaştırmasını sağlamaktır. 	</a:t>
            </a:r>
          </a:p>
        </p:txBody>
      </p:sp>
      <p:sp>
        <p:nvSpPr>
          <p:cNvPr id="5" name="Dikdörtgen 4"/>
          <p:cNvSpPr/>
          <p:nvPr/>
        </p:nvSpPr>
        <p:spPr>
          <a:xfrm>
            <a:off x="250370" y="4917361"/>
            <a:ext cx="11691257" cy="1569660"/>
          </a:xfrm>
          <a:prstGeom prst="rect">
            <a:avLst/>
          </a:prstGeom>
        </p:spPr>
        <p:txBody>
          <a:bodyPr wrap="square">
            <a:spAutoFit/>
          </a:bodyPr>
          <a:lstStyle/>
          <a:p>
            <a:pPr algn="just"/>
            <a:endParaRPr lang="tr-TR" sz="2400" dirty="0">
              <a:solidFill>
                <a:srgbClr val="000000"/>
              </a:solidFill>
            </a:endParaRPr>
          </a:p>
          <a:p>
            <a:pPr algn="just"/>
            <a:r>
              <a:rPr lang="tr-TR" sz="2400" dirty="0">
                <a:solidFill>
                  <a:srgbClr val="000000"/>
                </a:solidFill>
              </a:rPr>
              <a:t> </a:t>
            </a:r>
            <a:r>
              <a:rPr lang="tr-TR" sz="2400" dirty="0" smtClean="0">
                <a:solidFill>
                  <a:srgbClr val="000000"/>
                </a:solidFill>
              </a:rPr>
              <a:t>        </a:t>
            </a:r>
            <a:r>
              <a:rPr lang="tr-TR" sz="2400" dirty="0" err="1" smtClean="0">
                <a:solidFill>
                  <a:srgbClr val="000000"/>
                </a:solidFill>
              </a:rPr>
              <a:t>Eşikleme</a:t>
            </a:r>
            <a:r>
              <a:rPr lang="tr-TR" sz="2400" dirty="0" smtClean="0">
                <a:solidFill>
                  <a:srgbClr val="000000"/>
                </a:solidFill>
              </a:rPr>
              <a:t> </a:t>
            </a:r>
            <a:r>
              <a:rPr lang="tr-TR" sz="2400" dirty="0">
                <a:solidFill>
                  <a:srgbClr val="000000"/>
                </a:solidFill>
              </a:rPr>
              <a:t>algoritmalarının 40 görüntüden oluşan veri seti üzerindeki doğruluk oranı Bulanık Mantık Tabanlı </a:t>
            </a:r>
            <a:r>
              <a:rPr lang="tr-TR" sz="2400" dirty="0" err="1">
                <a:solidFill>
                  <a:srgbClr val="000000"/>
                </a:solidFill>
              </a:rPr>
              <a:t>Eşikleme</a:t>
            </a:r>
            <a:r>
              <a:rPr lang="tr-TR" sz="2400" dirty="0">
                <a:solidFill>
                  <a:srgbClr val="000000"/>
                </a:solidFill>
              </a:rPr>
              <a:t> için 0.952, Maksimum </a:t>
            </a:r>
            <a:r>
              <a:rPr lang="tr-TR" sz="2400" dirty="0" err="1">
                <a:solidFill>
                  <a:srgbClr val="000000"/>
                </a:solidFill>
              </a:rPr>
              <a:t>Entopi</a:t>
            </a:r>
            <a:r>
              <a:rPr lang="tr-TR" sz="2400" dirty="0">
                <a:solidFill>
                  <a:srgbClr val="000000"/>
                </a:solidFill>
              </a:rPr>
              <a:t> Tabanlı </a:t>
            </a:r>
            <a:r>
              <a:rPr lang="tr-TR" sz="2400" dirty="0" err="1">
                <a:solidFill>
                  <a:srgbClr val="000000"/>
                </a:solidFill>
              </a:rPr>
              <a:t>Eşikleme</a:t>
            </a:r>
            <a:r>
              <a:rPr lang="tr-TR" sz="2400" dirty="0">
                <a:solidFill>
                  <a:srgbClr val="000000"/>
                </a:solidFill>
              </a:rPr>
              <a:t> için 0.950 ve Çoklu </a:t>
            </a:r>
            <a:r>
              <a:rPr lang="tr-TR" sz="2400" dirty="0" err="1">
                <a:solidFill>
                  <a:srgbClr val="000000"/>
                </a:solidFill>
              </a:rPr>
              <a:t>Eşikleme</a:t>
            </a:r>
            <a:r>
              <a:rPr lang="tr-TR" sz="2400" dirty="0">
                <a:solidFill>
                  <a:srgbClr val="000000"/>
                </a:solidFill>
              </a:rPr>
              <a:t> için 0.925 olarak hesaplanmıştır. 	</a:t>
            </a:r>
          </a:p>
        </p:txBody>
      </p:sp>
    </p:spTree>
    <p:extLst>
      <p:ext uri="{BB962C8B-B14F-4D97-AF65-F5344CB8AC3E}">
        <p14:creationId xmlns:p14="http://schemas.microsoft.com/office/powerpoint/2010/main" val="438912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090612" y="855245"/>
            <a:ext cx="10345252" cy="5240756"/>
          </a:xfrm>
          <a:prstGeom prst="rect">
            <a:avLst/>
          </a:prstGeom>
        </p:spPr>
      </p:pic>
      <p:sp>
        <p:nvSpPr>
          <p:cNvPr id="3" name="Dikdörtgen 2"/>
          <p:cNvSpPr/>
          <p:nvPr/>
        </p:nvSpPr>
        <p:spPr>
          <a:xfrm>
            <a:off x="978317" y="6096001"/>
            <a:ext cx="10345252" cy="646331"/>
          </a:xfrm>
          <a:prstGeom prst="rect">
            <a:avLst/>
          </a:prstGeom>
        </p:spPr>
        <p:txBody>
          <a:bodyPr wrap="square">
            <a:spAutoFit/>
          </a:bodyPr>
          <a:lstStyle/>
          <a:p>
            <a:pPr algn="ctr"/>
            <a:r>
              <a:rPr lang="tr-TR" smtClean="0">
                <a:solidFill>
                  <a:srgbClr val="000000"/>
                </a:solidFill>
                <a:latin typeface="Times New Roman" panose="02020603050405020304" pitchFamily="18" charset="0"/>
              </a:rPr>
              <a:t>Deneysel çalışmadan alınan örnek görüntü, (a) Kameradan alınan görüntü, (b) Ön işleme aşamasından sonra elde edilen görüntü, (c) Nesne bulma ve özellik çıkarım işleminde elde edilen görüntü. </a:t>
            </a:r>
            <a:endParaRPr lang="tr-TR" dirty="0"/>
          </a:p>
        </p:txBody>
      </p:sp>
      <p:sp>
        <p:nvSpPr>
          <p:cNvPr id="4" name="Dikdörtgen 3"/>
          <p:cNvSpPr/>
          <p:nvPr/>
        </p:nvSpPr>
        <p:spPr>
          <a:xfrm>
            <a:off x="315025" y="80210"/>
            <a:ext cx="11896425" cy="646331"/>
          </a:xfrm>
          <a:prstGeom prst="rect">
            <a:avLst/>
          </a:prstGeom>
        </p:spPr>
        <p:txBody>
          <a:bodyPr wrap="square">
            <a:spAutoFit/>
          </a:bodyPr>
          <a:lstStyle/>
          <a:p>
            <a:r>
              <a:rPr lang="tr-TR" dirty="0">
                <a:solidFill>
                  <a:srgbClr val="000000"/>
                </a:solidFill>
                <a:latin typeface="Times New Roman" panose="02020603050405020304" pitchFamily="18" charset="0"/>
              </a:rPr>
              <a:t>Örnek çalışmada ortamda bulunan 25 adet fındık önerilen yöntem kullanılarak %100 başarım oranı ile tespit edilmektedir. Ayrıca, çalışmanın yöntem kısmında sunulan kümeleme metotlarına göre fındıklar ayrıştırılmaktadır. </a:t>
            </a:r>
            <a:endParaRPr lang="tr-TR" dirty="0"/>
          </a:p>
        </p:txBody>
      </p:sp>
    </p:spTree>
    <p:extLst>
      <p:ext uri="{BB962C8B-B14F-4D97-AF65-F5344CB8AC3E}">
        <p14:creationId xmlns:p14="http://schemas.microsoft.com/office/powerpoint/2010/main" val="105241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93914" y="335846"/>
            <a:ext cx="11560629" cy="5632311"/>
          </a:xfrm>
          <a:prstGeom prst="rect">
            <a:avLst/>
          </a:prstGeom>
        </p:spPr>
        <p:txBody>
          <a:bodyPr wrap="square">
            <a:spAutoFit/>
          </a:bodyPr>
          <a:lstStyle/>
          <a:p>
            <a:pPr algn="just"/>
            <a:r>
              <a:rPr lang="tr-TR" sz="2400" dirty="0" smtClean="0">
                <a:solidFill>
                  <a:srgbClr val="000000"/>
                </a:solidFill>
              </a:rPr>
              <a:t>       Retinanın </a:t>
            </a:r>
            <a:r>
              <a:rPr lang="tr-TR" sz="2400" dirty="0">
                <a:solidFill>
                  <a:srgbClr val="000000"/>
                </a:solidFill>
              </a:rPr>
              <a:t>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400" dirty="0" err="1">
                <a:solidFill>
                  <a:srgbClr val="000000"/>
                </a:solidFill>
              </a:rPr>
              <a:t>bölütleyen</a:t>
            </a:r>
            <a:r>
              <a:rPr lang="tr-TR" sz="2400" dirty="0">
                <a:solidFill>
                  <a:srgbClr val="000000"/>
                </a:solidFill>
              </a:rPr>
              <a:t> morfolojik tabanlı bir yöntem önerilmiştir. Bu yöntem morfolojik işlemlere dayalı iki farklı yöntemden esinlenerek oluşturulmuştur. Bu yöntemde, </a:t>
            </a:r>
            <a:r>
              <a:rPr lang="tr-TR" sz="2400" b="1" dirty="0">
                <a:solidFill>
                  <a:srgbClr val="FFFF00"/>
                </a:solidFill>
              </a:rPr>
              <a:t>ilk önce RGB renk uzayındaki görüntüler gri ölçekli görüntülere dönüştürülmüştür.</a:t>
            </a:r>
            <a:r>
              <a:rPr lang="tr-TR" sz="2400" b="1" dirty="0">
                <a:solidFill>
                  <a:srgbClr val="000000"/>
                </a:solidFill>
              </a:rPr>
              <a:t> </a:t>
            </a:r>
            <a:r>
              <a:rPr lang="tr-TR" sz="2400" b="1" dirty="0">
                <a:solidFill>
                  <a:srgbClr val="FF0000"/>
                </a:solidFill>
              </a:rPr>
              <a:t>Daha sonra, gri ölçekli görüntünün tersi üzerinde üst-şapka, alt-şapka ve morfolojik açma yöntemi uygulanmıştır. </a:t>
            </a:r>
            <a:r>
              <a:rPr lang="tr-TR" sz="2400" dirty="0">
                <a:solidFill>
                  <a:srgbClr val="000000"/>
                </a:solidFill>
              </a:rPr>
              <a:t>Morfolojik üst ve alt şapka yöntemin kullanılması ile retina damalarının belirginleştirilmesi sağlanmıştır. Belirginleştirilmiş retina görüntülerini </a:t>
            </a:r>
            <a:r>
              <a:rPr lang="tr-TR" sz="2400" dirty="0" err="1">
                <a:solidFill>
                  <a:srgbClr val="000000"/>
                </a:solidFill>
              </a:rPr>
              <a:t>bölütlemek</a:t>
            </a:r>
            <a:r>
              <a:rPr lang="tr-TR" sz="2400" dirty="0">
                <a:solidFill>
                  <a:srgbClr val="000000"/>
                </a:solidFill>
              </a:rPr>
              <a:t> için </a:t>
            </a:r>
            <a:r>
              <a:rPr lang="tr-TR" sz="2400" b="1" dirty="0">
                <a:solidFill>
                  <a:srgbClr val="7030A0"/>
                </a:solidFill>
              </a:rPr>
              <a:t>Çoklu </a:t>
            </a:r>
            <a:r>
              <a:rPr lang="tr-TR" sz="2400" b="1" dirty="0" err="1">
                <a:solidFill>
                  <a:srgbClr val="7030A0"/>
                </a:solidFill>
              </a:rPr>
              <a:t>Eşikleme</a:t>
            </a:r>
            <a:r>
              <a:rPr lang="tr-TR" sz="2400" b="1" dirty="0">
                <a:solidFill>
                  <a:srgbClr val="7030A0"/>
                </a:solidFill>
              </a:rPr>
              <a:t> yöntemi, Maksimum </a:t>
            </a:r>
            <a:r>
              <a:rPr lang="tr-TR" sz="2400" b="1" dirty="0" err="1">
                <a:solidFill>
                  <a:srgbClr val="7030A0"/>
                </a:solidFill>
              </a:rPr>
              <a:t>Entropi</a:t>
            </a:r>
            <a:r>
              <a:rPr lang="tr-TR" sz="2400" b="1" dirty="0">
                <a:solidFill>
                  <a:srgbClr val="7030A0"/>
                </a:solidFill>
              </a:rPr>
              <a:t> Tabanlı </a:t>
            </a:r>
            <a:r>
              <a:rPr lang="tr-TR" sz="2400" b="1" dirty="0" err="1">
                <a:solidFill>
                  <a:srgbClr val="7030A0"/>
                </a:solidFill>
              </a:rPr>
              <a:t>Eşikleme</a:t>
            </a:r>
            <a:r>
              <a:rPr lang="tr-TR" sz="2400" b="1" dirty="0">
                <a:solidFill>
                  <a:srgbClr val="7030A0"/>
                </a:solidFill>
              </a:rPr>
              <a:t> yöntemi ve Bulanık Kümeleme Tabanlı </a:t>
            </a:r>
            <a:r>
              <a:rPr lang="tr-TR" sz="2400" b="1" dirty="0" err="1">
                <a:solidFill>
                  <a:srgbClr val="7030A0"/>
                </a:solidFill>
              </a:rPr>
              <a:t>Eşikleme</a:t>
            </a:r>
            <a:r>
              <a:rPr lang="tr-TR" sz="2400" dirty="0">
                <a:solidFill>
                  <a:srgbClr val="7030A0"/>
                </a:solidFill>
              </a:rPr>
              <a:t> </a:t>
            </a:r>
            <a:r>
              <a:rPr lang="tr-TR" sz="2400" dirty="0" smtClean="0">
                <a:solidFill>
                  <a:srgbClr val="000000"/>
                </a:solidFill>
              </a:rPr>
              <a:t>yöntemleri </a:t>
            </a:r>
            <a:r>
              <a:rPr lang="tr-TR" sz="2400" dirty="0">
                <a:solidFill>
                  <a:srgbClr val="000000"/>
                </a:solidFill>
              </a:rPr>
              <a:t>kullanılmıştır. </a:t>
            </a:r>
            <a:r>
              <a:rPr lang="tr-TR" sz="2400" dirty="0" smtClean="0">
                <a:solidFill>
                  <a:srgbClr val="000000"/>
                </a:solidFill>
              </a:rPr>
              <a:t>Önerilen </a:t>
            </a:r>
            <a:r>
              <a:rPr lang="tr-TR" sz="2400" dirty="0">
                <a:solidFill>
                  <a:srgbClr val="000000"/>
                </a:solidFill>
              </a:rPr>
              <a:t>yöntem literatürdeki diğer geleneksel yöntemlerle de kıyaslanabilir olması için halka açık olarak sunulan DRIVE veri seti üzerinde test edilmiştir. Bu makalede, literatürdeki mevcut çalışmalardan farklı olarak retina </a:t>
            </a:r>
            <a:r>
              <a:rPr lang="tr-TR" sz="2400" dirty="0" err="1">
                <a:solidFill>
                  <a:srgbClr val="000000"/>
                </a:solidFill>
              </a:rPr>
              <a:t>fundus</a:t>
            </a:r>
            <a:r>
              <a:rPr lang="tr-TR" sz="2400" dirty="0">
                <a:solidFill>
                  <a:srgbClr val="000000"/>
                </a:solidFill>
              </a:rPr>
              <a:t> görüntüleri üzerinde farklı eşik algoritmalarının kıyaslanması yapılmıştır. </a:t>
            </a:r>
            <a:endParaRPr lang="tr-TR" sz="2400" dirty="0"/>
          </a:p>
        </p:txBody>
      </p:sp>
    </p:spTree>
    <p:extLst>
      <p:ext uri="{BB962C8B-B14F-4D97-AF65-F5344CB8AC3E}">
        <p14:creationId xmlns:p14="http://schemas.microsoft.com/office/powerpoint/2010/main" val="2815319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5221" y="45350"/>
            <a:ext cx="11566358" cy="1569660"/>
          </a:xfrm>
          <a:prstGeom prst="rect">
            <a:avLst/>
          </a:prstGeom>
        </p:spPr>
        <p:txBody>
          <a:bodyPr wrap="square">
            <a:spAutoFit/>
          </a:bodyPr>
          <a:lstStyle/>
          <a:p>
            <a:pPr algn="just"/>
            <a:r>
              <a:rPr lang="tr-TR" sz="2400" b="1" i="1" dirty="0">
                <a:solidFill>
                  <a:srgbClr val="000000"/>
                </a:solidFill>
              </a:rPr>
              <a:t>Morfolojik işlemler </a:t>
            </a:r>
            <a:endParaRPr lang="tr-TR" sz="2400" b="1" dirty="0">
              <a:solidFill>
                <a:srgbClr val="000000"/>
              </a:solidFill>
            </a:endParaRPr>
          </a:p>
          <a:p>
            <a:pPr algn="just"/>
            <a:r>
              <a:rPr lang="tr-TR" sz="2400" dirty="0">
                <a:solidFill>
                  <a:srgbClr val="000000"/>
                </a:solidFill>
              </a:rPr>
              <a:t>Morfolojik işlemlerin temel amacı, görüntünün temel özelliklerini korumak ve görüntüyü basitleştirmektir. Bu çalışmada, üst-şapka ve alt-şapka dönüşümleri kan damarlarına belirginlik kazandırmak için kullanılır. </a:t>
            </a:r>
            <a:endParaRPr lang="tr-TR" sz="2400" dirty="0"/>
          </a:p>
        </p:txBody>
      </p:sp>
      <p:sp>
        <p:nvSpPr>
          <p:cNvPr id="3" name="Dikdörtgen 2"/>
          <p:cNvSpPr/>
          <p:nvPr/>
        </p:nvSpPr>
        <p:spPr>
          <a:xfrm>
            <a:off x="465221" y="1742819"/>
            <a:ext cx="11566358" cy="1938992"/>
          </a:xfrm>
          <a:prstGeom prst="rect">
            <a:avLst/>
          </a:prstGeom>
        </p:spPr>
        <p:txBody>
          <a:bodyPr wrap="square">
            <a:spAutoFit/>
          </a:bodyPr>
          <a:lstStyle/>
          <a:p>
            <a:r>
              <a:rPr lang="tr-TR" sz="2400" b="1" i="1" dirty="0" err="1">
                <a:solidFill>
                  <a:srgbClr val="000000"/>
                </a:solidFill>
              </a:rPr>
              <a:t>Eşikleme</a:t>
            </a:r>
            <a:r>
              <a:rPr lang="tr-TR" sz="2400" b="1" i="1" dirty="0">
                <a:solidFill>
                  <a:srgbClr val="000000"/>
                </a:solidFill>
              </a:rPr>
              <a:t> yöntemleri </a:t>
            </a:r>
            <a:endParaRPr lang="tr-TR" sz="2400" b="1" dirty="0">
              <a:solidFill>
                <a:srgbClr val="000000"/>
              </a:solidFill>
            </a:endParaRPr>
          </a:p>
          <a:p>
            <a:pPr algn="just"/>
            <a:r>
              <a:rPr lang="tr-TR" sz="2400" dirty="0">
                <a:solidFill>
                  <a:srgbClr val="000000"/>
                </a:solidFill>
              </a:rPr>
              <a:t>Görüntü </a:t>
            </a:r>
            <a:r>
              <a:rPr lang="tr-TR" sz="2400" dirty="0" err="1">
                <a:solidFill>
                  <a:srgbClr val="000000"/>
                </a:solidFill>
              </a:rPr>
              <a:t>eşikleme</a:t>
            </a:r>
            <a:r>
              <a:rPr lang="tr-TR" sz="2400" dirty="0">
                <a:solidFill>
                  <a:srgbClr val="000000"/>
                </a:solidFill>
              </a:rPr>
              <a:t> sadeliği ve sağlamlığı nedeni ile en sık kullanılan görüntü </a:t>
            </a:r>
            <a:r>
              <a:rPr lang="tr-TR" sz="2400" dirty="0" err="1">
                <a:solidFill>
                  <a:srgbClr val="000000"/>
                </a:solidFill>
              </a:rPr>
              <a:t>bölütleme</a:t>
            </a:r>
            <a:r>
              <a:rPr lang="tr-TR" sz="2400" dirty="0">
                <a:solidFill>
                  <a:srgbClr val="000000"/>
                </a:solidFill>
              </a:rPr>
              <a:t> yöntemlerinden biridir. </a:t>
            </a:r>
            <a:r>
              <a:rPr lang="tr-TR" sz="2400" dirty="0" err="1">
                <a:solidFill>
                  <a:srgbClr val="000000"/>
                </a:solidFill>
              </a:rPr>
              <a:t>Eşikleme</a:t>
            </a:r>
            <a:r>
              <a:rPr lang="tr-TR" sz="2400" dirty="0">
                <a:solidFill>
                  <a:srgbClr val="000000"/>
                </a:solidFill>
              </a:rPr>
              <a:t> işlemi, gri ölçekli bir görünün yoğunluk seviyesine göre sınıflara ayrıldığı bir işlemdir. Bu sınıflandırma işlemi için tanımlanmış kurallara uygun bir eşik değeri seçmek gerekir. Bu çalışmada kullanılan </a:t>
            </a:r>
            <a:r>
              <a:rPr lang="tr-TR" sz="2400" dirty="0" err="1">
                <a:solidFill>
                  <a:srgbClr val="000000"/>
                </a:solidFill>
              </a:rPr>
              <a:t>eşikleme</a:t>
            </a:r>
            <a:r>
              <a:rPr lang="tr-TR" sz="2400" dirty="0">
                <a:solidFill>
                  <a:srgbClr val="000000"/>
                </a:solidFill>
              </a:rPr>
              <a:t> yöntemleri şöyledir; </a:t>
            </a:r>
            <a:endParaRPr lang="tr-TR" sz="2400" dirty="0"/>
          </a:p>
        </p:txBody>
      </p:sp>
      <p:sp>
        <p:nvSpPr>
          <p:cNvPr id="4" name="Dikdörtgen 3"/>
          <p:cNvSpPr/>
          <p:nvPr/>
        </p:nvSpPr>
        <p:spPr>
          <a:xfrm>
            <a:off x="737937" y="3713368"/>
            <a:ext cx="9801726" cy="707886"/>
          </a:xfrm>
          <a:prstGeom prst="rect">
            <a:avLst/>
          </a:prstGeom>
        </p:spPr>
        <p:txBody>
          <a:bodyPr wrap="square">
            <a:spAutoFit/>
          </a:bodyPr>
          <a:lstStyle/>
          <a:p>
            <a:r>
              <a:rPr lang="tr-TR" sz="2000" b="1" i="1" dirty="0">
                <a:solidFill>
                  <a:srgbClr val="000000"/>
                </a:solidFill>
              </a:rPr>
              <a:t>Çok seviyeli </a:t>
            </a:r>
            <a:r>
              <a:rPr lang="tr-TR" sz="2000" b="1" i="1" dirty="0" err="1">
                <a:solidFill>
                  <a:srgbClr val="000000"/>
                </a:solidFill>
              </a:rPr>
              <a:t>eşikleme</a:t>
            </a:r>
            <a:r>
              <a:rPr lang="tr-TR" sz="2000" b="1" i="1" dirty="0">
                <a:solidFill>
                  <a:srgbClr val="000000"/>
                </a:solidFill>
              </a:rPr>
              <a:t> </a:t>
            </a:r>
            <a:endParaRPr lang="tr-TR" sz="2000" b="1" dirty="0">
              <a:solidFill>
                <a:srgbClr val="000000"/>
              </a:solidFill>
            </a:endParaRPr>
          </a:p>
          <a:p>
            <a:r>
              <a:rPr lang="tr-TR" sz="2000" dirty="0">
                <a:solidFill>
                  <a:srgbClr val="000000"/>
                </a:solidFill>
              </a:rPr>
              <a:t>Gri ölçekli görüntüyü birkaç farklı bölgeye ayırabilen bir işlemdir </a:t>
            </a:r>
            <a:endParaRPr lang="tr-TR" sz="2000" dirty="0"/>
          </a:p>
        </p:txBody>
      </p:sp>
      <p:sp>
        <p:nvSpPr>
          <p:cNvPr id="5" name="Dikdörtgen 4"/>
          <p:cNvSpPr/>
          <p:nvPr/>
        </p:nvSpPr>
        <p:spPr>
          <a:xfrm>
            <a:off x="737937" y="4421254"/>
            <a:ext cx="11293642" cy="1323439"/>
          </a:xfrm>
          <a:prstGeom prst="rect">
            <a:avLst/>
          </a:prstGeom>
        </p:spPr>
        <p:txBody>
          <a:bodyPr wrap="square">
            <a:spAutoFit/>
          </a:bodyPr>
          <a:lstStyle/>
          <a:p>
            <a:pPr algn="just"/>
            <a:r>
              <a:rPr lang="tr-TR" sz="2000" b="1" i="1" dirty="0">
                <a:solidFill>
                  <a:srgbClr val="000000"/>
                </a:solidFill>
              </a:rPr>
              <a:t>Maksimum </a:t>
            </a:r>
            <a:r>
              <a:rPr lang="tr-TR" sz="2000" b="1" i="1" dirty="0" err="1">
                <a:solidFill>
                  <a:srgbClr val="000000"/>
                </a:solidFill>
              </a:rPr>
              <a:t>entropi</a:t>
            </a:r>
            <a:r>
              <a:rPr lang="tr-TR" sz="2000" b="1" i="1" dirty="0">
                <a:solidFill>
                  <a:srgbClr val="000000"/>
                </a:solidFill>
              </a:rPr>
              <a:t> tabanlı </a:t>
            </a:r>
            <a:r>
              <a:rPr lang="tr-TR" sz="2000" b="1" i="1" dirty="0" err="1">
                <a:solidFill>
                  <a:srgbClr val="000000"/>
                </a:solidFill>
              </a:rPr>
              <a:t>eşikleme</a:t>
            </a:r>
            <a:r>
              <a:rPr lang="tr-TR" sz="2000" b="1" i="1" dirty="0">
                <a:solidFill>
                  <a:srgbClr val="000000"/>
                </a:solidFill>
              </a:rPr>
              <a:t> </a:t>
            </a:r>
            <a:endParaRPr lang="tr-TR" sz="2000" b="1" dirty="0">
              <a:solidFill>
                <a:srgbClr val="000000"/>
              </a:solidFill>
            </a:endParaRPr>
          </a:p>
          <a:p>
            <a:pPr algn="just"/>
            <a:r>
              <a:rPr lang="tr-TR" sz="2000" dirty="0" err="1">
                <a:solidFill>
                  <a:srgbClr val="000000"/>
                </a:solidFill>
              </a:rPr>
              <a:t>Entopi</a:t>
            </a:r>
            <a:r>
              <a:rPr lang="tr-TR" sz="2000" dirty="0">
                <a:solidFill>
                  <a:srgbClr val="000000"/>
                </a:solidFill>
              </a:rPr>
              <a:t> yöntemlerine bağlı </a:t>
            </a:r>
            <a:r>
              <a:rPr lang="tr-TR" sz="2000" dirty="0" err="1">
                <a:solidFill>
                  <a:srgbClr val="000000"/>
                </a:solidFill>
              </a:rPr>
              <a:t>eşikleme</a:t>
            </a:r>
            <a:r>
              <a:rPr lang="tr-TR" sz="2000" dirty="0">
                <a:solidFill>
                  <a:srgbClr val="000000"/>
                </a:solidFill>
              </a:rPr>
              <a:t> işlemi araştırmacılar tarafından tercih edilen bir yöntemdir [19]. </a:t>
            </a:r>
            <a:r>
              <a:rPr lang="tr-TR" sz="2000" dirty="0" err="1">
                <a:solidFill>
                  <a:srgbClr val="000000"/>
                </a:solidFill>
              </a:rPr>
              <a:t>Otsu’nun</a:t>
            </a:r>
            <a:r>
              <a:rPr lang="tr-TR" sz="2000" dirty="0">
                <a:solidFill>
                  <a:srgbClr val="000000"/>
                </a:solidFill>
              </a:rPr>
              <a:t> </a:t>
            </a:r>
            <a:r>
              <a:rPr lang="tr-TR" sz="2000" dirty="0" err="1">
                <a:solidFill>
                  <a:srgbClr val="000000"/>
                </a:solidFill>
              </a:rPr>
              <a:t>eşikleme</a:t>
            </a:r>
            <a:r>
              <a:rPr lang="tr-TR" sz="2000" dirty="0">
                <a:solidFill>
                  <a:srgbClr val="000000"/>
                </a:solidFill>
              </a:rPr>
              <a:t> algoritmasından farklı olarak sınıflar arasındaki </a:t>
            </a:r>
            <a:r>
              <a:rPr lang="tr-TR" sz="2000" dirty="0" err="1">
                <a:solidFill>
                  <a:srgbClr val="000000"/>
                </a:solidFill>
              </a:rPr>
              <a:t>varyansı</a:t>
            </a:r>
            <a:r>
              <a:rPr lang="tr-TR" sz="2000" dirty="0">
                <a:solidFill>
                  <a:srgbClr val="000000"/>
                </a:solidFill>
              </a:rPr>
              <a:t> maksimize etmek ya da sınıf içi </a:t>
            </a:r>
            <a:r>
              <a:rPr lang="tr-TR" sz="2000" dirty="0" err="1">
                <a:solidFill>
                  <a:srgbClr val="000000"/>
                </a:solidFill>
              </a:rPr>
              <a:t>varyansı</a:t>
            </a:r>
            <a:r>
              <a:rPr lang="tr-TR" sz="2000" dirty="0">
                <a:solidFill>
                  <a:srgbClr val="000000"/>
                </a:solidFill>
              </a:rPr>
              <a:t> minimize etmek yerine sınıflar arası </a:t>
            </a:r>
            <a:r>
              <a:rPr lang="tr-TR" sz="2000" dirty="0" err="1">
                <a:solidFill>
                  <a:srgbClr val="000000"/>
                </a:solidFill>
              </a:rPr>
              <a:t>entropi</a:t>
            </a:r>
            <a:r>
              <a:rPr lang="tr-TR" sz="2000" dirty="0">
                <a:solidFill>
                  <a:srgbClr val="000000"/>
                </a:solidFill>
              </a:rPr>
              <a:t> maksimize edilir. </a:t>
            </a:r>
            <a:endParaRPr lang="tr-TR" sz="2000" dirty="0"/>
          </a:p>
        </p:txBody>
      </p:sp>
      <p:sp>
        <p:nvSpPr>
          <p:cNvPr id="6" name="Dikdörtgen 5"/>
          <p:cNvSpPr/>
          <p:nvPr/>
        </p:nvSpPr>
        <p:spPr>
          <a:xfrm>
            <a:off x="737937" y="5776777"/>
            <a:ext cx="11293642" cy="1015663"/>
          </a:xfrm>
          <a:prstGeom prst="rect">
            <a:avLst/>
          </a:prstGeom>
        </p:spPr>
        <p:txBody>
          <a:bodyPr wrap="square">
            <a:spAutoFit/>
          </a:bodyPr>
          <a:lstStyle/>
          <a:p>
            <a:pPr algn="just"/>
            <a:r>
              <a:rPr lang="tr-TR" sz="2000" b="1" i="1" dirty="0">
                <a:solidFill>
                  <a:srgbClr val="000000"/>
                </a:solidFill>
              </a:rPr>
              <a:t>Bulanık mantık tabanlı </a:t>
            </a:r>
            <a:r>
              <a:rPr lang="tr-TR" sz="2000" b="1" i="1" dirty="0" err="1">
                <a:solidFill>
                  <a:srgbClr val="000000"/>
                </a:solidFill>
              </a:rPr>
              <a:t>eşikleme</a:t>
            </a:r>
            <a:r>
              <a:rPr lang="tr-TR" sz="2000" b="1" i="1" dirty="0">
                <a:solidFill>
                  <a:srgbClr val="000000"/>
                </a:solidFill>
              </a:rPr>
              <a:t> </a:t>
            </a:r>
            <a:endParaRPr lang="tr-TR" sz="2000" b="1" dirty="0">
              <a:solidFill>
                <a:srgbClr val="000000"/>
              </a:solidFill>
            </a:endParaRPr>
          </a:p>
          <a:p>
            <a:pPr algn="just"/>
            <a:r>
              <a:rPr lang="tr-TR" sz="2000" dirty="0">
                <a:solidFill>
                  <a:srgbClr val="000000"/>
                </a:solidFill>
              </a:rPr>
              <a:t>Bulanık kümeleme bir yumuşak kümeleme tekniğidir. Bu kümeleme yöntemi, nesnelerin kümelere olan aitliğini ifade etmek için bir derece kavramı kullanır </a:t>
            </a:r>
            <a:endParaRPr lang="tr-TR" sz="2000" dirty="0"/>
          </a:p>
        </p:txBody>
      </p:sp>
    </p:spTree>
    <p:extLst>
      <p:ext uri="{BB962C8B-B14F-4D97-AF65-F5344CB8AC3E}">
        <p14:creationId xmlns:p14="http://schemas.microsoft.com/office/powerpoint/2010/main" val="192580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5221" y="348188"/>
            <a:ext cx="6288505" cy="1631216"/>
          </a:xfrm>
          <a:prstGeom prst="rect">
            <a:avLst/>
          </a:prstGeom>
        </p:spPr>
        <p:txBody>
          <a:bodyPr wrap="square">
            <a:spAutoFit/>
          </a:bodyPr>
          <a:lstStyle/>
          <a:p>
            <a:pPr algn="just"/>
            <a:r>
              <a:rPr lang="tr-TR" sz="2000" dirty="0">
                <a:solidFill>
                  <a:srgbClr val="000000"/>
                </a:solidFill>
              </a:rPr>
              <a:t>Önerilen yöntemde, veri setinde bulunan </a:t>
            </a:r>
            <a:r>
              <a:rPr lang="tr-TR" sz="2000" dirty="0" err="1">
                <a:solidFill>
                  <a:srgbClr val="000000"/>
                </a:solidFill>
              </a:rPr>
              <a:t>fundus</a:t>
            </a:r>
            <a:r>
              <a:rPr lang="tr-TR" sz="2000" dirty="0">
                <a:solidFill>
                  <a:srgbClr val="000000"/>
                </a:solidFill>
              </a:rPr>
              <a:t> görüntülerine ait damarların </a:t>
            </a:r>
            <a:r>
              <a:rPr lang="tr-TR" sz="2000" dirty="0" err="1">
                <a:solidFill>
                  <a:srgbClr val="000000"/>
                </a:solidFill>
              </a:rPr>
              <a:t>bölütlenmesi</a:t>
            </a:r>
            <a:r>
              <a:rPr lang="tr-TR" sz="2000" dirty="0">
                <a:solidFill>
                  <a:srgbClr val="000000"/>
                </a:solidFill>
              </a:rPr>
              <a:t> sağlanmıştır. Öncelikle, veri setinde bulunan görüntüler RGB renk uzayından gri ölçekli görüntülere dönüştürülür. Gri ölçekli görüntülerin tersi üzerinde önerilen sistem uygulanır. </a:t>
            </a:r>
            <a:endParaRPr lang="tr-TR" sz="2000" dirty="0"/>
          </a:p>
        </p:txBody>
      </p:sp>
      <p:pic>
        <p:nvPicPr>
          <p:cNvPr id="3" name="Resim 2"/>
          <p:cNvPicPr>
            <a:picLocks noChangeAspect="1"/>
          </p:cNvPicPr>
          <p:nvPr/>
        </p:nvPicPr>
        <p:blipFill>
          <a:blip r:embed="rId2"/>
          <a:stretch>
            <a:fillRect/>
          </a:stretch>
        </p:blipFill>
        <p:spPr>
          <a:xfrm>
            <a:off x="465221" y="2478719"/>
            <a:ext cx="5790205" cy="2008374"/>
          </a:xfrm>
          <a:prstGeom prst="rect">
            <a:avLst/>
          </a:prstGeom>
        </p:spPr>
      </p:pic>
      <p:pic>
        <p:nvPicPr>
          <p:cNvPr id="4" name="Resim 3"/>
          <p:cNvPicPr>
            <a:picLocks noChangeAspect="1"/>
          </p:cNvPicPr>
          <p:nvPr/>
        </p:nvPicPr>
        <p:blipFill>
          <a:blip r:embed="rId3"/>
          <a:stretch>
            <a:fillRect/>
          </a:stretch>
        </p:blipFill>
        <p:spPr>
          <a:xfrm>
            <a:off x="7360881" y="160421"/>
            <a:ext cx="4235501" cy="6561221"/>
          </a:xfrm>
          <a:prstGeom prst="rect">
            <a:avLst/>
          </a:prstGeom>
        </p:spPr>
      </p:pic>
      <p:sp>
        <p:nvSpPr>
          <p:cNvPr id="5" name="Dikdörtgen 4"/>
          <p:cNvSpPr/>
          <p:nvPr/>
        </p:nvSpPr>
        <p:spPr>
          <a:xfrm>
            <a:off x="312323" y="4663242"/>
            <a:ext cx="6096000" cy="646331"/>
          </a:xfrm>
          <a:prstGeom prst="rect">
            <a:avLst/>
          </a:prstGeom>
        </p:spPr>
        <p:txBody>
          <a:bodyPr>
            <a:spAutoFit/>
          </a:bodyPr>
          <a:lstStyle/>
          <a:p>
            <a:pPr algn="ctr"/>
            <a:r>
              <a:rPr lang="tr-TR" dirty="0" smtClean="0">
                <a:solidFill>
                  <a:srgbClr val="000000"/>
                </a:solidFill>
                <a:latin typeface="Times New Roman" panose="02020603050405020304" pitchFamily="18" charset="0"/>
              </a:rPr>
              <a:t>Örnek </a:t>
            </a:r>
            <a:r>
              <a:rPr lang="tr-TR" dirty="0">
                <a:solidFill>
                  <a:srgbClr val="000000"/>
                </a:solidFill>
                <a:latin typeface="Times New Roman" panose="02020603050405020304" pitchFamily="18" charset="0"/>
              </a:rPr>
              <a:t>veri seti görüntüsü, Sırasıyla, orijinal RGB görüntü, Gri-Ölçekli görüntü, Gri-Ölçekli görüntünün tersi 	</a:t>
            </a:r>
          </a:p>
        </p:txBody>
      </p:sp>
      <p:sp>
        <p:nvSpPr>
          <p:cNvPr id="6" name="Dikdörtgen 5"/>
          <p:cNvSpPr/>
          <p:nvPr/>
        </p:nvSpPr>
        <p:spPr>
          <a:xfrm>
            <a:off x="6096000" y="6398476"/>
            <a:ext cx="6096000" cy="646331"/>
          </a:xfrm>
          <a:prstGeom prst="rect">
            <a:avLst/>
          </a:prstGeom>
        </p:spPr>
        <p:txBody>
          <a:bodyPr>
            <a:spAutoFit/>
          </a:bodyPr>
          <a:lstStyle/>
          <a:p>
            <a:r>
              <a:rPr lang="tr-TR" dirty="0">
                <a:solidFill>
                  <a:srgbClr val="000000"/>
                </a:solidFill>
              </a:rPr>
              <a:t>Akış şeması </a:t>
            </a:r>
          </a:p>
          <a:p>
            <a:r>
              <a:rPr lang="tr-TR" dirty="0">
                <a:solidFill>
                  <a:srgbClr val="000000"/>
                </a:solidFill>
              </a:rPr>
              <a:t>  </a:t>
            </a:r>
          </a:p>
        </p:txBody>
      </p:sp>
    </p:spTree>
    <p:extLst>
      <p:ext uri="{BB962C8B-B14F-4D97-AF65-F5344CB8AC3E}">
        <p14:creationId xmlns:p14="http://schemas.microsoft.com/office/powerpoint/2010/main" val="31389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3136" y="41475"/>
            <a:ext cx="11438021" cy="1323439"/>
          </a:xfrm>
          <a:prstGeom prst="rect">
            <a:avLst/>
          </a:prstGeom>
        </p:spPr>
        <p:txBody>
          <a:bodyPr wrap="square">
            <a:spAutoFit/>
          </a:bodyPr>
          <a:lstStyle/>
          <a:p>
            <a:pPr algn="just"/>
            <a:r>
              <a:rPr lang="tr-TR" sz="2000" b="1" i="1" dirty="0">
                <a:solidFill>
                  <a:srgbClr val="000000"/>
                </a:solidFill>
              </a:rPr>
              <a:t>Morfolojik işlemler </a:t>
            </a:r>
            <a:endParaRPr lang="tr-TR" sz="2000" b="1" dirty="0">
              <a:solidFill>
                <a:srgbClr val="000000"/>
              </a:solidFill>
            </a:endParaRPr>
          </a:p>
          <a:p>
            <a:pPr algn="just"/>
            <a:r>
              <a:rPr lang="tr-TR" sz="2000" dirty="0">
                <a:solidFill>
                  <a:srgbClr val="000000"/>
                </a:solidFill>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a:t>
            </a:r>
            <a:endParaRPr lang="tr-TR" sz="2000" dirty="0"/>
          </a:p>
        </p:txBody>
      </p:sp>
      <p:pic>
        <p:nvPicPr>
          <p:cNvPr id="3" name="Resim 2"/>
          <p:cNvPicPr>
            <a:picLocks noChangeAspect="1"/>
          </p:cNvPicPr>
          <p:nvPr/>
        </p:nvPicPr>
        <p:blipFill>
          <a:blip r:embed="rId2"/>
          <a:stretch>
            <a:fillRect/>
          </a:stretch>
        </p:blipFill>
        <p:spPr>
          <a:xfrm>
            <a:off x="433136" y="1539936"/>
            <a:ext cx="5325979" cy="1684001"/>
          </a:xfrm>
          <a:prstGeom prst="rect">
            <a:avLst/>
          </a:prstGeom>
        </p:spPr>
      </p:pic>
      <p:sp>
        <p:nvSpPr>
          <p:cNvPr id="4" name="Dikdörtgen 3"/>
          <p:cNvSpPr/>
          <p:nvPr/>
        </p:nvSpPr>
        <p:spPr>
          <a:xfrm>
            <a:off x="433135" y="3489740"/>
            <a:ext cx="5325979" cy="584775"/>
          </a:xfrm>
          <a:prstGeom prst="rect">
            <a:avLst/>
          </a:prstGeom>
        </p:spPr>
        <p:txBody>
          <a:bodyPr wrap="square">
            <a:spAutoFit/>
          </a:bodyPr>
          <a:lstStyle/>
          <a:p>
            <a:r>
              <a:rPr lang="tr-TR" sz="1600" dirty="0" err="1">
                <a:solidFill>
                  <a:srgbClr val="000000"/>
                </a:solidFill>
                <a:latin typeface="Times New Roman" panose="02020603050405020304" pitchFamily="18" charset="0"/>
              </a:rPr>
              <a:t>Morfoljik</a:t>
            </a:r>
            <a:r>
              <a:rPr lang="tr-TR" sz="1600" dirty="0">
                <a:solidFill>
                  <a:srgbClr val="000000"/>
                </a:solidFill>
                <a:latin typeface="Times New Roman" panose="02020603050405020304" pitchFamily="18" charset="0"/>
              </a:rPr>
              <a:t> işlemler. Sırası ile morfolojik açma, üst şapka ve alt şapka işlemleri 	</a:t>
            </a:r>
          </a:p>
        </p:txBody>
      </p:sp>
      <p:pic>
        <p:nvPicPr>
          <p:cNvPr id="5" name="Resim 4"/>
          <p:cNvPicPr>
            <a:picLocks noChangeAspect="1"/>
          </p:cNvPicPr>
          <p:nvPr/>
        </p:nvPicPr>
        <p:blipFill>
          <a:blip r:embed="rId3"/>
          <a:stretch>
            <a:fillRect/>
          </a:stretch>
        </p:blipFill>
        <p:spPr>
          <a:xfrm>
            <a:off x="495661" y="4268892"/>
            <a:ext cx="5263453" cy="1743581"/>
          </a:xfrm>
          <a:prstGeom prst="rect">
            <a:avLst/>
          </a:prstGeom>
        </p:spPr>
      </p:pic>
      <p:sp>
        <p:nvSpPr>
          <p:cNvPr id="6" name="Dikdörtgen 5"/>
          <p:cNvSpPr/>
          <p:nvPr/>
        </p:nvSpPr>
        <p:spPr>
          <a:xfrm>
            <a:off x="431902" y="6085859"/>
            <a:ext cx="5390969" cy="584775"/>
          </a:xfrm>
          <a:prstGeom prst="rect">
            <a:avLst/>
          </a:prstGeom>
        </p:spPr>
        <p:txBody>
          <a:bodyPr wrap="square">
            <a:spAutoFit/>
          </a:bodyPr>
          <a:lstStyle/>
          <a:p>
            <a:pPr algn="just"/>
            <a:r>
              <a:rPr lang="tr-TR" sz="1600" dirty="0">
                <a:solidFill>
                  <a:srgbClr val="000000"/>
                </a:solidFill>
                <a:latin typeface="Times New Roman" panose="02020603050405020304" pitchFamily="18" charset="0"/>
              </a:rPr>
              <a:t>Morfolojik işlem döngü sonucu. Sırasıyla morfolojik açma, üst-şapka ve alt-şapka sonuçları. 	</a:t>
            </a:r>
          </a:p>
        </p:txBody>
      </p:sp>
      <p:pic>
        <p:nvPicPr>
          <p:cNvPr id="7" name="Resim 6"/>
          <p:cNvPicPr>
            <a:picLocks noChangeAspect="1"/>
          </p:cNvPicPr>
          <p:nvPr/>
        </p:nvPicPr>
        <p:blipFill>
          <a:blip r:embed="rId4"/>
          <a:stretch>
            <a:fillRect/>
          </a:stretch>
        </p:blipFill>
        <p:spPr>
          <a:xfrm>
            <a:off x="7017992" y="2390162"/>
            <a:ext cx="4378710" cy="2140133"/>
          </a:xfrm>
          <a:prstGeom prst="rect">
            <a:avLst/>
          </a:prstGeom>
        </p:spPr>
      </p:pic>
      <p:sp>
        <p:nvSpPr>
          <p:cNvPr id="8" name="Dikdörtgen 7"/>
          <p:cNvSpPr/>
          <p:nvPr/>
        </p:nvSpPr>
        <p:spPr>
          <a:xfrm>
            <a:off x="7017992" y="4663131"/>
            <a:ext cx="4491789" cy="830997"/>
          </a:xfrm>
          <a:prstGeom prst="rect">
            <a:avLst/>
          </a:prstGeom>
        </p:spPr>
        <p:txBody>
          <a:bodyPr wrap="square">
            <a:spAutoFit/>
          </a:bodyPr>
          <a:lstStyle/>
          <a:p>
            <a:pPr algn="just"/>
            <a:r>
              <a:rPr lang="tr-TR" sz="1600" dirty="0">
                <a:solidFill>
                  <a:srgbClr val="000000"/>
                </a:solidFill>
                <a:latin typeface="Times New Roman" panose="02020603050405020304" pitchFamily="18" charset="0"/>
              </a:rPr>
              <a:t>Daha sonra, M. D. </a:t>
            </a:r>
            <a:r>
              <a:rPr lang="tr-TR" sz="1600" dirty="0" err="1">
                <a:solidFill>
                  <a:srgbClr val="000000"/>
                </a:solidFill>
                <a:latin typeface="Times New Roman" panose="02020603050405020304" pitchFamily="18" charset="0"/>
              </a:rPr>
              <a:t>Saleh</a:t>
            </a:r>
            <a:r>
              <a:rPr lang="tr-TR" sz="1600" dirty="0">
                <a:solidFill>
                  <a:srgbClr val="000000"/>
                </a:solidFill>
                <a:latin typeface="Times New Roman" panose="02020603050405020304" pitchFamily="18" charset="0"/>
              </a:rPr>
              <a:t> vd. </a:t>
            </a:r>
            <a:r>
              <a:rPr lang="tr-TR" sz="1600" dirty="0" smtClean="0">
                <a:solidFill>
                  <a:srgbClr val="000000"/>
                </a:solidFill>
                <a:latin typeface="Times New Roman" panose="02020603050405020304" pitchFamily="18" charset="0"/>
              </a:rPr>
              <a:t> </a:t>
            </a:r>
            <a:r>
              <a:rPr lang="tr-TR" sz="1600" dirty="0">
                <a:solidFill>
                  <a:srgbClr val="000000"/>
                </a:solidFill>
                <a:latin typeface="Times New Roman" panose="02020603050405020304" pitchFamily="18" charset="0"/>
              </a:rPr>
              <a:t>tarafından önerilen matematiksel ifade </a:t>
            </a:r>
            <a:r>
              <a:rPr lang="tr-TR" sz="1600" dirty="0" smtClean="0">
                <a:solidFill>
                  <a:srgbClr val="000000"/>
                </a:solidFill>
                <a:latin typeface="Times New Roman" panose="02020603050405020304" pitchFamily="18" charset="0"/>
              </a:rPr>
              <a:t>kullanılmış ve bu sonuç alınmıştır. </a:t>
            </a:r>
            <a:endParaRPr lang="tr-TR" sz="1600" dirty="0"/>
          </a:p>
        </p:txBody>
      </p:sp>
    </p:spTree>
    <p:extLst>
      <p:ext uri="{BB962C8B-B14F-4D97-AF65-F5344CB8AC3E}">
        <p14:creationId xmlns:p14="http://schemas.microsoft.com/office/powerpoint/2010/main" val="223177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8758" y="474130"/>
            <a:ext cx="5181600" cy="5632311"/>
          </a:xfrm>
          <a:prstGeom prst="rect">
            <a:avLst/>
          </a:prstGeom>
        </p:spPr>
        <p:txBody>
          <a:bodyPr wrap="square">
            <a:spAutoFit/>
          </a:bodyPr>
          <a:lstStyle/>
          <a:p>
            <a:pPr algn="just"/>
            <a:r>
              <a:rPr lang="tr-TR" sz="2400" dirty="0">
                <a:solidFill>
                  <a:srgbClr val="000000"/>
                </a:solidFill>
              </a:rPr>
              <a:t>Üç farklı </a:t>
            </a:r>
            <a:r>
              <a:rPr lang="tr-TR" sz="2400" dirty="0" err="1">
                <a:solidFill>
                  <a:srgbClr val="000000"/>
                </a:solidFill>
              </a:rPr>
              <a:t>eşikleme</a:t>
            </a:r>
            <a:r>
              <a:rPr lang="tr-TR" sz="2400" dirty="0">
                <a:solidFill>
                  <a:srgbClr val="000000"/>
                </a:solidFill>
              </a:rPr>
              <a:t> algoritması iyileştirilmiş </a:t>
            </a:r>
            <a:r>
              <a:rPr lang="tr-TR" sz="2400" dirty="0" err="1">
                <a:solidFill>
                  <a:srgbClr val="000000"/>
                </a:solidFill>
              </a:rPr>
              <a:t>fundus</a:t>
            </a:r>
            <a:r>
              <a:rPr lang="tr-TR" sz="2400" dirty="0">
                <a:solidFill>
                  <a:srgbClr val="000000"/>
                </a:solidFill>
              </a:rPr>
              <a:t> görüntüleri üzerinde uygulanarak damar </a:t>
            </a:r>
            <a:r>
              <a:rPr lang="tr-TR" sz="2400" dirty="0" smtClean="0">
                <a:solidFill>
                  <a:srgbClr val="000000"/>
                </a:solidFill>
              </a:rPr>
              <a:t>piksellerinin </a:t>
            </a:r>
            <a:r>
              <a:rPr lang="tr-TR" sz="2400" dirty="0" err="1" smtClean="0">
                <a:solidFill>
                  <a:srgbClr val="000000"/>
                </a:solidFill>
              </a:rPr>
              <a:t>bölütlenmesi</a:t>
            </a:r>
            <a:r>
              <a:rPr lang="tr-TR" sz="2400" dirty="0" smtClean="0">
                <a:solidFill>
                  <a:srgbClr val="000000"/>
                </a:solidFill>
              </a:rPr>
              <a:t> </a:t>
            </a:r>
            <a:r>
              <a:rPr lang="tr-TR" sz="2400" dirty="0">
                <a:solidFill>
                  <a:srgbClr val="000000"/>
                </a:solidFill>
              </a:rPr>
              <a:t>sağlanmıştır</a:t>
            </a:r>
            <a:r>
              <a:rPr lang="tr-TR" sz="2400" dirty="0" smtClean="0">
                <a:solidFill>
                  <a:srgbClr val="000000"/>
                </a:solidFill>
              </a:rPr>
              <a:t>. </a:t>
            </a:r>
            <a:r>
              <a:rPr lang="tr-TR" sz="2400" dirty="0">
                <a:solidFill>
                  <a:srgbClr val="000000"/>
                </a:solidFill>
              </a:rPr>
              <a:t>İyileştirilmiş görüntüler </a:t>
            </a:r>
            <a:r>
              <a:rPr lang="tr-TR" sz="2400" dirty="0" err="1" smtClean="0">
                <a:solidFill>
                  <a:srgbClr val="000000"/>
                </a:solidFill>
              </a:rPr>
              <a:t>eşikleme</a:t>
            </a:r>
            <a:r>
              <a:rPr lang="tr-TR" sz="2400" dirty="0" smtClean="0">
                <a:solidFill>
                  <a:srgbClr val="000000"/>
                </a:solidFill>
              </a:rPr>
              <a:t> </a:t>
            </a:r>
            <a:r>
              <a:rPr lang="tr-TR" sz="2400" dirty="0" smtClean="0"/>
              <a:t>işlemine </a:t>
            </a:r>
            <a:r>
              <a:rPr lang="tr-TR" sz="2400" dirty="0"/>
              <a:t>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a:t>
            </a:r>
          </a:p>
        </p:txBody>
      </p:sp>
      <p:pic>
        <p:nvPicPr>
          <p:cNvPr id="3" name="Resim 2"/>
          <p:cNvPicPr>
            <a:picLocks noChangeAspect="1"/>
          </p:cNvPicPr>
          <p:nvPr/>
        </p:nvPicPr>
        <p:blipFill>
          <a:blip r:embed="rId2"/>
          <a:stretch>
            <a:fillRect/>
          </a:stretch>
        </p:blipFill>
        <p:spPr>
          <a:xfrm>
            <a:off x="6037871" y="201414"/>
            <a:ext cx="5480359" cy="5530318"/>
          </a:xfrm>
          <a:prstGeom prst="rect">
            <a:avLst/>
          </a:prstGeom>
        </p:spPr>
      </p:pic>
      <p:sp>
        <p:nvSpPr>
          <p:cNvPr id="4" name="Dikdörtgen 3"/>
          <p:cNvSpPr/>
          <p:nvPr/>
        </p:nvSpPr>
        <p:spPr>
          <a:xfrm>
            <a:off x="6037870" y="5780782"/>
            <a:ext cx="5480359" cy="1077218"/>
          </a:xfrm>
          <a:prstGeom prst="rect">
            <a:avLst/>
          </a:prstGeom>
        </p:spPr>
        <p:txBody>
          <a:bodyPr wrap="square">
            <a:spAutoFit/>
          </a:bodyPr>
          <a:lstStyle/>
          <a:p>
            <a:r>
              <a:rPr lang="tr-TR" sz="1600" dirty="0">
                <a:solidFill>
                  <a:srgbClr val="000000"/>
                </a:solidFill>
                <a:latin typeface="Times New Roman" panose="02020603050405020304" pitchFamily="18" charset="0"/>
              </a:rPr>
              <a:t>Performans İyileştirme Sonuçları. Birinci satırlar </a:t>
            </a:r>
            <a:r>
              <a:rPr lang="tr-TR" sz="1600" dirty="0" err="1">
                <a:solidFill>
                  <a:srgbClr val="000000"/>
                </a:solidFill>
                <a:latin typeface="Times New Roman" panose="02020603050405020304" pitchFamily="18" charset="0"/>
              </a:rPr>
              <a:t>eşikleme</a:t>
            </a:r>
            <a:r>
              <a:rPr lang="tr-TR" sz="1600" dirty="0">
                <a:solidFill>
                  <a:srgbClr val="000000"/>
                </a:solidFill>
                <a:latin typeface="Times New Roman" panose="02020603050405020304" pitchFamily="18" charset="0"/>
              </a:rPr>
              <a:t> sonuçlarını, ikinci satırlar iyileştirme sonuçlarını göstermektedir. Orijinal görüntünün altındaki görüntüler 1.manuel </a:t>
            </a:r>
            <a:r>
              <a:rPr lang="tr-TR" sz="1600" dirty="0" err="1">
                <a:solidFill>
                  <a:srgbClr val="000000"/>
                </a:solidFill>
                <a:latin typeface="Times New Roman" panose="02020603050405020304" pitchFamily="18" charset="0"/>
              </a:rPr>
              <a:t>bölütlenmiş</a:t>
            </a:r>
            <a:r>
              <a:rPr lang="tr-TR" sz="1600" dirty="0">
                <a:solidFill>
                  <a:srgbClr val="000000"/>
                </a:solidFill>
                <a:latin typeface="Times New Roman" panose="02020603050405020304" pitchFamily="18" charset="0"/>
              </a:rPr>
              <a:t> gerçek zemin görüntüleridir. 	</a:t>
            </a:r>
          </a:p>
        </p:txBody>
      </p:sp>
    </p:spTree>
    <p:extLst>
      <p:ext uri="{BB962C8B-B14F-4D97-AF65-F5344CB8AC3E}">
        <p14:creationId xmlns:p14="http://schemas.microsoft.com/office/powerpoint/2010/main" val="274017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81263" y="362635"/>
            <a:ext cx="11341769" cy="461665"/>
          </a:xfrm>
          <a:prstGeom prst="rect">
            <a:avLst/>
          </a:prstGeom>
        </p:spPr>
        <p:txBody>
          <a:bodyPr wrap="square">
            <a:spAutoFit/>
          </a:bodyPr>
          <a:lstStyle/>
          <a:p>
            <a:r>
              <a:rPr lang="tr-TR" sz="2400" dirty="0">
                <a:solidFill>
                  <a:srgbClr val="000000"/>
                </a:solidFill>
              </a:rPr>
              <a:t>Uygulanan yöntemin başarı ölçütünü hesaplamak için Doğruluk Oranı ölçüsü kullanılmıştır. </a:t>
            </a:r>
            <a:endParaRPr lang="tr-TR" sz="2400" dirty="0"/>
          </a:p>
        </p:txBody>
      </p:sp>
      <p:pic>
        <p:nvPicPr>
          <p:cNvPr id="3" name="Resim 2"/>
          <p:cNvPicPr>
            <a:picLocks noChangeAspect="1"/>
          </p:cNvPicPr>
          <p:nvPr/>
        </p:nvPicPr>
        <p:blipFill>
          <a:blip r:embed="rId2"/>
          <a:stretch>
            <a:fillRect/>
          </a:stretch>
        </p:blipFill>
        <p:spPr>
          <a:xfrm>
            <a:off x="3918786" y="1036972"/>
            <a:ext cx="3660582" cy="791828"/>
          </a:xfrm>
          <a:prstGeom prst="rect">
            <a:avLst/>
          </a:prstGeom>
        </p:spPr>
      </p:pic>
      <p:sp>
        <p:nvSpPr>
          <p:cNvPr id="4" name="Dikdörtgen 3"/>
          <p:cNvSpPr/>
          <p:nvPr/>
        </p:nvSpPr>
        <p:spPr>
          <a:xfrm>
            <a:off x="481263" y="2171615"/>
            <a:ext cx="11341769" cy="3785652"/>
          </a:xfrm>
          <a:prstGeom prst="rect">
            <a:avLst/>
          </a:prstGeom>
        </p:spPr>
        <p:txBody>
          <a:bodyPr wrap="square">
            <a:spAutoFit/>
          </a:bodyPr>
          <a:lstStyle/>
          <a:p>
            <a:pPr algn="just"/>
            <a:r>
              <a:rPr lang="tr-TR" sz="2400" dirty="0">
                <a:solidFill>
                  <a:srgbClr val="000000"/>
                </a:solidFill>
              </a:rPr>
              <a:t>Bu makalede, paylaşıma açık olarak sunulan DRIVE veri seti üzerinde morfolojik işlemlere dayalı bir damar iyileştirme yöntemi kullanılmıştır. Damar iyileştirme aşamasından sonra Çoklu </a:t>
            </a:r>
            <a:r>
              <a:rPr lang="tr-TR" sz="2400" dirty="0" err="1">
                <a:solidFill>
                  <a:srgbClr val="000000"/>
                </a:solidFill>
              </a:rPr>
              <a:t>Eşikleme</a:t>
            </a:r>
            <a:r>
              <a:rPr lang="tr-TR" sz="2400" dirty="0">
                <a:solidFill>
                  <a:srgbClr val="000000"/>
                </a:solidFill>
              </a:rPr>
              <a:t>, Bulanık Mantık Tabanlı </a:t>
            </a:r>
            <a:r>
              <a:rPr lang="tr-TR" sz="2400" dirty="0" err="1">
                <a:solidFill>
                  <a:srgbClr val="000000"/>
                </a:solidFill>
              </a:rPr>
              <a:t>Eşikleme</a:t>
            </a:r>
            <a:r>
              <a:rPr lang="tr-TR" sz="2400" dirty="0">
                <a:solidFill>
                  <a:srgbClr val="000000"/>
                </a:solidFill>
              </a:rPr>
              <a:t> ve Maksimum </a:t>
            </a:r>
            <a:r>
              <a:rPr lang="tr-TR" sz="2400" dirty="0" err="1">
                <a:solidFill>
                  <a:srgbClr val="000000"/>
                </a:solidFill>
              </a:rPr>
              <a:t>Eşikleme</a:t>
            </a:r>
            <a:r>
              <a:rPr lang="tr-TR" sz="2400" dirty="0">
                <a:solidFill>
                  <a:srgbClr val="000000"/>
                </a:solidFill>
              </a:rPr>
              <a:t> yöntemleri kullanılarak damar </a:t>
            </a:r>
            <a:r>
              <a:rPr lang="tr-TR" sz="2400" dirty="0" err="1">
                <a:solidFill>
                  <a:srgbClr val="000000"/>
                </a:solidFill>
              </a:rPr>
              <a:t>bölütlemesi</a:t>
            </a:r>
            <a:r>
              <a:rPr lang="tr-TR" sz="2400" dirty="0">
                <a:solidFill>
                  <a:srgbClr val="000000"/>
                </a:solidFill>
              </a:rPr>
              <a:t> yapılmıştır. Bu yöntem temelde morfolojik işlemlere dayanmış olsa da asıl amaç </a:t>
            </a:r>
            <a:r>
              <a:rPr lang="tr-TR" sz="2400" dirty="0" err="1">
                <a:solidFill>
                  <a:srgbClr val="000000"/>
                </a:solidFill>
              </a:rPr>
              <a:t>eşikleme</a:t>
            </a:r>
            <a:r>
              <a:rPr lang="tr-TR" sz="2400" dirty="0">
                <a:solidFill>
                  <a:srgbClr val="000000"/>
                </a:solidFill>
              </a:rPr>
              <a:t> </a:t>
            </a:r>
            <a:r>
              <a:rPr lang="tr-TR" sz="2400" dirty="0" smtClean="0">
                <a:solidFill>
                  <a:srgbClr val="000000"/>
                </a:solidFill>
              </a:rPr>
              <a:t>algoritmalarının </a:t>
            </a:r>
            <a:r>
              <a:rPr lang="tr-TR" sz="2400" dirty="0">
                <a:solidFill>
                  <a:srgbClr val="000000"/>
                </a:solidFill>
              </a:rPr>
              <a:t>yöntem üzerindeki performanslarının karşılaştırılmasıdır. </a:t>
            </a:r>
            <a:r>
              <a:rPr lang="tr-TR" sz="2400" dirty="0" err="1">
                <a:solidFill>
                  <a:srgbClr val="000000"/>
                </a:solidFill>
              </a:rPr>
              <a:t>Eşikleme</a:t>
            </a:r>
            <a:r>
              <a:rPr lang="tr-TR" sz="2400" dirty="0">
                <a:solidFill>
                  <a:srgbClr val="000000"/>
                </a:solidFill>
              </a:rPr>
              <a:t> yöntemleri, doğası ne olursa olsun tüm veriler üzerinde kullanılabilir. Ancak, farklı </a:t>
            </a:r>
            <a:r>
              <a:rPr lang="tr-TR" sz="2400" dirty="0" err="1">
                <a:solidFill>
                  <a:srgbClr val="000000"/>
                </a:solidFill>
              </a:rPr>
              <a:t>eşikleme</a:t>
            </a:r>
            <a:r>
              <a:rPr lang="tr-TR" sz="2400" dirty="0">
                <a:solidFill>
                  <a:srgbClr val="000000"/>
                </a:solidFill>
              </a:rPr>
              <a:t> yöntemlerinin aynı iyileştirilmiş görüntü üzerinde farklı sonuçlar verdiği gözlemlenmiştir. Bu makalede, Bulanık Mantık Tabanlı </a:t>
            </a:r>
            <a:r>
              <a:rPr lang="tr-TR" sz="2400" dirty="0" err="1">
                <a:solidFill>
                  <a:srgbClr val="000000"/>
                </a:solidFill>
              </a:rPr>
              <a:t>Eşikleme</a:t>
            </a:r>
            <a:r>
              <a:rPr lang="tr-TR" sz="2400" dirty="0">
                <a:solidFill>
                  <a:srgbClr val="000000"/>
                </a:solidFill>
              </a:rPr>
              <a:t> yönteminin ortalama doğruluk oranı 0.952 olarak hesaplanmış ve diğer iki </a:t>
            </a:r>
            <a:r>
              <a:rPr lang="tr-TR" sz="2400" dirty="0" err="1">
                <a:solidFill>
                  <a:srgbClr val="000000"/>
                </a:solidFill>
              </a:rPr>
              <a:t>eşikleme</a:t>
            </a:r>
            <a:r>
              <a:rPr lang="tr-TR" sz="2400" dirty="0">
                <a:solidFill>
                  <a:srgbClr val="000000"/>
                </a:solidFill>
              </a:rPr>
              <a:t> yönteminden daha yüksek bir değere sahip olmuştur. </a:t>
            </a:r>
            <a:endParaRPr lang="tr-TR" sz="2400" dirty="0"/>
          </a:p>
        </p:txBody>
      </p:sp>
    </p:spTree>
    <p:extLst>
      <p:ext uri="{BB962C8B-B14F-4D97-AF65-F5344CB8AC3E}">
        <p14:creationId xmlns:p14="http://schemas.microsoft.com/office/powerpoint/2010/main" val="385996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93558" y="1715398"/>
            <a:ext cx="11293642" cy="2062103"/>
          </a:xfrm>
          <a:prstGeom prst="rect">
            <a:avLst/>
          </a:prstGeom>
        </p:spPr>
        <p:txBody>
          <a:bodyPr wrap="square">
            <a:spAutoFit/>
          </a:bodyPr>
          <a:lstStyle/>
          <a:p>
            <a:pPr algn="ctr"/>
            <a:endParaRPr lang="tr-TR" sz="3200" dirty="0" smtClean="0">
              <a:solidFill>
                <a:srgbClr val="000000"/>
              </a:solidFill>
              <a:latin typeface="Times New Roman" panose="02020603050405020304" pitchFamily="18" charset="0"/>
            </a:endParaRPr>
          </a:p>
          <a:p>
            <a:pPr algn="ctr"/>
            <a:r>
              <a:rPr lang="tr-TR" sz="3200" dirty="0" smtClean="0">
                <a:solidFill>
                  <a:srgbClr val="000000"/>
                </a:solidFill>
                <a:latin typeface="Times New Roman" panose="02020603050405020304" pitchFamily="18" charset="0"/>
              </a:rPr>
              <a:t> </a:t>
            </a:r>
            <a:r>
              <a:rPr lang="tr-TR" sz="3200" b="1" dirty="0" smtClean="0">
                <a:solidFill>
                  <a:srgbClr val="000000"/>
                </a:solidFill>
                <a:latin typeface="Times New Roman" panose="02020603050405020304" pitchFamily="18" charset="0"/>
              </a:rPr>
              <a:t>GÖRÜNTÜ İŞLEME TEKNİKLERİ VE KÜMELEME YÖNTEMLERİ KULLANILARAK FINDIK MEYVESİNİN TESPİT VE SINIFLANDIRILMASI </a:t>
            </a:r>
            <a:endParaRPr lang="tr-TR" sz="3200" dirty="0"/>
          </a:p>
        </p:txBody>
      </p:sp>
    </p:spTree>
    <p:extLst>
      <p:ext uri="{BB962C8B-B14F-4D97-AF65-F5344CB8AC3E}">
        <p14:creationId xmlns:p14="http://schemas.microsoft.com/office/powerpoint/2010/main" val="69608120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1689</Words>
  <Application>Microsoft Office PowerPoint</Application>
  <PresentationFormat>Geniş ekran</PresentationFormat>
  <Paragraphs>74</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ERDAL-AYSEN</dc:creator>
  <cp:lastModifiedBy>ERDAL-AYSEN</cp:lastModifiedBy>
  <cp:revision>37</cp:revision>
  <dcterms:created xsi:type="dcterms:W3CDTF">2022-11-11T05:59:19Z</dcterms:created>
  <dcterms:modified xsi:type="dcterms:W3CDTF">2022-12-11T12:53:54Z</dcterms:modified>
</cp:coreProperties>
</file>