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80E7124B-80D7-48E9-BA0A-D66C64F5DF26}" type="datetimeFigureOut">
              <a:rPr lang="tr-TR" smtClean="0"/>
              <a:t>11.11.2022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90794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0E7124B-80D7-48E9-BA0A-D66C64F5DF26}" type="datetimeFigureOut">
              <a:rPr lang="tr-TR" smtClean="0"/>
              <a:t>11.11.2022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362630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0E7124B-80D7-48E9-BA0A-D66C64F5DF26}" type="datetimeFigureOut">
              <a:rPr lang="tr-TR" smtClean="0"/>
              <a:t>11.11.2022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1317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0E7124B-80D7-48E9-BA0A-D66C64F5DF26}" type="datetimeFigureOut">
              <a:rPr lang="tr-TR" smtClean="0"/>
              <a:t>11.11.2022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351428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80E7124B-80D7-48E9-BA0A-D66C64F5DF26}" type="datetimeFigureOut">
              <a:rPr lang="tr-TR" smtClean="0"/>
              <a:t>11.11.2022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200124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80E7124B-80D7-48E9-BA0A-D66C64F5DF26}" type="datetimeFigureOut">
              <a:rPr lang="tr-TR" smtClean="0"/>
              <a:t>11.11.2022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107957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80E7124B-80D7-48E9-BA0A-D66C64F5DF26}" type="datetimeFigureOut">
              <a:rPr lang="tr-TR" smtClean="0"/>
              <a:t>11.11.2022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59781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80E7124B-80D7-48E9-BA0A-D66C64F5DF26}" type="datetimeFigureOut">
              <a:rPr lang="tr-TR" smtClean="0"/>
              <a:t>11.11.2022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427437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0E7124B-80D7-48E9-BA0A-D66C64F5DF26}" type="datetimeFigureOut">
              <a:rPr lang="tr-TR" smtClean="0"/>
              <a:t>11.11.2022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328650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0E7124B-80D7-48E9-BA0A-D66C64F5DF26}" type="datetimeFigureOut">
              <a:rPr lang="tr-TR" smtClean="0"/>
              <a:t>11.11.2022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424375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0E7124B-80D7-48E9-BA0A-D66C64F5DF26}" type="datetimeFigureOut">
              <a:rPr lang="tr-TR" smtClean="0"/>
              <a:t>11.11.2022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422454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7124B-80D7-48E9-BA0A-D66C64F5DF26}" type="datetimeFigureOut">
              <a:rPr lang="tr-TR" smtClean="0"/>
              <a:t>11.11.2022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EE66F-1085-41C6-83A9-0707D3E1D163}" type="slidenum">
              <a:rPr lang="tr-TR" smtClean="0"/>
              <a:t>‹#›</a:t>
            </a:fld>
            <a:endParaRPr lang="tr-TR"/>
          </a:p>
        </p:txBody>
      </p:sp>
    </p:spTree>
    <p:extLst>
      <p:ext uri="{BB962C8B-B14F-4D97-AF65-F5344CB8AC3E}">
        <p14:creationId xmlns:p14="http://schemas.microsoft.com/office/powerpoint/2010/main" val="3363059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84420" y="2356327"/>
            <a:ext cx="10912839" cy="1446550"/>
          </a:xfrm>
          <a:prstGeom prst="rect">
            <a:avLst/>
          </a:prstGeom>
        </p:spPr>
        <p:txBody>
          <a:bodyPr wrap="square">
            <a:spAutoFit/>
          </a:bodyPr>
          <a:lstStyle/>
          <a:p>
            <a:pPr algn="ctr"/>
            <a:r>
              <a:rPr lang="tr-TR" sz="4400" b="1" dirty="0" smtClean="0"/>
              <a:t>Görüntü İşleme Yöntemleri Kullanılarak </a:t>
            </a:r>
          </a:p>
          <a:p>
            <a:pPr algn="ctr"/>
            <a:r>
              <a:rPr lang="tr-TR" sz="4400" b="1" dirty="0" smtClean="0"/>
              <a:t>Kiraz Meyvesinin Sınıflandırılması</a:t>
            </a:r>
            <a:endParaRPr lang="tr-TR" sz="4400" b="1" dirty="0"/>
          </a:p>
        </p:txBody>
      </p:sp>
      <p:sp>
        <p:nvSpPr>
          <p:cNvPr id="3" name="Metin kutusu 2"/>
          <p:cNvSpPr txBox="1"/>
          <p:nvPr/>
        </p:nvSpPr>
        <p:spPr>
          <a:xfrm>
            <a:off x="9936229" y="5696262"/>
            <a:ext cx="1744773" cy="707886"/>
          </a:xfrm>
          <a:prstGeom prst="rect">
            <a:avLst/>
          </a:prstGeom>
          <a:noFill/>
        </p:spPr>
        <p:txBody>
          <a:bodyPr wrap="none" rtlCol="0">
            <a:spAutoFit/>
          </a:bodyPr>
          <a:lstStyle/>
          <a:p>
            <a:pPr algn="ctr"/>
            <a:r>
              <a:rPr lang="tr-TR" sz="2000" b="1" dirty="0" smtClean="0">
                <a:solidFill>
                  <a:srgbClr val="FF0000"/>
                </a:solidFill>
              </a:rPr>
              <a:t>Mustafa OĞUZ</a:t>
            </a:r>
          </a:p>
          <a:p>
            <a:pPr algn="ctr"/>
            <a:r>
              <a:rPr lang="tr-TR" sz="2000" b="1" dirty="0" smtClean="0">
                <a:solidFill>
                  <a:srgbClr val="FF0000"/>
                </a:solidFill>
              </a:rPr>
              <a:t>02210201003</a:t>
            </a:r>
            <a:endParaRPr lang="tr-TR" sz="2000" b="1" dirty="0">
              <a:solidFill>
                <a:srgbClr val="FF0000"/>
              </a:solidFill>
            </a:endParaRPr>
          </a:p>
        </p:txBody>
      </p:sp>
    </p:spTree>
    <p:extLst>
      <p:ext uri="{BB962C8B-B14F-4D97-AF65-F5344CB8AC3E}">
        <p14:creationId xmlns:p14="http://schemas.microsoft.com/office/powerpoint/2010/main" val="1891338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69824" y="1305342"/>
            <a:ext cx="11677338" cy="2862322"/>
          </a:xfrm>
          <a:prstGeom prst="rect">
            <a:avLst/>
          </a:prstGeom>
        </p:spPr>
        <p:txBody>
          <a:bodyPr wrap="square">
            <a:spAutoFit/>
          </a:bodyPr>
          <a:lstStyle/>
          <a:p>
            <a:pPr algn="just"/>
            <a:r>
              <a:rPr lang="tr-TR" sz="2000" b="1" dirty="0" smtClean="0">
                <a:solidFill>
                  <a:srgbClr val="000000"/>
                </a:solidFill>
                <a:latin typeface="Times New Roman" panose="02020603050405020304" pitchFamily="18" charset="0"/>
              </a:rPr>
              <a:t>SONUÇ:</a:t>
            </a:r>
          </a:p>
          <a:p>
            <a:pPr algn="just"/>
            <a:r>
              <a:rPr lang="tr-TR" sz="2000" dirty="0" smtClean="0">
                <a:solidFill>
                  <a:srgbClr val="000000"/>
                </a:solidFill>
                <a:latin typeface="Times New Roman" panose="02020603050405020304" pitchFamily="18" charset="0"/>
              </a:rPr>
              <a:t>Yapılan </a:t>
            </a:r>
            <a:r>
              <a:rPr lang="tr-TR" sz="2000" dirty="0">
                <a:solidFill>
                  <a:srgbClr val="000000"/>
                </a:solidFill>
                <a:latin typeface="Times New Roman" panose="02020603050405020304" pitchFamily="18" charset="0"/>
              </a:rPr>
              <a:t>çalışmada, Ülkemizde yaygın olarak yetiştirilen ve en önemli ihracat ürünlerinden birisi olan kiraz meyvesinin </a:t>
            </a:r>
            <a:r>
              <a:rPr lang="tr-TR" sz="2000" dirty="0" smtClean="0">
                <a:solidFill>
                  <a:srgbClr val="000000"/>
                </a:solidFill>
                <a:latin typeface="Times New Roman" panose="02020603050405020304" pitchFamily="18" charset="0"/>
              </a:rPr>
              <a:t>klasik sınıflandırma </a:t>
            </a:r>
            <a:r>
              <a:rPr lang="tr-TR" sz="2000" dirty="0">
                <a:solidFill>
                  <a:srgbClr val="000000"/>
                </a:solidFill>
                <a:latin typeface="Times New Roman" panose="02020603050405020304" pitchFamily="18" charset="0"/>
              </a:rPr>
              <a:t>yöntemleri yerine görüntü işleme teknikleri ile sınıflandırılması sağlanmıştır. Bu sayede önemli ihracat ürünlerinden biri olan kiraz meyvesinin uluslararası standartlara uygun olarak tasnif edilmesi sağlanacak ve </a:t>
            </a:r>
            <a:r>
              <a:rPr lang="tr-TR" sz="2000" dirty="0" smtClean="0">
                <a:solidFill>
                  <a:srgbClr val="000000"/>
                </a:solidFill>
                <a:latin typeface="Times New Roman" panose="02020603050405020304" pitchFamily="18" charset="0"/>
              </a:rPr>
              <a:t>ülke ekonomisine </a:t>
            </a:r>
            <a:r>
              <a:rPr lang="tr-TR" sz="2000" dirty="0">
                <a:solidFill>
                  <a:srgbClr val="000000"/>
                </a:solidFill>
                <a:latin typeface="Times New Roman" panose="02020603050405020304" pitchFamily="18" charset="0"/>
              </a:rPr>
              <a:t>katkısı </a:t>
            </a:r>
            <a:r>
              <a:rPr lang="tr-TR" sz="2000" dirty="0" smtClean="0">
                <a:solidFill>
                  <a:srgbClr val="000000"/>
                </a:solidFill>
                <a:latin typeface="Times New Roman" panose="02020603050405020304" pitchFamily="18" charset="0"/>
              </a:rPr>
              <a:t>daha da </a:t>
            </a:r>
            <a:r>
              <a:rPr lang="tr-TR" sz="2000" dirty="0">
                <a:solidFill>
                  <a:srgbClr val="000000"/>
                </a:solidFill>
                <a:latin typeface="Times New Roman" panose="02020603050405020304" pitchFamily="18" charset="0"/>
              </a:rPr>
              <a:t>arttırılacaktır. Yapılan çalışmada kiraz meyvesinin referans boyut değerleri isteğe göre değiştirilerek farklı boyutlarda sınıflama işlemleri de gerçekleştirilebilmektedir. Ayrıca kiraz meyvesinin sınıflandırılması için uygulanan algoritma ve filtreleme </a:t>
            </a:r>
            <a:r>
              <a:rPr lang="tr-TR" sz="2000" dirty="0" smtClean="0">
                <a:solidFill>
                  <a:srgbClr val="000000"/>
                </a:solidFill>
                <a:latin typeface="Times New Roman" panose="02020603050405020304" pitchFamily="18" charset="0"/>
              </a:rPr>
              <a:t>yöntemleri farklı </a:t>
            </a:r>
            <a:r>
              <a:rPr lang="tr-TR" sz="2000" dirty="0">
                <a:solidFill>
                  <a:srgbClr val="000000"/>
                </a:solidFill>
                <a:latin typeface="Times New Roman" panose="02020603050405020304" pitchFamily="18" charset="0"/>
              </a:rPr>
              <a:t>meyvelerin sınıflandırılmasında da kullanılabilmektedir. Bu </a:t>
            </a:r>
            <a:r>
              <a:rPr lang="tr-TR" sz="2000" dirty="0" smtClean="0">
                <a:solidFill>
                  <a:srgbClr val="000000"/>
                </a:solidFill>
                <a:latin typeface="Times New Roman" panose="02020603050405020304" pitchFamily="18" charset="0"/>
              </a:rPr>
              <a:t>amaçla farklı </a:t>
            </a:r>
            <a:r>
              <a:rPr lang="tr-TR" sz="2000" dirty="0">
                <a:solidFill>
                  <a:srgbClr val="000000"/>
                </a:solidFill>
                <a:latin typeface="Times New Roman" panose="02020603050405020304" pitchFamily="18" charset="0"/>
              </a:rPr>
              <a:t>meyvelere ait boyut bilgileri sisteme girilerek farklı meyvelerinde sınıflandırılması sağlanabilmektedir.</a:t>
            </a:r>
            <a:endParaRPr lang="tr-TR" sz="2000" dirty="0"/>
          </a:p>
        </p:txBody>
      </p:sp>
    </p:spTree>
    <p:extLst>
      <p:ext uri="{BB962C8B-B14F-4D97-AF65-F5344CB8AC3E}">
        <p14:creationId xmlns:p14="http://schemas.microsoft.com/office/powerpoint/2010/main" val="408109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4694" y="1053458"/>
            <a:ext cx="11452485" cy="1938992"/>
          </a:xfrm>
          <a:prstGeom prst="rect">
            <a:avLst/>
          </a:prstGeom>
        </p:spPr>
        <p:txBody>
          <a:bodyPr wrap="square">
            <a:spAutoFit/>
          </a:bodyPr>
          <a:lstStyle/>
          <a:p>
            <a:pPr algn="just"/>
            <a:r>
              <a:rPr lang="tr-TR" sz="2000" dirty="0" smtClean="0"/>
              <a:t>Kiraz dünyada geniş bir yayılım göstermektedir. Ancak dünyada en çok kiraz üreten ilk 6 ülke arasında Türkiye %35’lik pay ile birinci sıradadır. Küreselleşen dünyada ürünlerin kalitesinin belirlenmesi ve tasnif edilmesi ticaretin en önemli unsurlarından biridir.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a:t>
            </a:r>
            <a:endParaRPr lang="tr-TR" sz="2000" dirty="0"/>
          </a:p>
        </p:txBody>
      </p:sp>
      <p:sp>
        <p:nvSpPr>
          <p:cNvPr id="3" name="Dikdörtgen 2"/>
          <p:cNvSpPr/>
          <p:nvPr/>
        </p:nvSpPr>
        <p:spPr>
          <a:xfrm>
            <a:off x="464693" y="3582571"/>
            <a:ext cx="11452485" cy="1323439"/>
          </a:xfrm>
          <a:prstGeom prst="rect">
            <a:avLst/>
          </a:prstGeom>
        </p:spPr>
        <p:txBody>
          <a:bodyPr wrap="square">
            <a:spAutoFit/>
          </a:bodyPr>
          <a:lstStyle/>
          <a:p>
            <a:pPr algn="just"/>
            <a:r>
              <a:rPr lang="tr-TR" sz="2000" dirty="0" smtClean="0"/>
              <a:t>Bu amaçla </a:t>
            </a:r>
            <a:r>
              <a:rPr lang="tr-TR" sz="2000" dirty="0" err="1" smtClean="0"/>
              <a:t>Matlab</a:t>
            </a:r>
            <a:r>
              <a:rPr lang="tr-TR" sz="2000" dirty="0" smtClean="0"/>
              <a:t> R2013a programı kullanılarak görüntüsü alınan meyveleri küçük boy, orta boy, büyük boy olarak sınıflandıracak bir çalışma gerçekleştirilmiştir. Yapılan çalışmada kirazlar üst üste gelmeden ayrık olarak resimlenmiştir. Bu sayede sınıflandırma başarısı %100 olarak gerçekleşmiştir. Ancak kirazların üst üste gelmesi durumunda sınıflandırma başarısının düşeceği değerlendirilmektedir.</a:t>
            </a:r>
            <a:endParaRPr lang="tr-TR" sz="2000" dirty="0"/>
          </a:p>
        </p:txBody>
      </p:sp>
    </p:spTree>
    <p:extLst>
      <p:ext uri="{BB962C8B-B14F-4D97-AF65-F5344CB8AC3E}">
        <p14:creationId xmlns:p14="http://schemas.microsoft.com/office/powerpoint/2010/main" val="20994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19725" y="2413338"/>
            <a:ext cx="11437495" cy="1323439"/>
          </a:xfrm>
          <a:prstGeom prst="rect">
            <a:avLst/>
          </a:prstGeom>
        </p:spPr>
        <p:txBody>
          <a:bodyPr wrap="square">
            <a:spAutoFit/>
          </a:bodyPr>
          <a:lstStyle/>
          <a:p>
            <a:pPr algn="just"/>
            <a:r>
              <a:rPr lang="tr-TR" sz="2000" dirty="0"/>
              <a:t>G</a:t>
            </a:r>
            <a:r>
              <a:rPr lang="tr-TR" sz="2000" dirty="0" smtClean="0"/>
              <a:t>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endParaRPr lang="tr-TR" sz="2000" dirty="0"/>
          </a:p>
        </p:txBody>
      </p:sp>
    </p:spTree>
    <p:extLst>
      <p:ext uri="{BB962C8B-B14F-4D97-AF65-F5344CB8AC3E}">
        <p14:creationId xmlns:p14="http://schemas.microsoft.com/office/powerpoint/2010/main" val="405714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963710" y="782360"/>
            <a:ext cx="8589365" cy="400110"/>
          </a:xfrm>
          <a:prstGeom prst="rect">
            <a:avLst/>
          </a:prstGeom>
        </p:spPr>
        <p:txBody>
          <a:bodyPr wrap="square">
            <a:spAutoFit/>
          </a:bodyPr>
          <a:lstStyle/>
          <a:p>
            <a:r>
              <a:rPr lang="tr-TR" sz="2000" smtClean="0"/>
              <a:t>Aşağıdaki Tablo 1’ de kirazların boyutlarına karşılık gelen sınıflar gösterilmiştir.</a:t>
            </a:r>
            <a:endParaRPr lang="tr-TR" sz="2000"/>
          </a:p>
        </p:txBody>
      </p:sp>
      <p:pic>
        <p:nvPicPr>
          <p:cNvPr id="4" name="Resim 3"/>
          <p:cNvPicPr>
            <a:picLocks noChangeAspect="1"/>
          </p:cNvPicPr>
          <p:nvPr/>
        </p:nvPicPr>
        <p:blipFill>
          <a:blip r:embed="rId2"/>
          <a:stretch>
            <a:fillRect/>
          </a:stretch>
        </p:blipFill>
        <p:spPr>
          <a:xfrm>
            <a:off x="2704787" y="1699042"/>
            <a:ext cx="6362700" cy="2800350"/>
          </a:xfrm>
          <a:prstGeom prst="rect">
            <a:avLst/>
          </a:prstGeom>
        </p:spPr>
      </p:pic>
    </p:spTree>
    <p:extLst>
      <p:ext uri="{BB962C8B-B14F-4D97-AF65-F5344CB8AC3E}">
        <p14:creationId xmlns:p14="http://schemas.microsoft.com/office/powerpoint/2010/main" val="425785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29586" y="636683"/>
            <a:ext cx="11017771" cy="1015663"/>
          </a:xfrm>
          <a:prstGeom prst="rect">
            <a:avLst/>
          </a:prstGeom>
        </p:spPr>
        <p:txBody>
          <a:bodyPr wrap="square">
            <a:spAutoFit/>
          </a:bodyPr>
          <a:lstStyle/>
          <a:p>
            <a:pPr algn="just"/>
            <a:r>
              <a:rPr lang="tr-TR" sz="2000" dirty="0" smtClean="0"/>
              <a:t>Yapılan çalışmada, görüntüsü alınan kirazların Tablo 1’ de belirlenen standartlara göre </a:t>
            </a:r>
            <a:r>
              <a:rPr lang="tr-TR" sz="2000" dirty="0" err="1" smtClean="0"/>
              <a:t>Matlab</a:t>
            </a:r>
            <a:r>
              <a:rPr lang="tr-TR" sz="2000" dirty="0" smtClean="0"/>
              <a:t> programı ile sınıflandırılması yapılmıştır. Kiraz meyvesinin sınıflandırılması için gerekli olan işlem adımları aşağıdaki şekilde gösterilmiştir. </a:t>
            </a:r>
            <a:endParaRPr lang="tr-TR" sz="2000" dirty="0"/>
          </a:p>
        </p:txBody>
      </p:sp>
      <p:pic>
        <p:nvPicPr>
          <p:cNvPr id="3" name="Resim 2"/>
          <p:cNvPicPr>
            <a:picLocks noChangeAspect="1"/>
          </p:cNvPicPr>
          <p:nvPr/>
        </p:nvPicPr>
        <p:blipFill>
          <a:blip r:embed="rId2"/>
          <a:stretch>
            <a:fillRect/>
          </a:stretch>
        </p:blipFill>
        <p:spPr>
          <a:xfrm>
            <a:off x="1415555" y="2240405"/>
            <a:ext cx="9001125" cy="3276600"/>
          </a:xfrm>
          <a:prstGeom prst="rect">
            <a:avLst/>
          </a:prstGeom>
        </p:spPr>
      </p:pic>
    </p:spTree>
    <p:extLst>
      <p:ext uri="{BB962C8B-B14F-4D97-AF65-F5344CB8AC3E}">
        <p14:creationId xmlns:p14="http://schemas.microsoft.com/office/powerpoint/2010/main" val="423820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875722" y="1066487"/>
            <a:ext cx="8410575" cy="4305300"/>
          </a:xfrm>
          <a:prstGeom prst="rect">
            <a:avLst/>
          </a:prstGeom>
        </p:spPr>
      </p:pic>
    </p:spTree>
    <p:extLst>
      <p:ext uri="{BB962C8B-B14F-4D97-AF65-F5344CB8AC3E}">
        <p14:creationId xmlns:p14="http://schemas.microsoft.com/office/powerpoint/2010/main" val="185240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89744" y="217598"/>
            <a:ext cx="11557416" cy="1631216"/>
          </a:xfrm>
          <a:prstGeom prst="rect">
            <a:avLst/>
          </a:prstGeom>
        </p:spPr>
        <p:txBody>
          <a:bodyPr wrap="square">
            <a:spAutoFit/>
          </a:bodyPr>
          <a:lstStyle/>
          <a:p>
            <a:pPr algn="just"/>
            <a:r>
              <a:rPr lang="tr-TR" sz="2000" dirty="0" smtClean="0">
                <a:solidFill>
                  <a:srgbClr val="000000"/>
                </a:solidFill>
                <a:latin typeface="Times New Roman" panose="02020603050405020304" pitchFamily="18" charset="0"/>
              </a:rPr>
              <a:t>İşlenmiş </a:t>
            </a:r>
            <a:r>
              <a:rPr lang="tr-TR" sz="2000" dirty="0">
                <a:solidFill>
                  <a:srgbClr val="000000"/>
                </a:solidFill>
                <a:latin typeface="Times New Roman" panose="02020603050405020304" pitchFamily="18" charset="0"/>
              </a:rPr>
              <a:t>olarak sisteme yüklenen resim siyah-beyaz piksellere dönüştürülmektedir</a:t>
            </a:r>
            <a:r>
              <a:rPr lang="tr-TR" sz="2000" dirty="0" smtClean="0">
                <a:solidFill>
                  <a:srgbClr val="000000"/>
                </a:solidFill>
                <a:latin typeface="Times New Roman" panose="02020603050405020304" pitchFamily="18" charset="0"/>
              </a:rPr>
              <a:t>. Resmin siyah-beyaz </a:t>
            </a:r>
            <a:r>
              <a:rPr lang="tr-TR" sz="2000" dirty="0">
                <a:solidFill>
                  <a:srgbClr val="000000"/>
                </a:solidFill>
                <a:latin typeface="Times New Roman" panose="02020603050405020304" pitchFamily="18" charset="0"/>
              </a:rPr>
              <a:t>piksellere yani </a:t>
            </a:r>
            <a:r>
              <a:rPr lang="tr-TR" sz="2000" dirty="0" err="1">
                <a:solidFill>
                  <a:srgbClr val="000000"/>
                </a:solidFill>
                <a:latin typeface="Times New Roman" panose="02020603050405020304" pitchFamily="18" charset="0"/>
              </a:rPr>
              <a:t>binary</a:t>
            </a:r>
            <a:r>
              <a:rPr lang="tr-TR" sz="2000" dirty="0">
                <a:solidFill>
                  <a:srgbClr val="000000"/>
                </a:solidFill>
                <a:latin typeface="Times New Roman" panose="02020603050405020304" pitchFamily="18" charset="0"/>
              </a:rPr>
              <a:t> moda dönüştürülmesi iki aşamada gerçekleşmektedir. İlk aşamada resmin arka planı </a:t>
            </a:r>
            <a:r>
              <a:rPr lang="tr-TR" sz="2000" dirty="0" smtClean="0">
                <a:solidFill>
                  <a:srgbClr val="000000"/>
                </a:solidFill>
                <a:latin typeface="Times New Roman" panose="02020603050405020304" pitchFamily="18" charset="0"/>
              </a:rPr>
              <a:t>beyaza kirazlar ise siyaha dönüştürülmektedir</a:t>
            </a:r>
            <a:r>
              <a:rPr lang="tr-TR" sz="2000" dirty="0">
                <a:solidFill>
                  <a:srgbClr val="000000"/>
                </a:solidFill>
                <a:latin typeface="Times New Roman" panose="02020603050405020304" pitchFamily="18" charset="0"/>
              </a:rPr>
              <a:t>. İkinci aşamada </a:t>
            </a:r>
            <a:r>
              <a:rPr lang="tr-TR" sz="2000" dirty="0" smtClean="0">
                <a:solidFill>
                  <a:srgbClr val="000000"/>
                </a:solidFill>
                <a:latin typeface="Times New Roman" panose="02020603050405020304" pitchFamily="18" charset="0"/>
              </a:rPr>
              <a:t>ise </a:t>
            </a:r>
            <a:r>
              <a:rPr lang="tr-TR" sz="2000" dirty="0" err="1" smtClean="0">
                <a:solidFill>
                  <a:srgbClr val="000000"/>
                </a:solidFill>
                <a:latin typeface="Times New Roman" panose="02020603050405020304" pitchFamily="18" charset="0"/>
              </a:rPr>
              <a:t>binary</a:t>
            </a:r>
            <a:r>
              <a:rPr lang="tr-TR" sz="2000" dirty="0" smtClean="0">
                <a:solidFill>
                  <a:srgbClr val="000000"/>
                </a:solidFill>
                <a:latin typeface="Times New Roman" panose="02020603050405020304" pitchFamily="18" charset="0"/>
              </a:rPr>
              <a:t> </a:t>
            </a:r>
            <a:r>
              <a:rPr lang="tr-TR" sz="2000" dirty="0" err="1">
                <a:solidFill>
                  <a:srgbClr val="000000"/>
                </a:solidFill>
                <a:latin typeface="Times New Roman" panose="02020603050405020304" pitchFamily="18" charset="0"/>
              </a:rPr>
              <a:t>moddaki</a:t>
            </a:r>
            <a:r>
              <a:rPr lang="tr-TR" sz="2000" dirty="0">
                <a:solidFill>
                  <a:srgbClr val="000000"/>
                </a:solidFill>
                <a:latin typeface="Times New Roman" panose="02020603050405020304" pitchFamily="18" charset="0"/>
              </a:rPr>
              <a:t> </a:t>
            </a:r>
            <a:r>
              <a:rPr lang="tr-TR" sz="2000" dirty="0" smtClean="0">
                <a:solidFill>
                  <a:srgbClr val="000000"/>
                </a:solidFill>
                <a:latin typeface="Times New Roman" panose="02020603050405020304" pitchFamily="18" charset="0"/>
              </a:rPr>
              <a:t>resim </a:t>
            </a:r>
            <a:r>
              <a:rPr lang="tr-TR" sz="2000" dirty="0" err="1" smtClean="0">
                <a:solidFill>
                  <a:srgbClr val="000000"/>
                </a:solidFill>
                <a:latin typeface="Times New Roman" panose="02020603050405020304" pitchFamily="18" charset="0"/>
              </a:rPr>
              <a:t>Matlab</a:t>
            </a:r>
            <a:r>
              <a:rPr lang="tr-TR" sz="2000" dirty="0" smtClean="0">
                <a:solidFill>
                  <a:srgbClr val="000000"/>
                </a:solidFill>
                <a:latin typeface="Times New Roman" panose="02020603050405020304" pitchFamily="18" charset="0"/>
              </a:rPr>
              <a:t> </a:t>
            </a:r>
            <a:r>
              <a:rPr lang="tr-TR" sz="2000" dirty="0" err="1">
                <a:solidFill>
                  <a:srgbClr val="000000"/>
                </a:solidFill>
                <a:latin typeface="Times New Roman" panose="02020603050405020304" pitchFamily="18" charset="0"/>
              </a:rPr>
              <a:t>bwboundaries</a:t>
            </a:r>
            <a:r>
              <a:rPr lang="tr-TR" sz="2000" dirty="0">
                <a:solidFill>
                  <a:srgbClr val="000000"/>
                </a:solidFill>
                <a:latin typeface="Times New Roman" panose="02020603050405020304" pitchFamily="18" charset="0"/>
              </a:rPr>
              <a:t> komutu </a:t>
            </a:r>
            <a:r>
              <a:rPr lang="tr-TR" sz="2000" dirty="0" smtClean="0">
                <a:solidFill>
                  <a:srgbClr val="000000"/>
                </a:solidFill>
                <a:latin typeface="Times New Roman" panose="02020603050405020304" pitchFamily="18" charset="0"/>
              </a:rPr>
              <a:t>ile ters çevrilerek arka </a:t>
            </a:r>
            <a:r>
              <a:rPr lang="tr-TR" sz="2000" dirty="0">
                <a:solidFill>
                  <a:srgbClr val="000000"/>
                </a:solidFill>
                <a:latin typeface="Times New Roman" panose="02020603050405020304" pitchFamily="18" charset="0"/>
              </a:rPr>
              <a:t>plan siyaha </a:t>
            </a:r>
            <a:r>
              <a:rPr lang="tr-TR" sz="2000" dirty="0" smtClean="0">
                <a:solidFill>
                  <a:srgbClr val="000000"/>
                </a:solidFill>
                <a:latin typeface="Times New Roman" panose="02020603050405020304" pitchFamily="18" charset="0"/>
              </a:rPr>
              <a:t>sınıflandırılacak olan </a:t>
            </a:r>
            <a:r>
              <a:rPr lang="tr-TR" sz="2000" dirty="0">
                <a:solidFill>
                  <a:srgbClr val="000000"/>
                </a:solidFill>
                <a:latin typeface="Times New Roman" panose="02020603050405020304" pitchFamily="18" charset="0"/>
              </a:rPr>
              <a:t>kirazlar beyaza dönüştürülmektedir. Aşağıdaki </a:t>
            </a:r>
            <a:r>
              <a:rPr lang="tr-TR" sz="2000" dirty="0" smtClean="0">
                <a:solidFill>
                  <a:srgbClr val="000000"/>
                </a:solidFill>
                <a:latin typeface="Times New Roman" panose="02020603050405020304" pitchFamily="18" charset="0"/>
              </a:rPr>
              <a:t>şekilde </a:t>
            </a:r>
            <a:r>
              <a:rPr lang="tr-TR" sz="2000" dirty="0">
                <a:solidFill>
                  <a:srgbClr val="000000"/>
                </a:solidFill>
                <a:latin typeface="Times New Roman" panose="02020603050405020304" pitchFamily="18" charset="0"/>
              </a:rPr>
              <a:t>resmin siyah-beyaz piksellere dönüştürülmüş hali gösterilmiştir.</a:t>
            </a:r>
            <a:endParaRPr lang="tr-TR" sz="2000" dirty="0"/>
          </a:p>
        </p:txBody>
      </p:sp>
      <p:pic>
        <p:nvPicPr>
          <p:cNvPr id="3" name="Resim 2"/>
          <p:cNvPicPr>
            <a:picLocks noChangeAspect="1"/>
          </p:cNvPicPr>
          <p:nvPr/>
        </p:nvPicPr>
        <p:blipFill>
          <a:blip r:embed="rId2"/>
          <a:stretch>
            <a:fillRect/>
          </a:stretch>
        </p:blipFill>
        <p:spPr>
          <a:xfrm>
            <a:off x="2222370" y="2118637"/>
            <a:ext cx="7386326" cy="4289351"/>
          </a:xfrm>
          <a:prstGeom prst="rect">
            <a:avLst/>
          </a:prstGeom>
        </p:spPr>
      </p:pic>
    </p:spTree>
    <p:extLst>
      <p:ext uri="{BB962C8B-B14F-4D97-AF65-F5344CB8AC3E}">
        <p14:creationId xmlns:p14="http://schemas.microsoft.com/office/powerpoint/2010/main" val="358148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9783" y="397481"/>
            <a:ext cx="11512446" cy="1631216"/>
          </a:xfrm>
          <a:prstGeom prst="rect">
            <a:avLst/>
          </a:prstGeom>
        </p:spPr>
        <p:txBody>
          <a:bodyPr wrap="square">
            <a:spAutoFit/>
          </a:bodyPr>
          <a:lstStyle/>
          <a:p>
            <a:pPr algn="just"/>
            <a:r>
              <a:rPr lang="tr-TR" sz="2000" dirty="0">
                <a:solidFill>
                  <a:srgbClr val="000000"/>
                </a:solidFill>
                <a:latin typeface="Times New Roman" panose="02020603050405020304" pitchFamily="18" charset="0"/>
              </a:rPr>
              <a:t>Resim siyah-beyaz piksellere dönüştürülüp ters çevirme işlemi </a:t>
            </a:r>
            <a:r>
              <a:rPr lang="tr-TR" sz="2000" dirty="0" smtClean="0">
                <a:solidFill>
                  <a:srgbClr val="000000"/>
                </a:solidFill>
                <a:latin typeface="Times New Roman" panose="02020603050405020304" pitchFamily="18" charset="0"/>
              </a:rPr>
              <a:t>uygulandıktan sonra </a:t>
            </a:r>
            <a:r>
              <a:rPr lang="tr-TR" sz="2000" dirty="0">
                <a:solidFill>
                  <a:srgbClr val="000000"/>
                </a:solidFill>
                <a:latin typeface="Times New Roman" panose="02020603050405020304" pitchFamily="18" charset="0"/>
              </a:rPr>
              <a:t>resimde </a:t>
            </a:r>
            <a:r>
              <a:rPr lang="tr-TR" sz="2000" dirty="0" smtClean="0">
                <a:solidFill>
                  <a:srgbClr val="000000"/>
                </a:solidFill>
                <a:latin typeface="Times New Roman" panose="02020603050405020304" pitchFamily="18" charset="0"/>
              </a:rPr>
              <a:t>bulunan belirli </a:t>
            </a:r>
            <a:r>
              <a:rPr lang="tr-TR" sz="2000" dirty="0">
                <a:solidFill>
                  <a:srgbClr val="000000"/>
                </a:solidFill>
                <a:latin typeface="Times New Roman" panose="02020603050405020304" pitchFamily="18" charset="0"/>
              </a:rPr>
              <a:t>boyutun altındaki gürültü olarak tabir edilen </a:t>
            </a:r>
            <a:r>
              <a:rPr lang="tr-TR" sz="2000" dirty="0" smtClean="0">
                <a:solidFill>
                  <a:srgbClr val="000000"/>
                </a:solidFill>
                <a:latin typeface="Times New Roman" panose="02020603050405020304" pitchFamily="18" charset="0"/>
              </a:rPr>
              <a:t>nesneler </a:t>
            </a:r>
            <a:r>
              <a:rPr lang="tr-TR" sz="2000" dirty="0" err="1" smtClean="0">
                <a:solidFill>
                  <a:srgbClr val="000000"/>
                </a:solidFill>
                <a:latin typeface="Times New Roman" panose="02020603050405020304" pitchFamily="18" charset="0"/>
              </a:rPr>
              <a:t>Matlab</a:t>
            </a:r>
            <a:r>
              <a:rPr lang="tr-TR" sz="2000" dirty="0" smtClean="0">
                <a:solidFill>
                  <a:srgbClr val="000000"/>
                </a:solidFill>
                <a:latin typeface="Times New Roman" panose="02020603050405020304" pitchFamily="18" charset="0"/>
              </a:rPr>
              <a:t> </a:t>
            </a:r>
            <a:r>
              <a:rPr lang="tr-TR" sz="2000" dirty="0" err="1" smtClean="0">
                <a:solidFill>
                  <a:srgbClr val="000000"/>
                </a:solidFill>
                <a:latin typeface="Times New Roman" panose="02020603050405020304" pitchFamily="18" charset="0"/>
              </a:rPr>
              <a:t>bwareaopen</a:t>
            </a:r>
            <a:r>
              <a:rPr lang="tr-TR" sz="2000" dirty="0" smtClean="0">
                <a:solidFill>
                  <a:srgbClr val="000000"/>
                </a:solidFill>
                <a:latin typeface="Times New Roman" panose="02020603050405020304" pitchFamily="18" charset="0"/>
              </a:rPr>
              <a:t> </a:t>
            </a:r>
            <a:r>
              <a:rPr lang="tr-TR" sz="2000" dirty="0">
                <a:solidFill>
                  <a:srgbClr val="000000"/>
                </a:solidFill>
                <a:latin typeface="Times New Roman" panose="02020603050405020304" pitchFamily="18" charset="0"/>
              </a:rPr>
              <a:t>komutu ile kaldırılmıştır. Daha </a:t>
            </a:r>
            <a:r>
              <a:rPr lang="tr-TR" sz="2000" dirty="0" smtClean="0">
                <a:solidFill>
                  <a:srgbClr val="000000"/>
                </a:solidFill>
                <a:latin typeface="Times New Roman" panose="02020603050405020304" pitchFamily="18" charset="0"/>
              </a:rPr>
              <a:t>sonra program </a:t>
            </a:r>
            <a:r>
              <a:rPr lang="tr-TR" sz="2000" dirty="0">
                <a:solidFill>
                  <a:srgbClr val="000000"/>
                </a:solidFill>
                <a:latin typeface="Times New Roman" panose="02020603050405020304" pitchFamily="18" charset="0"/>
              </a:rPr>
              <a:t>tarafından tespit edilen </a:t>
            </a:r>
            <a:r>
              <a:rPr lang="tr-TR" sz="2000" dirty="0" smtClean="0">
                <a:solidFill>
                  <a:srgbClr val="000000"/>
                </a:solidFill>
                <a:latin typeface="Times New Roman" panose="02020603050405020304" pitchFamily="18" charset="0"/>
              </a:rPr>
              <a:t>kirazların sınırları </a:t>
            </a:r>
            <a:r>
              <a:rPr lang="tr-TR" sz="2000" dirty="0" err="1" smtClean="0">
                <a:solidFill>
                  <a:srgbClr val="000000"/>
                </a:solidFill>
                <a:latin typeface="Times New Roman" panose="02020603050405020304" pitchFamily="18" charset="0"/>
              </a:rPr>
              <a:t>eşikleme</a:t>
            </a:r>
            <a:r>
              <a:rPr lang="tr-TR" sz="2000" dirty="0" smtClean="0">
                <a:solidFill>
                  <a:srgbClr val="000000"/>
                </a:solidFill>
                <a:latin typeface="Times New Roman" panose="02020603050405020304" pitchFamily="18" charset="0"/>
              </a:rPr>
              <a:t> </a:t>
            </a:r>
            <a:r>
              <a:rPr lang="tr-TR" sz="2000" dirty="0">
                <a:solidFill>
                  <a:srgbClr val="000000"/>
                </a:solidFill>
                <a:latin typeface="Times New Roman" panose="02020603050405020304" pitchFamily="18" charset="0"/>
              </a:rPr>
              <a:t>yöntemi </a:t>
            </a:r>
            <a:r>
              <a:rPr lang="tr-TR" sz="2000" dirty="0" smtClean="0">
                <a:solidFill>
                  <a:srgbClr val="000000"/>
                </a:solidFill>
                <a:latin typeface="Times New Roman" panose="02020603050405020304" pitchFamily="18" charset="0"/>
              </a:rPr>
              <a:t>kullanılarak mavi </a:t>
            </a:r>
            <a:r>
              <a:rPr lang="tr-TR" sz="2000" dirty="0">
                <a:solidFill>
                  <a:srgbClr val="000000"/>
                </a:solidFill>
                <a:latin typeface="Times New Roman" panose="02020603050405020304" pitchFamily="18" charset="0"/>
              </a:rPr>
              <a:t>renk ile belirlenmiş ve resimde bulunan nesne sayısı ekrana yansıtılmıştır. Aşağıdaki ş</a:t>
            </a:r>
            <a:r>
              <a:rPr lang="tr-TR" sz="2000" dirty="0" smtClean="0">
                <a:solidFill>
                  <a:srgbClr val="000000"/>
                </a:solidFill>
                <a:latin typeface="Times New Roman" panose="02020603050405020304" pitchFamily="18" charset="0"/>
              </a:rPr>
              <a:t>ekilde siyah-beyaz </a:t>
            </a:r>
            <a:r>
              <a:rPr lang="tr-TR" sz="2000" dirty="0">
                <a:solidFill>
                  <a:srgbClr val="000000"/>
                </a:solidFill>
                <a:latin typeface="Times New Roman" panose="02020603050405020304" pitchFamily="18" charset="0"/>
              </a:rPr>
              <a:t>piksellere dönüştürülen resmin </a:t>
            </a:r>
            <a:r>
              <a:rPr lang="tr-TR" sz="2000" dirty="0" err="1">
                <a:solidFill>
                  <a:srgbClr val="000000"/>
                </a:solidFill>
                <a:latin typeface="Times New Roman" panose="02020603050405020304" pitchFamily="18" charset="0"/>
              </a:rPr>
              <a:t>eşikleme</a:t>
            </a:r>
            <a:r>
              <a:rPr lang="tr-TR" sz="2000" dirty="0">
                <a:solidFill>
                  <a:srgbClr val="000000"/>
                </a:solidFill>
                <a:latin typeface="Times New Roman" panose="02020603050405020304" pitchFamily="18" charset="0"/>
              </a:rPr>
              <a:t> yöntemi ile sınırlarının mavi renge </a:t>
            </a:r>
            <a:r>
              <a:rPr lang="tr-TR" sz="2000" dirty="0" smtClean="0">
                <a:solidFill>
                  <a:srgbClr val="000000"/>
                </a:solidFill>
                <a:latin typeface="Times New Roman" panose="02020603050405020304" pitchFamily="18" charset="0"/>
              </a:rPr>
              <a:t>dönüştürülmüş hali </a:t>
            </a:r>
            <a:r>
              <a:rPr lang="tr-TR" sz="2000" dirty="0">
                <a:solidFill>
                  <a:srgbClr val="000000"/>
                </a:solidFill>
                <a:latin typeface="Times New Roman" panose="02020603050405020304" pitchFamily="18" charset="0"/>
              </a:rPr>
              <a:t>gösterilmiştir.</a:t>
            </a:r>
            <a:endParaRPr lang="tr-TR" sz="2000" dirty="0"/>
          </a:p>
        </p:txBody>
      </p:sp>
      <p:pic>
        <p:nvPicPr>
          <p:cNvPr id="3" name="Resim 2"/>
          <p:cNvPicPr>
            <a:picLocks noChangeAspect="1"/>
          </p:cNvPicPr>
          <p:nvPr/>
        </p:nvPicPr>
        <p:blipFill>
          <a:blip r:embed="rId2"/>
          <a:stretch>
            <a:fillRect/>
          </a:stretch>
        </p:blipFill>
        <p:spPr>
          <a:xfrm>
            <a:off x="2307471" y="2273742"/>
            <a:ext cx="7151324" cy="4143538"/>
          </a:xfrm>
          <a:prstGeom prst="rect">
            <a:avLst/>
          </a:prstGeom>
        </p:spPr>
      </p:pic>
    </p:spTree>
    <p:extLst>
      <p:ext uri="{BB962C8B-B14F-4D97-AF65-F5344CB8AC3E}">
        <p14:creationId xmlns:p14="http://schemas.microsoft.com/office/powerpoint/2010/main" val="265522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74753" y="228362"/>
            <a:ext cx="11527436" cy="1323439"/>
          </a:xfrm>
          <a:prstGeom prst="rect">
            <a:avLst/>
          </a:prstGeom>
        </p:spPr>
        <p:txBody>
          <a:bodyPr wrap="square">
            <a:spAutoFit/>
          </a:bodyPr>
          <a:lstStyle/>
          <a:p>
            <a:pPr algn="just"/>
            <a:r>
              <a:rPr lang="tr-TR" sz="2000" dirty="0">
                <a:solidFill>
                  <a:srgbClr val="000000"/>
                </a:solidFill>
                <a:latin typeface="Times New Roman" panose="02020603050405020304" pitchFamily="18" charset="0"/>
              </a:rPr>
              <a:t>Sınırları belirlenen kirazlar belirli işlemlerden geçirildikten sonra kirazlara ait alan bilgileri hesaplanmıştır. Hesaplanan alan verileri yukarıdaki Tablo 1’de belirlenen boyut standartlarına göre değerlendirilmiş ve değerlendirme </a:t>
            </a:r>
            <a:r>
              <a:rPr lang="tr-TR" sz="2000" dirty="0" smtClean="0">
                <a:solidFill>
                  <a:srgbClr val="000000"/>
                </a:solidFill>
                <a:latin typeface="Times New Roman" panose="02020603050405020304" pitchFamily="18" charset="0"/>
              </a:rPr>
              <a:t>sonucunda kirazlar boyutlarına göre sınıflandırılmıştır</a:t>
            </a:r>
            <a:r>
              <a:rPr lang="tr-TR" sz="2000" dirty="0">
                <a:solidFill>
                  <a:srgbClr val="000000"/>
                </a:solidFill>
                <a:latin typeface="Times New Roman" panose="02020603050405020304" pitchFamily="18" charset="0"/>
              </a:rPr>
              <a:t>. </a:t>
            </a:r>
            <a:r>
              <a:rPr lang="tr-TR" sz="2000" dirty="0" smtClean="0">
                <a:solidFill>
                  <a:srgbClr val="000000"/>
                </a:solidFill>
                <a:latin typeface="Times New Roman" panose="02020603050405020304" pitchFamily="18" charset="0"/>
              </a:rPr>
              <a:t>Aşağıdaki şekilde </a:t>
            </a:r>
            <a:r>
              <a:rPr lang="tr-TR" sz="2000" dirty="0">
                <a:solidFill>
                  <a:srgbClr val="000000"/>
                </a:solidFill>
                <a:latin typeface="Times New Roman" panose="02020603050405020304" pitchFamily="18" charset="0"/>
              </a:rPr>
              <a:t>kirazların boyutlarına göre sınıflandırılmış hali gösterilmiştir.</a:t>
            </a:r>
            <a:endParaRPr lang="tr-TR" sz="2000" dirty="0"/>
          </a:p>
        </p:txBody>
      </p:sp>
      <p:pic>
        <p:nvPicPr>
          <p:cNvPr id="3" name="Resim 2"/>
          <p:cNvPicPr>
            <a:picLocks noChangeAspect="1"/>
          </p:cNvPicPr>
          <p:nvPr/>
        </p:nvPicPr>
        <p:blipFill>
          <a:blip r:embed="rId2"/>
          <a:stretch>
            <a:fillRect/>
          </a:stretch>
        </p:blipFill>
        <p:spPr>
          <a:xfrm>
            <a:off x="3013117" y="1551801"/>
            <a:ext cx="6250705" cy="3759537"/>
          </a:xfrm>
          <a:prstGeom prst="rect">
            <a:avLst/>
          </a:prstGeom>
        </p:spPr>
      </p:pic>
      <p:sp>
        <p:nvSpPr>
          <p:cNvPr id="4" name="Dikdörtgen 3"/>
          <p:cNvSpPr/>
          <p:nvPr/>
        </p:nvSpPr>
        <p:spPr>
          <a:xfrm>
            <a:off x="374751" y="5619114"/>
            <a:ext cx="11527435" cy="1015663"/>
          </a:xfrm>
          <a:prstGeom prst="rect">
            <a:avLst/>
          </a:prstGeom>
        </p:spPr>
        <p:txBody>
          <a:bodyPr wrap="square">
            <a:spAutoFit/>
          </a:bodyPr>
          <a:lstStyle/>
          <a:p>
            <a:pPr algn="just"/>
            <a:r>
              <a:rPr lang="tr-TR" sz="2000" dirty="0">
                <a:solidFill>
                  <a:srgbClr val="000000"/>
                </a:solidFill>
                <a:latin typeface="Times New Roman" panose="02020603050405020304" pitchFamily="18" charset="0"/>
              </a:rPr>
              <a:t>Yapılan çalışmada kirazlar üst üste gelmeden ayrık olarak resimlenmiştir. Bu sayede sınıflandırma başarısı %100 olarak gerçekleşmiştir. Ancak kirazların üst üste gelmesi durumunda sınıflandırma başarısının düşeceği değerlendirilmektedir. </a:t>
            </a:r>
            <a:endParaRPr lang="tr-TR" sz="2000" dirty="0"/>
          </a:p>
        </p:txBody>
      </p:sp>
    </p:spTree>
    <p:extLst>
      <p:ext uri="{BB962C8B-B14F-4D97-AF65-F5344CB8AC3E}">
        <p14:creationId xmlns:p14="http://schemas.microsoft.com/office/powerpoint/2010/main" val="246458992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532</Words>
  <Application>Microsoft Office PowerPoint</Application>
  <PresentationFormat>Geniş ekran</PresentationFormat>
  <Paragraphs>15</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ERDAL-AYSEN</dc:creator>
  <cp:lastModifiedBy>ERDAL-AYSEN</cp:lastModifiedBy>
  <cp:revision>10</cp:revision>
  <dcterms:created xsi:type="dcterms:W3CDTF">2022-11-11T05:59:19Z</dcterms:created>
  <dcterms:modified xsi:type="dcterms:W3CDTF">2022-11-11T06:22:05Z</dcterms:modified>
</cp:coreProperties>
</file>