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DB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07C0C66-3181-44D7-89B4-3BEAC2A5219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EFB7F59-556A-43FA-9957-6DFB0D46D8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DF3FA17-579D-49F9-9C01-A15F373E3291}"/>
              </a:ext>
            </a:extLst>
          </p:cNvPr>
          <p:cNvSpPr>
            <a:spLocks noGrp="1"/>
          </p:cNvSpPr>
          <p:nvPr>
            <p:ph type="dt" sz="half" idx="10"/>
          </p:nvPr>
        </p:nvSpPr>
        <p:spPr/>
        <p:txBody>
          <a:bodyPr/>
          <a:lstStyle/>
          <a:p>
            <a:fld id="{5EFA11A1-775F-4FC8-8907-AACE57FF7E92}" type="datetimeFigureOut">
              <a:rPr lang="tr-TR" smtClean="0"/>
              <a:t>5.11.2022</a:t>
            </a:fld>
            <a:endParaRPr lang="tr-TR"/>
          </a:p>
        </p:txBody>
      </p:sp>
      <p:sp>
        <p:nvSpPr>
          <p:cNvPr id="5" name="Alt Bilgi Yer Tutucusu 4">
            <a:extLst>
              <a:ext uri="{FF2B5EF4-FFF2-40B4-BE49-F238E27FC236}">
                <a16:creationId xmlns:a16="http://schemas.microsoft.com/office/drawing/2014/main" id="{7798138A-89EC-4B81-B749-1FF8F92ECF9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875FD94-AB1E-4D73-A275-B0BB2A9846E5}"/>
              </a:ext>
            </a:extLst>
          </p:cNvPr>
          <p:cNvSpPr>
            <a:spLocks noGrp="1"/>
          </p:cNvSpPr>
          <p:nvPr>
            <p:ph type="sldNum" sz="quarter" idx="12"/>
          </p:nvPr>
        </p:nvSpPr>
        <p:spPr/>
        <p:txBody>
          <a:bodyPr/>
          <a:lstStyle/>
          <a:p>
            <a:fld id="{1F1B002E-6B62-4C07-B6D8-A6C8675A7279}" type="slidenum">
              <a:rPr lang="tr-TR" smtClean="0"/>
              <a:t>‹#›</a:t>
            </a:fld>
            <a:endParaRPr lang="tr-TR"/>
          </a:p>
        </p:txBody>
      </p:sp>
    </p:spTree>
    <p:extLst>
      <p:ext uri="{BB962C8B-B14F-4D97-AF65-F5344CB8AC3E}">
        <p14:creationId xmlns:p14="http://schemas.microsoft.com/office/powerpoint/2010/main" val="9924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2A733F2-2871-488E-A3E3-F59B5D08018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1A6B5D5-B9DE-414E-8580-2D4146CC0F89}"/>
              </a:ext>
            </a:extLst>
          </p:cNvPr>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C656541-CC6E-4928-8EBC-99EF430B2DDA}"/>
              </a:ext>
            </a:extLst>
          </p:cNvPr>
          <p:cNvSpPr>
            <a:spLocks noGrp="1"/>
          </p:cNvSpPr>
          <p:nvPr>
            <p:ph type="dt" sz="half" idx="10"/>
          </p:nvPr>
        </p:nvSpPr>
        <p:spPr/>
        <p:txBody>
          <a:bodyPr/>
          <a:lstStyle/>
          <a:p>
            <a:fld id="{5EFA11A1-775F-4FC8-8907-AACE57FF7E92}" type="datetimeFigureOut">
              <a:rPr lang="tr-TR" smtClean="0"/>
              <a:t>5.11.2022</a:t>
            </a:fld>
            <a:endParaRPr lang="tr-TR"/>
          </a:p>
        </p:txBody>
      </p:sp>
      <p:sp>
        <p:nvSpPr>
          <p:cNvPr id="5" name="Alt Bilgi Yer Tutucusu 4">
            <a:extLst>
              <a:ext uri="{FF2B5EF4-FFF2-40B4-BE49-F238E27FC236}">
                <a16:creationId xmlns:a16="http://schemas.microsoft.com/office/drawing/2014/main" id="{A84DB0C5-5273-4613-AD9A-C4F7B5BE306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F53A1F4-6041-42E2-983C-521B9A839014}"/>
              </a:ext>
            </a:extLst>
          </p:cNvPr>
          <p:cNvSpPr>
            <a:spLocks noGrp="1"/>
          </p:cNvSpPr>
          <p:nvPr>
            <p:ph type="sldNum" sz="quarter" idx="12"/>
          </p:nvPr>
        </p:nvSpPr>
        <p:spPr/>
        <p:txBody>
          <a:bodyPr/>
          <a:lstStyle/>
          <a:p>
            <a:fld id="{1F1B002E-6B62-4C07-B6D8-A6C8675A7279}" type="slidenum">
              <a:rPr lang="tr-TR" smtClean="0"/>
              <a:t>‹#›</a:t>
            </a:fld>
            <a:endParaRPr lang="tr-TR"/>
          </a:p>
        </p:txBody>
      </p:sp>
    </p:spTree>
    <p:extLst>
      <p:ext uri="{BB962C8B-B14F-4D97-AF65-F5344CB8AC3E}">
        <p14:creationId xmlns:p14="http://schemas.microsoft.com/office/powerpoint/2010/main" val="94625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9ACF70F-EE24-47E5-8264-C6FD0B1F50F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C4E46AA-9F42-4EC6-B3A4-58B69B7D013E}"/>
              </a:ext>
            </a:extLst>
          </p:cNvPr>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953FC3C-97CF-4227-89AA-F3EFCD002354}"/>
              </a:ext>
            </a:extLst>
          </p:cNvPr>
          <p:cNvSpPr>
            <a:spLocks noGrp="1"/>
          </p:cNvSpPr>
          <p:nvPr>
            <p:ph type="dt" sz="half" idx="10"/>
          </p:nvPr>
        </p:nvSpPr>
        <p:spPr/>
        <p:txBody>
          <a:bodyPr/>
          <a:lstStyle/>
          <a:p>
            <a:fld id="{5EFA11A1-775F-4FC8-8907-AACE57FF7E92}" type="datetimeFigureOut">
              <a:rPr lang="tr-TR" smtClean="0"/>
              <a:t>5.11.2022</a:t>
            </a:fld>
            <a:endParaRPr lang="tr-TR"/>
          </a:p>
        </p:txBody>
      </p:sp>
      <p:sp>
        <p:nvSpPr>
          <p:cNvPr id="5" name="Alt Bilgi Yer Tutucusu 4">
            <a:extLst>
              <a:ext uri="{FF2B5EF4-FFF2-40B4-BE49-F238E27FC236}">
                <a16:creationId xmlns:a16="http://schemas.microsoft.com/office/drawing/2014/main" id="{C9BDCF7F-472D-4339-8110-2581F63F94A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6F47D4F-8630-4ECD-9925-D193666FDA8C}"/>
              </a:ext>
            </a:extLst>
          </p:cNvPr>
          <p:cNvSpPr>
            <a:spLocks noGrp="1"/>
          </p:cNvSpPr>
          <p:nvPr>
            <p:ph type="sldNum" sz="quarter" idx="12"/>
          </p:nvPr>
        </p:nvSpPr>
        <p:spPr/>
        <p:txBody>
          <a:bodyPr/>
          <a:lstStyle/>
          <a:p>
            <a:fld id="{1F1B002E-6B62-4C07-B6D8-A6C8675A7279}" type="slidenum">
              <a:rPr lang="tr-TR" smtClean="0"/>
              <a:t>‹#›</a:t>
            </a:fld>
            <a:endParaRPr lang="tr-TR"/>
          </a:p>
        </p:txBody>
      </p:sp>
    </p:spTree>
    <p:extLst>
      <p:ext uri="{BB962C8B-B14F-4D97-AF65-F5344CB8AC3E}">
        <p14:creationId xmlns:p14="http://schemas.microsoft.com/office/powerpoint/2010/main" val="1310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1A6A30E-2D62-4146-ACB7-47A0CCD2F85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4AFB154-520F-45C9-BE0A-B1C1A8D98D62}"/>
              </a:ext>
            </a:extLst>
          </p:cNvPr>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328F83F-2B36-4FD1-A77A-58BFE7CE2926}"/>
              </a:ext>
            </a:extLst>
          </p:cNvPr>
          <p:cNvSpPr>
            <a:spLocks noGrp="1"/>
          </p:cNvSpPr>
          <p:nvPr>
            <p:ph type="dt" sz="half" idx="10"/>
          </p:nvPr>
        </p:nvSpPr>
        <p:spPr/>
        <p:txBody>
          <a:bodyPr/>
          <a:lstStyle/>
          <a:p>
            <a:fld id="{5EFA11A1-775F-4FC8-8907-AACE57FF7E92}" type="datetimeFigureOut">
              <a:rPr lang="tr-TR" smtClean="0"/>
              <a:t>5.11.2022</a:t>
            </a:fld>
            <a:endParaRPr lang="tr-TR"/>
          </a:p>
        </p:txBody>
      </p:sp>
      <p:sp>
        <p:nvSpPr>
          <p:cNvPr id="5" name="Alt Bilgi Yer Tutucusu 4">
            <a:extLst>
              <a:ext uri="{FF2B5EF4-FFF2-40B4-BE49-F238E27FC236}">
                <a16:creationId xmlns:a16="http://schemas.microsoft.com/office/drawing/2014/main" id="{A9F463EA-E8D5-408D-9253-D1CD5B0DFB1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B6EBE06-A1FA-48C3-B674-93D32AAEA985}"/>
              </a:ext>
            </a:extLst>
          </p:cNvPr>
          <p:cNvSpPr>
            <a:spLocks noGrp="1"/>
          </p:cNvSpPr>
          <p:nvPr>
            <p:ph type="sldNum" sz="quarter" idx="12"/>
          </p:nvPr>
        </p:nvSpPr>
        <p:spPr/>
        <p:txBody>
          <a:bodyPr/>
          <a:lstStyle/>
          <a:p>
            <a:fld id="{1F1B002E-6B62-4C07-B6D8-A6C8675A7279}" type="slidenum">
              <a:rPr lang="tr-TR" smtClean="0"/>
              <a:t>‹#›</a:t>
            </a:fld>
            <a:endParaRPr lang="tr-TR"/>
          </a:p>
        </p:txBody>
      </p:sp>
    </p:spTree>
    <p:extLst>
      <p:ext uri="{BB962C8B-B14F-4D97-AF65-F5344CB8AC3E}">
        <p14:creationId xmlns:p14="http://schemas.microsoft.com/office/powerpoint/2010/main" val="281076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05D2141-62CD-403A-9CB9-8564B592EED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94ED41A-466A-4560-B957-8102A0AA2F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a:extLst>
              <a:ext uri="{FF2B5EF4-FFF2-40B4-BE49-F238E27FC236}">
                <a16:creationId xmlns:a16="http://schemas.microsoft.com/office/drawing/2014/main" id="{D68E0831-3740-4057-B703-0E5CE6364489}"/>
              </a:ext>
            </a:extLst>
          </p:cNvPr>
          <p:cNvSpPr>
            <a:spLocks noGrp="1"/>
          </p:cNvSpPr>
          <p:nvPr>
            <p:ph type="dt" sz="half" idx="10"/>
          </p:nvPr>
        </p:nvSpPr>
        <p:spPr/>
        <p:txBody>
          <a:bodyPr/>
          <a:lstStyle/>
          <a:p>
            <a:fld id="{5EFA11A1-775F-4FC8-8907-AACE57FF7E92}" type="datetimeFigureOut">
              <a:rPr lang="tr-TR" smtClean="0"/>
              <a:t>5.11.2022</a:t>
            </a:fld>
            <a:endParaRPr lang="tr-TR"/>
          </a:p>
        </p:txBody>
      </p:sp>
      <p:sp>
        <p:nvSpPr>
          <p:cNvPr id="5" name="Alt Bilgi Yer Tutucusu 4">
            <a:extLst>
              <a:ext uri="{FF2B5EF4-FFF2-40B4-BE49-F238E27FC236}">
                <a16:creationId xmlns:a16="http://schemas.microsoft.com/office/drawing/2014/main" id="{C6320521-8DA7-4A08-AD40-9A5E5A5B822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9E057AE-15FA-4358-8F75-71E6F166ACB5}"/>
              </a:ext>
            </a:extLst>
          </p:cNvPr>
          <p:cNvSpPr>
            <a:spLocks noGrp="1"/>
          </p:cNvSpPr>
          <p:nvPr>
            <p:ph type="sldNum" sz="quarter" idx="12"/>
          </p:nvPr>
        </p:nvSpPr>
        <p:spPr/>
        <p:txBody>
          <a:bodyPr/>
          <a:lstStyle/>
          <a:p>
            <a:fld id="{1F1B002E-6B62-4C07-B6D8-A6C8675A7279}" type="slidenum">
              <a:rPr lang="tr-TR" smtClean="0"/>
              <a:t>‹#›</a:t>
            </a:fld>
            <a:endParaRPr lang="tr-TR"/>
          </a:p>
        </p:txBody>
      </p:sp>
    </p:spTree>
    <p:extLst>
      <p:ext uri="{BB962C8B-B14F-4D97-AF65-F5344CB8AC3E}">
        <p14:creationId xmlns:p14="http://schemas.microsoft.com/office/powerpoint/2010/main" val="142645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2091880-A67F-4FAA-A60E-3BD3BEE182B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B03FBB2-3B20-4774-BAD4-32C280E8CF80}"/>
              </a:ext>
            </a:extLst>
          </p:cNvPr>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D746F16-1536-44E7-BCAE-78FBAF4EC1A7}"/>
              </a:ext>
            </a:extLst>
          </p:cNvPr>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D6713D6-521C-43D7-B3AF-515F1D1A50AA}"/>
              </a:ext>
            </a:extLst>
          </p:cNvPr>
          <p:cNvSpPr>
            <a:spLocks noGrp="1"/>
          </p:cNvSpPr>
          <p:nvPr>
            <p:ph type="dt" sz="half" idx="10"/>
          </p:nvPr>
        </p:nvSpPr>
        <p:spPr/>
        <p:txBody>
          <a:bodyPr/>
          <a:lstStyle/>
          <a:p>
            <a:fld id="{5EFA11A1-775F-4FC8-8907-AACE57FF7E92}" type="datetimeFigureOut">
              <a:rPr lang="tr-TR" smtClean="0"/>
              <a:t>5.11.2022</a:t>
            </a:fld>
            <a:endParaRPr lang="tr-TR"/>
          </a:p>
        </p:txBody>
      </p:sp>
      <p:sp>
        <p:nvSpPr>
          <p:cNvPr id="6" name="Alt Bilgi Yer Tutucusu 5">
            <a:extLst>
              <a:ext uri="{FF2B5EF4-FFF2-40B4-BE49-F238E27FC236}">
                <a16:creationId xmlns:a16="http://schemas.microsoft.com/office/drawing/2014/main" id="{8745D070-D31B-4046-8878-DFD6178DA87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7808D36-54AD-40A1-ABB8-599A7873383E}"/>
              </a:ext>
            </a:extLst>
          </p:cNvPr>
          <p:cNvSpPr>
            <a:spLocks noGrp="1"/>
          </p:cNvSpPr>
          <p:nvPr>
            <p:ph type="sldNum" sz="quarter" idx="12"/>
          </p:nvPr>
        </p:nvSpPr>
        <p:spPr/>
        <p:txBody>
          <a:bodyPr/>
          <a:lstStyle/>
          <a:p>
            <a:fld id="{1F1B002E-6B62-4C07-B6D8-A6C8675A7279}" type="slidenum">
              <a:rPr lang="tr-TR" smtClean="0"/>
              <a:t>‹#›</a:t>
            </a:fld>
            <a:endParaRPr lang="tr-TR"/>
          </a:p>
        </p:txBody>
      </p:sp>
    </p:spTree>
    <p:extLst>
      <p:ext uri="{BB962C8B-B14F-4D97-AF65-F5344CB8AC3E}">
        <p14:creationId xmlns:p14="http://schemas.microsoft.com/office/powerpoint/2010/main" val="217043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6D05D84-2BCA-4BF8-B0C6-FA99F540731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F69C50D-B404-4526-BD1A-6AEA028245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a:extLst>
              <a:ext uri="{FF2B5EF4-FFF2-40B4-BE49-F238E27FC236}">
                <a16:creationId xmlns:a16="http://schemas.microsoft.com/office/drawing/2014/main" id="{7365191A-FE1A-4284-8D2A-CC3C810F27AA}"/>
              </a:ext>
            </a:extLst>
          </p:cNvPr>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6D2DBAFC-2CC9-4964-8BBD-02D341B348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a:extLst>
              <a:ext uri="{FF2B5EF4-FFF2-40B4-BE49-F238E27FC236}">
                <a16:creationId xmlns:a16="http://schemas.microsoft.com/office/drawing/2014/main" id="{1F12DE3D-3830-48B9-8133-00BDEDD911D2}"/>
              </a:ext>
            </a:extLst>
          </p:cNvPr>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DC0273A-A108-42CF-83A6-F316A6C28B28}"/>
              </a:ext>
            </a:extLst>
          </p:cNvPr>
          <p:cNvSpPr>
            <a:spLocks noGrp="1"/>
          </p:cNvSpPr>
          <p:nvPr>
            <p:ph type="dt" sz="half" idx="10"/>
          </p:nvPr>
        </p:nvSpPr>
        <p:spPr/>
        <p:txBody>
          <a:bodyPr/>
          <a:lstStyle/>
          <a:p>
            <a:fld id="{5EFA11A1-775F-4FC8-8907-AACE57FF7E92}" type="datetimeFigureOut">
              <a:rPr lang="tr-TR" smtClean="0"/>
              <a:t>5.11.2022</a:t>
            </a:fld>
            <a:endParaRPr lang="tr-TR"/>
          </a:p>
        </p:txBody>
      </p:sp>
      <p:sp>
        <p:nvSpPr>
          <p:cNvPr id="8" name="Alt Bilgi Yer Tutucusu 7">
            <a:extLst>
              <a:ext uri="{FF2B5EF4-FFF2-40B4-BE49-F238E27FC236}">
                <a16:creationId xmlns:a16="http://schemas.microsoft.com/office/drawing/2014/main" id="{165177E0-A16F-40C7-9B6D-021507BDE37E}"/>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8B0FD23-1585-48A5-99DA-5C353CE5C5CC}"/>
              </a:ext>
            </a:extLst>
          </p:cNvPr>
          <p:cNvSpPr>
            <a:spLocks noGrp="1"/>
          </p:cNvSpPr>
          <p:nvPr>
            <p:ph type="sldNum" sz="quarter" idx="12"/>
          </p:nvPr>
        </p:nvSpPr>
        <p:spPr/>
        <p:txBody>
          <a:bodyPr/>
          <a:lstStyle/>
          <a:p>
            <a:fld id="{1F1B002E-6B62-4C07-B6D8-A6C8675A7279}" type="slidenum">
              <a:rPr lang="tr-TR" smtClean="0"/>
              <a:t>‹#›</a:t>
            </a:fld>
            <a:endParaRPr lang="tr-TR"/>
          </a:p>
        </p:txBody>
      </p:sp>
    </p:spTree>
    <p:extLst>
      <p:ext uri="{BB962C8B-B14F-4D97-AF65-F5344CB8AC3E}">
        <p14:creationId xmlns:p14="http://schemas.microsoft.com/office/powerpoint/2010/main" val="224176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1A29FF1-B8E6-45A0-A862-874A249F8A97}"/>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C5B692F-93FC-4D2B-91FC-55AA0468C33A}"/>
              </a:ext>
            </a:extLst>
          </p:cNvPr>
          <p:cNvSpPr>
            <a:spLocks noGrp="1"/>
          </p:cNvSpPr>
          <p:nvPr>
            <p:ph type="dt" sz="half" idx="10"/>
          </p:nvPr>
        </p:nvSpPr>
        <p:spPr/>
        <p:txBody>
          <a:bodyPr/>
          <a:lstStyle/>
          <a:p>
            <a:fld id="{5EFA11A1-775F-4FC8-8907-AACE57FF7E92}" type="datetimeFigureOut">
              <a:rPr lang="tr-TR" smtClean="0"/>
              <a:t>5.11.2022</a:t>
            </a:fld>
            <a:endParaRPr lang="tr-TR"/>
          </a:p>
        </p:txBody>
      </p:sp>
      <p:sp>
        <p:nvSpPr>
          <p:cNvPr id="4" name="Alt Bilgi Yer Tutucusu 3">
            <a:extLst>
              <a:ext uri="{FF2B5EF4-FFF2-40B4-BE49-F238E27FC236}">
                <a16:creationId xmlns:a16="http://schemas.microsoft.com/office/drawing/2014/main" id="{1F6897C3-192E-4C54-B8D0-E3B0DFC4726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D9190E8-72C9-48A3-B6BB-F28F4818D098}"/>
              </a:ext>
            </a:extLst>
          </p:cNvPr>
          <p:cNvSpPr>
            <a:spLocks noGrp="1"/>
          </p:cNvSpPr>
          <p:nvPr>
            <p:ph type="sldNum" sz="quarter" idx="12"/>
          </p:nvPr>
        </p:nvSpPr>
        <p:spPr/>
        <p:txBody>
          <a:bodyPr/>
          <a:lstStyle/>
          <a:p>
            <a:fld id="{1F1B002E-6B62-4C07-B6D8-A6C8675A7279}" type="slidenum">
              <a:rPr lang="tr-TR" smtClean="0"/>
              <a:t>‹#›</a:t>
            </a:fld>
            <a:endParaRPr lang="tr-TR"/>
          </a:p>
        </p:txBody>
      </p:sp>
    </p:spTree>
    <p:extLst>
      <p:ext uri="{BB962C8B-B14F-4D97-AF65-F5344CB8AC3E}">
        <p14:creationId xmlns:p14="http://schemas.microsoft.com/office/powerpoint/2010/main" val="177004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C37B9B2-BA9D-4904-8361-C4CAAEB2279E}"/>
              </a:ext>
            </a:extLst>
          </p:cNvPr>
          <p:cNvSpPr>
            <a:spLocks noGrp="1"/>
          </p:cNvSpPr>
          <p:nvPr>
            <p:ph type="dt" sz="half" idx="10"/>
          </p:nvPr>
        </p:nvSpPr>
        <p:spPr/>
        <p:txBody>
          <a:bodyPr/>
          <a:lstStyle/>
          <a:p>
            <a:fld id="{5EFA11A1-775F-4FC8-8907-AACE57FF7E92}" type="datetimeFigureOut">
              <a:rPr lang="tr-TR" smtClean="0"/>
              <a:t>5.11.2022</a:t>
            </a:fld>
            <a:endParaRPr lang="tr-TR"/>
          </a:p>
        </p:txBody>
      </p:sp>
      <p:sp>
        <p:nvSpPr>
          <p:cNvPr id="3" name="Alt Bilgi Yer Tutucusu 2">
            <a:extLst>
              <a:ext uri="{FF2B5EF4-FFF2-40B4-BE49-F238E27FC236}">
                <a16:creationId xmlns:a16="http://schemas.microsoft.com/office/drawing/2014/main" id="{8094021E-7D6C-4365-85EC-8A5BA87DF1C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E41162AC-A0B0-4B84-AC84-4B6E6B685CB3}"/>
              </a:ext>
            </a:extLst>
          </p:cNvPr>
          <p:cNvSpPr>
            <a:spLocks noGrp="1"/>
          </p:cNvSpPr>
          <p:nvPr>
            <p:ph type="sldNum" sz="quarter" idx="12"/>
          </p:nvPr>
        </p:nvSpPr>
        <p:spPr/>
        <p:txBody>
          <a:bodyPr/>
          <a:lstStyle/>
          <a:p>
            <a:fld id="{1F1B002E-6B62-4C07-B6D8-A6C8675A7279}" type="slidenum">
              <a:rPr lang="tr-TR" smtClean="0"/>
              <a:t>‹#›</a:t>
            </a:fld>
            <a:endParaRPr lang="tr-TR"/>
          </a:p>
        </p:txBody>
      </p:sp>
    </p:spTree>
    <p:extLst>
      <p:ext uri="{BB962C8B-B14F-4D97-AF65-F5344CB8AC3E}">
        <p14:creationId xmlns:p14="http://schemas.microsoft.com/office/powerpoint/2010/main" val="305163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E2CCB08-B888-4AD7-87BB-077DC4BE790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D870A1E7-99EF-42CA-8F87-CAEA16066B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2EB4698-33B6-4F94-8285-64FA97082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EEAB7C3B-E409-4834-A3D3-95E13501BFFD}"/>
              </a:ext>
            </a:extLst>
          </p:cNvPr>
          <p:cNvSpPr>
            <a:spLocks noGrp="1"/>
          </p:cNvSpPr>
          <p:nvPr>
            <p:ph type="dt" sz="half" idx="10"/>
          </p:nvPr>
        </p:nvSpPr>
        <p:spPr/>
        <p:txBody>
          <a:bodyPr/>
          <a:lstStyle/>
          <a:p>
            <a:fld id="{5EFA11A1-775F-4FC8-8907-AACE57FF7E92}" type="datetimeFigureOut">
              <a:rPr lang="tr-TR" smtClean="0"/>
              <a:t>5.11.2022</a:t>
            </a:fld>
            <a:endParaRPr lang="tr-TR"/>
          </a:p>
        </p:txBody>
      </p:sp>
      <p:sp>
        <p:nvSpPr>
          <p:cNvPr id="6" name="Alt Bilgi Yer Tutucusu 5">
            <a:extLst>
              <a:ext uri="{FF2B5EF4-FFF2-40B4-BE49-F238E27FC236}">
                <a16:creationId xmlns:a16="http://schemas.microsoft.com/office/drawing/2014/main" id="{D2446341-1E44-48CD-B117-3C5332222CB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01CA048-9304-4581-AAB5-560EF7470F0F}"/>
              </a:ext>
            </a:extLst>
          </p:cNvPr>
          <p:cNvSpPr>
            <a:spLocks noGrp="1"/>
          </p:cNvSpPr>
          <p:nvPr>
            <p:ph type="sldNum" sz="quarter" idx="12"/>
          </p:nvPr>
        </p:nvSpPr>
        <p:spPr/>
        <p:txBody>
          <a:bodyPr/>
          <a:lstStyle/>
          <a:p>
            <a:fld id="{1F1B002E-6B62-4C07-B6D8-A6C8675A7279}" type="slidenum">
              <a:rPr lang="tr-TR" smtClean="0"/>
              <a:t>‹#›</a:t>
            </a:fld>
            <a:endParaRPr lang="tr-TR"/>
          </a:p>
        </p:txBody>
      </p:sp>
    </p:spTree>
    <p:extLst>
      <p:ext uri="{BB962C8B-B14F-4D97-AF65-F5344CB8AC3E}">
        <p14:creationId xmlns:p14="http://schemas.microsoft.com/office/powerpoint/2010/main" val="1538640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13ED037-F77C-4427-B2D6-9978B5BF5D3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2E3891C-77CD-4132-8F65-AE380C520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BA2A441A-E932-4A6C-98C9-7D2DA5F27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A0F59C00-07F2-4B9A-B8A1-A75C459DD8DF}"/>
              </a:ext>
            </a:extLst>
          </p:cNvPr>
          <p:cNvSpPr>
            <a:spLocks noGrp="1"/>
          </p:cNvSpPr>
          <p:nvPr>
            <p:ph type="dt" sz="half" idx="10"/>
          </p:nvPr>
        </p:nvSpPr>
        <p:spPr/>
        <p:txBody>
          <a:bodyPr/>
          <a:lstStyle/>
          <a:p>
            <a:fld id="{5EFA11A1-775F-4FC8-8907-AACE57FF7E92}" type="datetimeFigureOut">
              <a:rPr lang="tr-TR" smtClean="0"/>
              <a:t>5.11.2022</a:t>
            </a:fld>
            <a:endParaRPr lang="tr-TR"/>
          </a:p>
        </p:txBody>
      </p:sp>
      <p:sp>
        <p:nvSpPr>
          <p:cNvPr id="6" name="Alt Bilgi Yer Tutucusu 5">
            <a:extLst>
              <a:ext uri="{FF2B5EF4-FFF2-40B4-BE49-F238E27FC236}">
                <a16:creationId xmlns:a16="http://schemas.microsoft.com/office/drawing/2014/main" id="{150C6A49-1C33-4E9E-A059-1FF438ABB45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85E0E49-BAFA-4E9A-AE49-3A0714A5843D}"/>
              </a:ext>
            </a:extLst>
          </p:cNvPr>
          <p:cNvSpPr>
            <a:spLocks noGrp="1"/>
          </p:cNvSpPr>
          <p:nvPr>
            <p:ph type="sldNum" sz="quarter" idx="12"/>
          </p:nvPr>
        </p:nvSpPr>
        <p:spPr/>
        <p:txBody>
          <a:bodyPr/>
          <a:lstStyle/>
          <a:p>
            <a:fld id="{1F1B002E-6B62-4C07-B6D8-A6C8675A7279}" type="slidenum">
              <a:rPr lang="tr-TR" smtClean="0"/>
              <a:t>‹#›</a:t>
            </a:fld>
            <a:endParaRPr lang="tr-TR"/>
          </a:p>
        </p:txBody>
      </p:sp>
    </p:spTree>
    <p:extLst>
      <p:ext uri="{BB962C8B-B14F-4D97-AF65-F5344CB8AC3E}">
        <p14:creationId xmlns:p14="http://schemas.microsoft.com/office/powerpoint/2010/main" val="249634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CDBF2"/>
        </a:solid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F234FF4-455F-4BEB-A7C8-B9D314E0AD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F998C8C-AD54-434D-B431-9DAEA0AF0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4DAFC00-CA08-4317-9A12-0D81829FF2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A11A1-775F-4FC8-8907-AACE57FF7E92}" type="datetimeFigureOut">
              <a:rPr lang="tr-TR" smtClean="0"/>
              <a:t>5.11.2022</a:t>
            </a:fld>
            <a:endParaRPr lang="tr-TR"/>
          </a:p>
        </p:txBody>
      </p:sp>
      <p:sp>
        <p:nvSpPr>
          <p:cNvPr id="5" name="Alt Bilgi Yer Tutucusu 4">
            <a:extLst>
              <a:ext uri="{FF2B5EF4-FFF2-40B4-BE49-F238E27FC236}">
                <a16:creationId xmlns:a16="http://schemas.microsoft.com/office/drawing/2014/main" id="{8B0F1883-DA7A-4A31-9664-BDE6ECC39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9E6C0DA3-FCC9-44BB-9EAB-7F7E0F4EF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1B002E-6B62-4C07-B6D8-A6C8675A7279}" type="slidenum">
              <a:rPr lang="tr-TR" smtClean="0"/>
              <a:t>‹#›</a:t>
            </a:fld>
            <a:endParaRPr lang="tr-TR"/>
          </a:p>
        </p:txBody>
      </p:sp>
    </p:spTree>
    <p:extLst>
      <p:ext uri="{BB962C8B-B14F-4D97-AF65-F5344CB8AC3E}">
        <p14:creationId xmlns:p14="http://schemas.microsoft.com/office/powerpoint/2010/main" val="1874899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A08CBB9E-5478-47DE-A691-3050EE6BBA9A}"/>
              </a:ext>
            </a:extLst>
          </p:cNvPr>
          <p:cNvSpPr/>
          <p:nvPr/>
        </p:nvSpPr>
        <p:spPr>
          <a:xfrm>
            <a:off x="259882" y="1610172"/>
            <a:ext cx="11617693" cy="2862322"/>
          </a:xfrm>
          <a:prstGeom prst="rect">
            <a:avLst/>
          </a:prstGeom>
        </p:spPr>
        <p:txBody>
          <a:bodyPr wrap="square">
            <a:spAutoFit/>
          </a:bodyPr>
          <a:lstStyle/>
          <a:p>
            <a:pPr algn="ctr"/>
            <a:r>
              <a:rPr lang="tr-TR" sz="3600" b="1" dirty="0">
                <a:latin typeface="TimesNewRomanPSMT"/>
              </a:rPr>
              <a:t>GÖRÜNTÜ İŞLEME TEKNİKLERİ KULLANILARAK </a:t>
            </a:r>
          </a:p>
          <a:p>
            <a:pPr algn="ctr"/>
            <a:endParaRPr lang="tr-TR" sz="3600" b="1" dirty="0">
              <a:latin typeface="TimesNewRomanPSMT"/>
            </a:endParaRPr>
          </a:p>
          <a:p>
            <a:pPr algn="ctr"/>
            <a:r>
              <a:rPr lang="tr-TR" sz="3600" b="1" dirty="0">
                <a:solidFill>
                  <a:srgbClr val="FFFF00"/>
                </a:solidFill>
                <a:latin typeface="TimesNewRomanPSMT"/>
              </a:rPr>
              <a:t>EKMEK DOKU ANALİZİ VE ARAYÜZ </a:t>
            </a:r>
          </a:p>
          <a:p>
            <a:pPr algn="ctr"/>
            <a:endParaRPr lang="tr-TR" sz="3600" b="1" dirty="0">
              <a:latin typeface="TimesNewRomanPSMT"/>
            </a:endParaRPr>
          </a:p>
          <a:p>
            <a:pPr algn="ctr"/>
            <a:r>
              <a:rPr lang="tr-TR" sz="3600" b="1" dirty="0">
                <a:latin typeface="TimesNewRomanPSMT"/>
              </a:rPr>
              <a:t>PROGRAMININ GELİŞTİRİLMESİ</a:t>
            </a:r>
            <a:endParaRPr lang="tr-TR" sz="3600" b="1" dirty="0"/>
          </a:p>
        </p:txBody>
      </p:sp>
      <p:sp>
        <p:nvSpPr>
          <p:cNvPr id="5" name="Dikdörtgen 4">
            <a:extLst>
              <a:ext uri="{FF2B5EF4-FFF2-40B4-BE49-F238E27FC236}">
                <a16:creationId xmlns:a16="http://schemas.microsoft.com/office/drawing/2014/main" id="{F652F1FB-1DCF-4D0A-8ACA-22292D7B763D}"/>
              </a:ext>
            </a:extLst>
          </p:cNvPr>
          <p:cNvSpPr/>
          <p:nvPr/>
        </p:nvSpPr>
        <p:spPr>
          <a:xfrm>
            <a:off x="9484565" y="5993913"/>
            <a:ext cx="2528141" cy="707886"/>
          </a:xfrm>
          <a:prstGeom prst="rect">
            <a:avLst/>
          </a:prstGeom>
        </p:spPr>
        <p:txBody>
          <a:bodyPr wrap="square">
            <a:spAutoFit/>
          </a:bodyPr>
          <a:lstStyle/>
          <a:p>
            <a:pPr algn="ctr"/>
            <a:r>
              <a:rPr lang="tr-TR" sz="2000" b="1" dirty="0">
                <a:solidFill>
                  <a:srgbClr val="FF0000"/>
                </a:solidFill>
                <a:latin typeface="TimesNewRomanPSMT"/>
              </a:rPr>
              <a:t>Mustafa OĞUZ</a:t>
            </a:r>
          </a:p>
          <a:p>
            <a:pPr algn="ctr"/>
            <a:r>
              <a:rPr lang="tr-TR" sz="2000" b="1" dirty="0">
                <a:solidFill>
                  <a:srgbClr val="FF0000"/>
                </a:solidFill>
                <a:latin typeface="TimesNewRomanPSMT"/>
              </a:rPr>
              <a:t>02210201003</a:t>
            </a:r>
            <a:endParaRPr lang="tr-TR" sz="2000" b="1" dirty="0">
              <a:solidFill>
                <a:srgbClr val="FF0000"/>
              </a:solidFill>
            </a:endParaRPr>
          </a:p>
        </p:txBody>
      </p:sp>
    </p:spTree>
    <p:extLst>
      <p:ext uri="{BB962C8B-B14F-4D97-AF65-F5344CB8AC3E}">
        <p14:creationId xmlns:p14="http://schemas.microsoft.com/office/powerpoint/2010/main" val="666054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8BE63BEA-A547-4A05-8177-C709054D507D}"/>
              </a:ext>
            </a:extLst>
          </p:cNvPr>
          <p:cNvSpPr/>
          <p:nvPr/>
        </p:nvSpPr>
        <p:spPr>
          <a:xfrm>
            <a:off x="336884" y="182931"/>
            <a:ext cx="11675444" cy="1754326"/>
          </a:xfrm>
          <a:prstGeom prst="rect">
            <a:avLst/>
          </a:prstGeom>
        </p:spPr>
        <p:txBody>
          <a:bodyPr wrap="square">
            <a:spAutoFit/>
          </a:bodyPr>
          <a:lstStyle/>
          <a:p>
            <a:pPr algn="just"/>
            <a:r>
              <a:rPr lang="tr-TR" dirty="0">
                <a:latin typeface="TimesNewRomanPSMT"/>
              </a:rPr>
              <a:t>Şekil 9’da  gözenek içleri doldurulmuş ve en büyük bağlı bileşen yöntemi kullanılarak </a:t>
            </a:r>
            <a:r>
              <a:rPr lang="tr-TR" dirty="0" err="1">
                <a:latin typeface="TimesNewRomanPSMT"/>
              </a:rPr>
              <a:t>bölütlenmiş</a:t>
            </a:r>
            <a:r>
              <a:rPr lang="tr-TR" dirty="0">
                <a:latin typeface="TimesNewRomanPSMT"/>
              </a:rPr>
              <a:t> ekmek yüzey görüntüsü gösterilmektedir. Böylelikle ekmek dokusu arka plandan ayırt edilmiştir. Analizin yapılacağı bölge, uzman gıda mühendisinin görüşü doğrultusunda sınırları belirlenmiş ekmeğin orta bölümünden 600*840 piksel</a:t>
            </a:r>
            <a:r>
              <a:rPr lang="tr-TR" sz="800" b="0" i="0" u="none" strike="noStrike" baseline="0" dirty="0">
                <a:latin typeface="TimesNewRomanPSMT"/>
              </a:rPr>
              <a:t>2</a:t>
            </a:r>
            <a:r>
              <a:rPr lang="tr-TR" dirty="0">
                <a:latin typeface="TimesNewRomanPSMT"/>
              </a:rPr>
              <a:t>’lik bir </a:t>
            </a:r>
            <a:r>
              <a:rPr lang="tr-TR" dirty="0" err="1">
                <a:latin typeface="TimesNewRomanPSMT"/>
              </a:rPr>
              <a:t>dikdörtgensel</a:t>
            </a:r>
            <a:r>
              <a:rPr lang="tr-TR" dirty="0">
                <a:latin typeface="TimesNewRomanPSMT"/>
              </a:rPr>
              <a:t> bölge olarak belirlenmiştir. Bu bölgenin büyüklüğü tüm ekmek görüntüleri için aynı olup doku analizinin yapılacağı bölge olarak belirlenmiştir. Daha sonra, her ekmek görüntüsü için bu bölgede bulunan gözenekler </a:t>
            </a:r>
            <a:r>
              <a:rPr lang="tr-TR" dirty="0" err="1">
                <a:latin typeface="TimesNewRomanPSMT"/>
              </a:rPr>
              <a:t>bölütlenmiştir</a:t>
            </a:r>
            <a:r>
              <a:rPr lang="tr-TR" dirty="0">
                <a:latin typeface="TimesNewRomanPSMT"/>
              </a:rPr>
              <a:t>. Şekil 10’da </a:t>
            </a:r>
            <a:r>
              <a:rPr lang="tr-TR" dirty="0" err="1">
                <a:latin typeface="TimesNewRomanPSMT"/>
              </a:rPr>
              <a:t>bölütlenmiş</a:t>
            </a:r>
            <a:r>
              <a:rPr lang="tr-TR" dirty="0">
                <a:latin typeface="TimesNewRomanPSMT"/>
              </a:rPr>
              <a:t> bu </a:t>
            </a:r>
            <a:r>
              <a:rPr lang="tr-TR" dirty="0" err="1">
                <a:latin typeface="TimesNewRomanPSMT"/>
              </a:rPr>
              <a:t>dikdörtgensel</a:t>
            </a:r>
            <a:r>
              <a:rPr lang="tr-TR" dirty="0">
                <a:latin typeface="TimesNewRomanPSMT"/>
              </a:rPr>
              <a:t> bölgenin gözenek görüntüsü gösterilmiştir.</a:t>
            </a:r>
            <a:endParaRPr lang="tr-TR" dirty="0"/>
          </a:p>
        </p:txBody>
      </p:sp>
      <p:pic>
        <p:nvPicPr>
          <p:cNvPr id="3" name="Resim 2">
            <a:extLst>
              <a:ext uri="{FF2B5EF4-FFF2-40B4-BE49-F238E27FC236}">
                <a16:creationId xmlns:a16="http://schemas.microsoft.com/office/drawing/2014/main" id="{16D500CE-0F01-4D45-973D-302C00DB0F25}"/>
              </a:ext>
            </a:extLst>
          </p:cNvPr>
          <p:cNvPicPr>
            <a:picLocks noChangeAspect="1"/>
          </p:cNvPicPr>
          <p:nvPr/>
        </p:nvPicPr>
        <p:blipFill rotWithShape="1">
          <a:blip r:embed="rId2"/>
          <a:srcRect t="12914" r="2220"/>
          <a:stretch/>
        </p:blipFill>
        <p:spPr>
          <a:xfrm>
            <a:off x="1763375" y="2031397"/>
            <a:ext cx="3501644" cy="4246458"/>
          </a:xfrm>
          <a:prstGeom prst="rect">
            <a:avLst/>
          </a:prstGeom>
        </p:spPr>
      </p:pic>
      <p:sp>
        <p:nvSpPr>
          <p:cNvPr id="4" name="Dikdörtgen 3">
            <a:extLst>
              <a:ext uri="{FF2B5EF4-FFF2-40B4-BE49-F238E27FC236}">
                <a16:creationId xmlns:a16="http://schemas.microsoft.com/office/drawing/2014/main" id="{158F2D17-D86E-42AE-AEFC-3D8B0908152D}"/>
              </a:ext>
            </a:extLst>
          </p:cNvPr>
          <p:cNvSpPr/>
          <p:nvPr/>
        </p:nvSpPr>
        <p:spPr>
          <a:xfrm>
            <a:off x="1580748" y="6371995"/>
            <a:ext cx="4134465" cy="369332"/>
          </a:xfrm>
          <a:prstGeom prst="rect">
            <a:avLst/>
          </a:prstGeom>
        </p:spPr>
        <p:txBody>
          <a:bodyPr wrap="none">
            <a:spAutoFit/>
          </a:bodyPr>
          <a:lstStyle/>
          <a:p>
            <a:r>
              <a:rPr lang="tr-TR" b="1" dirty="0">
                <a:latin typeface="TimesNewRomanPS-BoldMT"/>
              </a:rPr>
              <a:t>Şekil 9</a:t>
            </a:r>
            <a:r>
              <a:rPr lang="tr-TR" dirty="0">
                <a:latin typeface="TimesNewRomanPSMT"/>
              </a:rPr>
              <a:t>. </a:t>
            </a:r>
            <a:r>
              <a:rPr lang="tr-TR" dirty="0" err="1">
                <a:latin typeface="TimesNewRomanPSMT"/>
              </a:rPr>
              <a:t>Bölütlenmiş</a:t>
            </a:r>
            <a:r>
              <a:rPr lang="tr-TR" dirty="0">
                <a:latin typeface="TimesNewRomanPSMT"/>
              </a:rPr>
              <a:t> toplam ekmek yüzeyi</a:t>
            </a:r>
            <a:endParaRPr lang="tr-TR" dirty="0"/>
          </a:p>
        </p:txBody>
      </p:sp>
      <p:pic>
        <p:nvPicPr>
          <p:cNvPr id="5" name="Resim 4">
            <a:extLst>
              <a:ext uri="{FF2B5EF4-FFF2-40B4-BE49-F238E27FC236}">
                <a16:creationId xmlns:a16="http://schemas.microsoft.com/office/drawing/2014/main" id="{AE6BB885-4049-4AC9-9BAB-8EE82F600F45}"/>
              </a:ext>
            </a:extLst>
          </p:cNvPr>
          <p:cNvPicPr>
            <a:picLocks noChangeAspect="1"/>
          </p:cNvPicPr>
          <p:nvPr/>
        </p:nvPicPr>
        <p:blipFill rotWithShape="1">
          <a:blip r:embed="rId3"/>
          <a:srcRect l="1951" t="14596" r="816" b="6781"/>
          <a:stretch/>
        </p:blipFill>
        <p:spPr>
          <a:xfrm>
            <a:off x="6249895" y="2031398"/>
            <a:ext cx="3837381" cy="4246458"/>
          </a:xfrm>
          <a:prstGeom prst="rect">
            <a:avLst/>
          </a:prstGeom>
        </p:spPr>
      </p:pic>
      <p:sp>
        <p:nvSpPr>
          <p:cNvPr id="6" name="Dikdörtgen 5">
            <a:extLst>
              <a:ext uri="{FF2B5EF4-FFF2-40B4-BE49-F238E27FC236}">
                <a16:creationId xmlns:a16="http://schemas.microsoft.com/office/drawing/2014/main" id="{6CC22AA6-929C-4FAF-B75C-E610E2558744}"/>
              </a:ext>
            </a:extLst>
          </p:cNvPr>
          <p:cNvSpPr/>
          <p:nvPr/>
        </p:nvSpPr>
        <p:spPr>
          <a:xfrm>
            <a:off x="5954109" y="6366562"/>
            <a:ext cx="4903907" cy="369332"/>
          </a:xfrm>
          <a:prstGeom prst="rect">
            <a:avLst/>
          </a:prstGeom>
        </p:spPr>
        <p:txBody>
          <a:bodyPr wrap="none">
            <a:spAutoFit/>
          </a:bodyPr>
          <a:lstStyle/>
          <a:p>
            <a:r>
              <a:rPr lang="tr-TR" b="1" dirty="0">
                <a:latin typeface="TimesNewRomanPS-BoldMT"/>
              </a:rPr>
              <a:t>Şekil 10</a:t>
            </a:r>
            <a:r>
              <a:rPr lang="tr-TR" dirty="0">
                <a:latin typeface="TimesNewRomanPSMT"/>
              </a:rPr>
              <a:t>. Otomatik </a:t>
            </a:r>
            <a:r>
              <a:rPr lang="tr-TR" dirty="0" err="1">
                <a:latin typeface="TimesNewRomanPSMT"/>
              </a:rPr>
              <a:t>bölütlenmiş</a:t>
            </a:r>
            <a:r>
              <a:rPr lang="tr-TR" dirty="0">
                <a:latin typeface="TimesNewRomanPSMT"/>
              </a:rPr>
              <a:t> gözenek görüntüsü</a:t>
            </a:r>
            <a:endParaRPr lang="tr-TR" dirty="0"/>
          </a:p>
        </p:txBody>
      </p:sp>
    </p:spTree>
    <p:extLst>
      <p:ext uri="{BB962C8B-B14F-4D97-AF65-F5344CB8AC3E}">
        <p14:creationId xmlns:p14="http://schemas.microsoft.com/office/powerpoint/2010/main" val="3949212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8A9831AF-B85B-497F-B7B8-5D69D5624D02}"/>
              </a:ext>
            </a:extLst>
          </p:cNvPr>
          <p:cNvSpPr/>
          <p:nvPr/>
        </p:nvSpPr>
        <p:spPr>
          <a:xfrm>
            <a:off x="96251" y="146565"/>
            <a:ext cx="11665819" cy="1754326"/>
          </a:xfrm>
          <a:prstGeom prst="rect">
            <a:avLst/>
          </a:prstGeom>
        </p:spPr>
        <p:txBody>
          <a:bodyPr wrap="square">
            <a:spAutoFit/>
          </a:bodyPr>
          <a:lstStyle/>
          <a:p>
            <a:pPr algn="just"/>
            <a:r>
              <a:rPr lang="tr-TR" dirty="0">
                <a:latin typeface="TimesNewRomanPSMT"/>
              </a:rPr>
              <a:t>İkili görüntü haline gelen </a:t>
            </a:r>
            <a:r>
              <a:rPr lang="tr-TR" dirty="0" err="1">
                <a:latin typeface="TimesNewRomanPSMT"/>
              </a:rPr>
              <a:t>bölütlenmiş</a:t>
            </a:r>
            <a:r>
              <a:rPr lang="tr-TR" dirty="0">
                <a:latin typeface="TimesNewRomanPSMT"/>
              </a:rPr>
              <a:t>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 Yöntem ile görüntü </a:t>
            </a:r>
            <a:r>
              <a:rPr lang="nn-NO" dirty="0">
                <a:latin typeface="TimesNewRomanPSMT"/>
              </a:rPr>
              <a:t>üzerindeki tüm pikseller taranarak her piksele, aşağıdaki</a:t>
            </a:r>
            <a:r>
              <a:rPr lang="tr-TR" dirty="0">
                <a:latin typeface="TimesNewRomanPSMT"/>
              </a:rPr>
              <a:t> algoritma uygulanmaktadır:</a:t>
            </a:r>
          </a:p>
          <a:p>
            <a:pPr algn="just"/>
            <a:endParaRPr lang="tr-TR" dirty="0">
              <a:latin typeface="TimesNewRomanPSMT"/>
            </a:endParaRPr>
          </a:p>
        </p:txBody>
      </p:sp>
      <p:sp>
        <p:nvSpPr>
          <p:cNvPr id="3" name="Dikdörtgen 2">
            <a:extLst>
              <a:ext uri="{FF2B5EF4-FFF2-40B4-BE49-F238E27FC236}">
                <a16:creationId xmlns:a16="http://schemas.microsoft.com/office/drawing/2014/main" id="{A26A2ACB-3DD9-4FF1-94FE-07F5D549F9AE}"/>
              </a:ext>
            </a:extLst>
          </p:cNvPr>
          <p:cNvSpPr/>
          <p:nvPr/>
        </p:nvSpPr>
        <p:spPr>
          <a:xfrm>
            <a:off x="349715" y="2238978"/>
            <a:ext cx="6096000" cy="2308324"/>
          </a:xfrm>
          <a:prstGeom prst="rect">
            <a:avLst/>
          </a:prstGeom>
        </p:spPr>
        <p:txBody>
          <a:bodyPr>
            <a:spAutoFit/>
          </a:bodyPr>
          <a:lstStyle/>
          <a:p>
            <a:r>
              <a:rPr lang="tr-TR" dirty="0">
                <a:latin typeface="TimesNewRomanPSMT"/>
              </a:rPr>
              <a:t>{</a:t>
            </a:r>
          </a:p>
          <a:p>
            <a:r>
              <a:rPr lang="tr-TR" dirty="0">
                <a:latin typeface="TimesNewRomanPSMT"/>
              </a:rPr>
              <a:t>Piksel Siyaha eşit değilse</a:t>
            </a:r>
          </a:p>
          <a:p>
            <a:r>
              <a:rPr lang="tr-TR" dirty="0">
                <a:latin typeface="TimesNewRomanPSMT"/>
              </a:rPr>
              <a:t>-Pikselin Tüm komşularına bak (8’li komşuluk için)</a:t>
            </a:r>
          </a:p>
          <a:p>
            <a:r>
              <a:rPr lang="tr-TR" dirty="0">
                <a:latin typeface="TimesNewRomanPSMT"/>
              </a:rPr>
              <a:t>-Tüm komşular siyah veya beyaz ise bu yeni bir pikseldir bu</a:t>
            </a:r>
          </a:p>
          <a:p>
            <a:r>
              <a:rPr lang="tr-TR" dirty="0">
                <a:latin typeface="TimesNewRomanPSMT"/>
              </a:rPr>
              <a:t>piksele yeni bir değer ata, diğer piksele geç</a:t>
            </a:r>
          </a:p>
          <a:p>
            <a:r>
              <a:rPr lang="de-DE" dirty="0">
                <a:latin typeface="TimesNewRomanPSMT"/>
              </a:rPr>
              <a:t>-</a:t>
            </a:r>
            <a:r>
              <a:rPr lang="de-DE" dirty="0" err="1">
                <a:latin typeface="TimesNewRomanPSMT"/>
              </a:rPr>
              <a:t>Komşu</a:t>
            </a:r>
            <a:r>
              <a:rPr lang="de-DE" dirty="0">
                <a:latin typeface="TimesNewRomanPSMT"/>
              </a:rPr>
              <a:t> </a:t>
            </a:r>
            <a:r>
              <a:rPr lang="de-DE" dirty="0" err="1">
                <a:latin typeface="TimesNewRomanPSMT"/>
              </a:rPr>
              <a:t>piksellerden</a:t>
            </a:r>
            <a:r>
              <a:rPr lang="de-DE" dirty="0">
                <a:latin typeface="TimesNewRomanPSMT"/>
              </a:rPr>
              <a:t> </a:t>
            </a:r>
            <a:r>
              <a:rPr lang="de-DE" dirty="0" err="1">
                <a:latin typeface="TimesNewRomanPSMT"/>
              </a:rPr>
              <a:t>herhangi</a:t>
            </a:r>
            <a:r>
              <a:rPr lang="de-DE" dirty="0">
                <a:latin typeface="TimesNewRomanPSMT"/>
              </a:rPr>
              <a:t> </a:t>
            </a:r>
            <a:r>
              <a:rPr lang="de-DE" dirty="0" err="1">
                <a:latin typeface="TimesNewRomanPSMT"/>
              </a:rPr>
              <a:t>biri</a:t>
            </a:r>
            <a:r>
              <a:rPr lang="de-DE" dirty="0">
                <a:latin typeface="TimesNewRomanPSMT"/>
              </a:rPr>
              <a:t> </a:t>
            </a:r>
            <a:r>
              <a:rPr lang="de-DE" dirty="0" err="1">
                <a:latin typeface="TimesNewRomanPSMT"/>
              </a:rPr>
              <a:t>siyah</a:t>
            </a:r>
            <a:r>
              <a:rPr lang="de-DE" dirty="0">
                <a:latin typeface="TimesNewRomanPSMT"/>
              </a:rPr>
              <a:t> </a:t>
            </a:r>
            <a:r>
              <a:rPr lang="de-DE" dirty="0" err="1">
                <a:latin typeface="TimesNewRomanPSMT"/>
              </a:rPr>
              <a:t>ya</a:t>
            </a:r>
            <a:r>
              <a:rPr lang="de-DE" dirty="0">
                <a:latin typeface="TimesNewRomanPSMT"/>
              </a:rPr>
              <a:t> da </a:t>
            </a:r>
            <a:r>
              <a:rPr lang="de-DE" dirty="0" err="1">
                <a:latin typeface="TimesNewRomanPSMT"/>
              </a:rPr>
              <a:t>beyaz</a:t>
            </a:r>
            <a:r>
              <a:rPr lang="de-DE" dirty="0">
                <a:latin typeface="TimesNewRomanPSMT"/>
              </a:rPr>
              <a:t> </a:t>
            </a:r>
            <a:r>
              <a:rPr lang="de-DE" dirty="0" err="1">
                <a:latin typeface="TimesNewRomanPSMT"/>
              </a:rPr>
              <a:t>piksel</a:t>
            </a:r>
            <a:endParaRPr lang="de-DE" dirty="0">
              <a:latin typeface="TimesNewRomanPSMT"/>
            </a:endParaRPr>
          </a:p>
          <a:p>
            <a:r>
              <a:rPr lang="tr-TR" dirty="0">
                <a:latin typeface="TimesNewRomanPSMT"/>
              </a:rPr>
              <a:t>ise bir önceki etiket numarasına bu pikseli kaydet</a:t>
            </a:r>
          </a:p>
          <a:p>
            <a:r>
              <a:rPr lang="tr-TR" dirty="0">
                <a:latin typeface="TimesNewRomanPSMT"/>
              </a:rPr>
              <a:t>}</a:t>
            </a:r>
            <a:endParaRPr lang="tr-TR" dirty="0"/>
          </a:p>
        </p:txBody>
      </p:sp>
      <p:sp>
        <p:nvSpPr>
          <p:cNvPr id="4" name="Dikdörtgen 3">
            <a:extLst>
              <a:ext uri="{FF2B5EF4-FFF2-40B4-BE49-F238E27FC236}">
                <a16:creationId xmlns:a16="http://schemas.microsoft.com/office/drawing/2014/main" id="{A02D24A2-34C2-4359-B4BA-6646B18E0BFE}"/>
              </a:ext>
            </a:extLst>
          </p:cNvPr>
          <p:cNvSpPr/>
          <p:nvPr/>
        </p:nvSpPr>
        <p:spPr>
          <a:xfrm>
            <a:off x="231006" y="2238978"/>
            <a:ext cx="5996539" cy="238004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Resim 4">
            <a:extLst>
              <a:ext uri="{FF2B5EF4-FFF2-40B4-BE49-F238E27FC236}">
                <a16:creationId xmlns:a16="http://schemas.microsoft.com/office/drawing/2014/main" id="{D2CD637D-C756-4951-BE90-2943E218B64B}"/>
              </a:ext>
            </a:extLst>
          </p:cNvPr>
          <p:cNvPicPr>
            <a:picLocks noChangeAspect="1"/>
          </p:cNvPicPr>
          <p:nvPr/>
        </p:nvPicPr>
        <p:blipFill>
          <a:blip r:embed="rId2"/>
          <a:stretch>
            <a:fillRect/>
          </a:stretch>
        </p:blipFill>
        <p:spPr>
          <a:xfrm>
            <a:off x="6882633" y="1780648"/>
            <a:ext cx="4879437" cy="3749138"/>
          </a:xfrm>
          <a:prstGeom prst="rect">
            <a:avLst/>
          </a:prstGeom>
        </p:spPr>
      </p:pic>
      <p:sp>
        <p:nvSpPr>
          <p:cNvPr id="6" name="Dikdörtgen 5">
            <a:extLst>
              <a:ext uri="{FF2B5EF4-FFF2-40B4-BE49-F238E27FC236}">
                <a16:creationId xmlns:a16="http://schemas.microsoft.com/office/drawing/2014/main" id="{FDDB3D39-7281-4A9B-88FE-A4FBCD7D4695}"/>
              </a:ext>
            </a:extLst>
          </p:cNvPr>
          <p:cNvSpPr/>
          <p:nvPr/>
        </p:nvSpPr>
        <p:spPr>
          <a:xfrm>
            <a:off x="7787315" y="5718026"/>
            <a:ext cx="3070071" cy="369332"/>
          </a:xfrm>
          <a:prstGeom prst="rect">
            <a:avLst/>
          </a:prstGeom>
        </p:spPr>
        <p:txBody>
          <a:bodyPr wrap="none">
            <a:spAutoFit/>
          </a:bodyPr>
          <a:lstStyle/>
          <a:p>
            <a:r>
              <a:rPr lang="tr-TR" b="1" dirty="0">
                <a:latin typeface="TimesNewRomanPS-BoldMT"/>
              </a:rPr>
              <a:t>Şekil 11</a:t>
            </a:r>
            <a:r>
              <a:rPr lang="tr-TR" dirty="0">
                <a:latin typeface="TimesNewRomanPSMT"/>
              </a:rPr>
              <a:t>. Etiketlenmiş gözenek</a:t>
            </a:r>
            <a:endParaRPr lang="tr-TR" dirty="0"/>
          </a:p>
        </p:txBody>
      </p:sp>
    </p:spTree>
    <p:extLst>
      <p:ext uri="{BB962C8B-B14F-4D97-AF65-F5344CB8AC3E}">
        <p14:creationId xmlns:p14="http://schemas.microsoft.com/office/powerpoint/2010/main" val="4194904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6E1C27AC-32E5-4114-A378-631B3968C680}"/>
              </a:ext>
            </a:extLst>
          </p:cNvPr>
          <p:cNvSpPr/>
          <p:nvPr/>
        </p:nvSpPr>
        <p:spPr>
          <a:xfrm>
            <a:off x="375386" y="84545"/>
            <a:ext cx="10953550" cy="1200329"/>
          </a:xfrm>
          <a:prstGeom prst="rect">
            <a:avLst/>
          </a:prstGeom>
        </p:spPr>
        <p:txBody>
          <a:bodyPr wrap="square">
            <a:spAutoFit/>
          </a:bodyPr>
          <a:lstStyle/>
          <a:p>
            <a:pPr algn="just"/>
            <a:r>
              <a:rPr lang="tr-TR" dirty="0">
                <a:latin typeface="TimesNewRomanPSMT"/>
              </a:rPr>
              <a:t>Etiketleme işleminden sonra farklı büyüklükteki gözeneklerin sayılarındaki değişimlerin gözlenmesi amacıyla gözenekler boyutlarına göre olmak üzere 4 sınıfa ayrılmıştır. Her bir sınıf, bir etiket grubuna dâhil edilmiştir. Şekil 14’te görüldüğü gibi, bir renk değeri atanarak otomatik olarak renklendirilmesi yapılmıştır. Bu renklendirme farklı katkı maddeli ekmeklerde doku karşılaştırması yapmayı da kolay hale getirmektedir.</a:t>
            </a:r>
            <a:endParaRPr lang="tr-TR" dirty="0"/>
          </a:p>
        </p:txBody>
      </p:sp>
      <p:pic>
        <p:nvPicPr>
          <p:cNvPr id="3" name="Resim 2">
            <a:extLst>
              <a:ext uri="{FF2B5EF4-FFF2-40B4-BE49-F238E27FC236}">
                <a16:creationId xmlns:a16="http://schemas.microsoft.com/office/drawing/2014/main" id="{FA35B82B-A80B-491F-BDA2-BB55C7360371}"/>
              </a:ext>
            </a:extLst>
          </p:cNvPr>
          <p:cNvPicPr>
            <a:picLocks noChangeAspect="1"/>
          </p:cNvPicPr>
          <p:nvPr/>
        </p:nvPicPr>
        <p:blipFill>
          <a:blip r:embed="rId2"/>
          <a:stretch>
            <a:fillRect/>
          </a:stretch>
        </p:blipFill>
        <p:spPr>
          <a:xfrm>
            <a:off x="3763479" y="1361876"/>
            <a:ext cx="3753814" cy="4625038"/>
          </a:xfrm>
          <a:prstGeom prst="rect">
            <a:avLst/>
          </a:prstGeom>
        </p:spPr>
      </p:pic>
      <p:sp>
        <p:nvSpPr>
          <p:cNvPr id="4" name="Dikdörtgen 3">
            <a:extLst>
              <a:ext uri="{FF2B5EF4-FFF2-40B4-BE49-F238E27FC236}">
                <a16:creationId xmlns:a16="http://schemas.microsoft.com/office/drawing/2014/main" id="{6DAC2CD4-715C-464E-9F7E-58E8BE927C90}"/>
              </a:ext>
            </a:extLst>
          </p:cNvPr>
          <p:cNvSpPr/>
          <p:nvPr/>
        </p:nvSpPr>
        <p:spPr>
          <a:xfrm>
            <a:off x="2691866" y="6063916"/>
            <a:ext cx="6096000" cy="369332"/>
          </a:xfrm>
          <a:prstGeom prst="rect">
            <a:avLst/>
          </a:prstGeom>
        </p:spPr>
        <p:txBody>
          <a:bodyPr>
            <a:spAutoFit/>
          </a:bodyPr>
          <a:lstStyle/>
          <a:p>
            <a:r>
              <a:rPr lang="tr-TR" b="1" dirty="0">
                <a:latin typeface="TimesNewRomanPS-BoldMT"/>
              </a:rPr>
              <a:t>Şekil 12</a:t>
            </a:r>
            <a:r>
              <a:rPr lang="tr-TR" dirty="0">
                <a:latin typeface="TimesNewRomanPSMT"/>
              </a:rPr>
              <a:t>. Gözeneklerin büyüklüklerine göre renklendirilmesi</a:t>
            </a:r>
            <a:endParaRPr lang="tr-TR" dirty="0"/>
          </a:p>
        </p:txBody>
      </p:sp>
    </p:spTree>
    <p:extLst>
      <p:ext uri="{BB962C8B-B14F-4D97-AF65-F5344CB8AC3E}">
        <p14:creationId xmlns:p14="http://schemas.microsoft.com/office/powerpoint/2010/main" val="4253881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538E7EB3-6A6F-4711-AE6A-1E2C2658E073}"/>
              </a:ext>
            </a:extLst>
          </p:cNvPr>
          <p:cNvSpPr/>
          <p:nvPr/>
        </p:nvSpPr>
        <p:spPr>
          <a:xfrm>
            <a:off x="336884" y="170652"/>
            <a:ext cx="11675444" cy="1200329"/>
          </a:xfrm>
          <a:prstGeom prst="rect">
            <a:avLst/>
          </a:prstGeom>
        </p:spPr>
        <p:txBody>
          <a:bodyPr wrap="square">
            <a:spAutoFit/>
          </a:bodyPr>
          <a:lstStyle/>
          <a:p>
            <a:pPr algn="just"/>
            <a:r>
              <a:rPr lang="tr-TR" dirty="0">
                <a:latin typeface="TimesNewRomanPSMT"/>
              </a:rPr>
              <a:t>Çalışmada farklı katkı maddeli tüm ekmek görüntüleri kullanılarak otomatik </a:t>
            </a:r>
            <a:r>
              <a:rPr lang="tr-TR" dirty="0" err="1">
                <a:latin typeface="TimesNewRomanPSMT"/>
              </a:rPr>
              <a:t>bölütlenen</a:t>
            </a:r>
            <a:r>
              <a:rPr lang="tr-TR" dirty="0">
                <a:latin typeface="TimesNewRomanPSMT"/>
              </a:rPr>
              <a:t> gözeneklerin, </a:t>
            </a:r>
            <a:r>
              <a:rPr lang="tr-TR" dirty="0" err="1">
                <a:latin typeface="TimesNewRomanPSMT"/>
              </a:rPr>
              <a:t>ImageJ</a:t>
            </a:r>
            <a:r>
              <a:rPr lang="tr-TR" dirty="0">
                <a:latin typeface="TimesNewRomanPSMT"/>
              </a:rPr>
              <a:t> programında bir uzman gıda mühendisi yardımıyla elle </a:t>
            </a:r>
            <a:r>
              <a:rPr lang="tr-TR" dirty="0" err="1">
                <a:latin typeface="TimesNewRomanPSMT"/>
              </a:rPr>
              <a:t>bölütlenmesi</a:t>
            </a:r>
            <a:r>
              <a:rPr lang="tr-TR" dirty="0">
                <a:latin typeface="TimesNewRomanPSMT"/>
              </a:rPr>
              <a:t> de yapılmıştır. Üzerinde çalışılan ekmek görüntülerinden, otomatik </a:t>
            </a:r>
            <a:r>
              <a:rPr lang="tr-TR" dirty="0" err="1">
                <a:latin typeface="TimesNewRomanPSMT"/>
              </a:rPr>
              <a:t>bölütleme</a:t>
            </a:r>
            <a:r>
              <a:rPr lang="tr-TR" dirty="0">
                <a:latin typeface="TimesNewRomanPSMT"/>
              </a:rPr>
              <a:t> sonucu elde edilen gözenekler ile elle </a:t>
            </a:r>
            <a:r>
              <a:rPr lang="tr-TR" dirty="0" err="1">
                <a:latin typeface="TimesNewRomanPSMT"/>
              </a:rPr>
              <a:t>bölütleme</a:t>
            </a:r>
            <a:r>
              <a:rPr lang="tr-TR" dirty="0">
                <a:latin typeface="TimesNewRomanPSMT"/>
              </a:rPr>
              <a:t> sonucu elde edilen gözenekler üst üste çakıştırılarak ZSI başarım indeksi belirlenmiştir</a:t>
            </a:r>
            <a:endParaRPr lang="tr-TR" dirty="0"/>
          </a:p>
        </p:txBody>
      </p:sp>
      <p:pic>
        <p:nvPicPr>
          <p:cNvPr id="3" name="Resim 2">
            <a:extLst>
              <a:ext uri="{FF2B5EF4-FFF2-40B4-BE49-F238E27FC236}">
                <a16:creationId xmlns:a16="http://schemas.microsoft.com/office/drawing/2014/main" id="{2160C3E3-8FA8-42CB-A6B7-365AA75A67BE}"/>
              </a:ext>
            </a:extLst>
          </p:cNvPr>
          <p:cNvPicPr>
            <a:picLocks noChangeAspect="1"/>
          </p:cNvPicPr>
          <p:nvPr/>
        </p:nvPicPr>
        <p:blipFill>
          <a:blip r:embed="rId2"/>
          <a:stretch>
            <a:fillRect/>
          </a:stretch>
        </p:blipFill>
        <p:spPr>
          <a:xfrm>
            <a:off x="1482784" y="2320766"/>
            <a:ext cx="1680225" cy="2177967"/>
          </a:xfrm>
          <a:prstGeom prst="rect">
            <a:avLst/>
          </a:prstGeom>
        </p:spPr>
      </p:pic>
      <p:pic>
        <p:nvPicPr>
          <p:cNvPr id="4" name="Resim 3">
            <a:extLst>
              <a:ext uri="{FF2B5EF4-FFF2-40B4-BE49-F238E27FC236}">
                <a16:creationId xmlns:a16="http://schemas.microsoft.com/office/drawing/2014/main" id="{F64B2354-91D1-47B5-AF8F-B6EAE43871A1}"/>
              </a:ext>
            </a:extLst>
          </p:cNvPr>
          <p:cNvPicPr>
            <a:picLocks noChangeAspect="1"/>
          </p:cNvPicPr>
          <p:nvPr/>
        </p:nvPicPr>
        <p:blipFill>
          <a:blip r:embed="rId3"/>
          <a:stretch>
            <a:fillRect/>
          </a:stretch>
        </p:blipFill>
        <p:spPr>
          <a:xfrm>
            <a:off x="4687996" y="2320766"/>
            <a:ext cx="1680225" cy="2187734"/>
          </a:xfrm>
          <a:prstGeom prst="rect">
            <a:avLst/>
          </a:prstGeom>
        </p:spPr>
      </p:pic>
      <p:pic>
        <p:nvPicPr>
          <p:cNvPr id="5" name="Resim 4">
            <a:extLst>
              <a:ext uri="{FF2B5EF4-FFF2-40B4-BE49-F238E27FC236}">
                <a16:creationId xmlns:a16="http://schemas.microsoft.com/office/drawing/2014/main" id="{119F0369-0CED-4ABF-89E0-0E6DDED3933C}"/>
              </a:ext>
            </a:extLst>
          </p:cNvPr>
          <p:cNvPicPr>
            <a:picLocks noChangeAspect="1"/>
          </p:cNvPicPr>
          <p:nvPr/>
        </p:nvPicPr>
        <p:blipFill>
          <a:blip r:embed="rId4"/>
          <a:stretch>
            <a:fillRect/>
          </a:stretch>
        </p:blipFill>
        <p:spPr>
          <a:xfrm>
            <a:off x="7893209" y="2320767"/>
            <a:ext cx="1680225" cy="2177967"/>
          </a:xfrm>
          <a:prstGeom prst="rect">
            <a:avLst/>
          </a:prstGeom>
        </p:spPr>
      </p:pic>
      <p:sp>
        <p:nvSpPr>
          <p:cNvPr id="6" name="Dikdörtgen 5">
            <a:extLst>
              <a:ext uri="{FF2B5EF4-FFF2-40B4-BE49-F238E27FC236}">
                <a16:creationId xmlns:a16="http://schemas.microsoft.com/office/drawing/2014/main" id="{794D5646-DFA2-4396-A09F-1E933117F75B}"/>
              </a:ext>
            </a:extLst>
          </p:cNvPr>
          <p:cNvSpPr/>
          <p:nvPr/>
        </p:nvSpPr>
        <p:spPr>
          <a:xfrm>
            <a:off x="1086544" y="2320766"/>
            <a:ext cx="396240" cy="369332"/>
          </a:xfrm>
          <a:prstGeom prst="rect">
            <a:avLst/>
          </a:prstGeom>
        </p:spPr>
        <p:txBody>
          <a:bodyPr wrap="square">
            <a:spAutoFit/>
          </a:bodyPr>
          <a:lstStyle/>
          <a:p>
            <a:pPr algn="just"/>
            <a:r>
              <a:rPr lang="tr-TR" dirty="0">
                <a:latin typeface="TimesNewRomanPSMT"/>
              </a:rPr>
              <a:t>a)</a:t>
            </a:r>
            <a:endParaRPr lang="tr-TR" dirty="0"/>
          </a:p>
        </p:txBody>
      </p:sp>
      <p:sp>
        <p:nvSpPr>
          <p:cNvPr id="7" name="Dikdörtgen 6">
            <a:extLst>
              <a:ext uri="{FF2B5EF4-FFF2-40B4-BE49-F238E27FC236}">
                <a16:creationId xmlns:a16="http://schemas.microsoft.com/office/drawing/2014/main" id="{C2AEC4A1-355A-4493-9BAE-4074DCA79704}"/>
              </a:ext>
            </a:extLst>
          </p:cNvPr>
          <p:cNvSpPr/>
          <p:nvPr/>
        </p:nvSpPr>
        <p:spPr>
          <a:xfrm>
            <a:off x="4291756" y="2320766"/>
            <a:ext cx="396240" cy="369332"/>
          </a:xfrm>
          <a:prstGeom prst="rect">
            <a:avLst/>
          </a:prstGeom>
        </p:spPr>
        <p:txBody>
          <a:bodyPr wrap="square">
            <a:spAutoFit/>
          </a:bodyPr>
          <a:lstStyle/>
          <a:p>
            <a:pPr algn="just"/>
            <a:r>
              <a:rPr lang="tr-TR" dirty="0">
                <a:latin typeface="TimesNewRomanPSMT"/>
              </a:rPr>
              <a:t>b)</a:t>
            </a:r>
            <a:endParaRPr lang="tr-TR" dirty="0"/>
          </a:p>
        </p:txBody>
      </p:sp>
      <p:sp>
        <p:nvSpPr>
          <p:cNvPr id="8" name="Dikdörtgen 7">
            <a:extLst>
              <a:ext uri="{FF2B5EF4-FFF2-40B4-BE49-F238E27FC236}">
                <a16:creationId xmlns:a16="http://schemas.microsoft.com/office/drawing/2014/main" id="{D72A7FA7-2850-4056-836E-CD574F03CE6A}"/>
              </a:ext>
            </a:extLst>
          </p:cNvPr>
          <p:cNvSpPr/>
          <p:nvPr/>
        </p:nvSpPr>
        <p:spPr>
          <a:xfrm>
            <a:off x="7496968" y="2313091"/>
            <a:ext cx="396240" cy="369332"/>
          </a:xfrm>
          <a:prstGeom prst="rect">
            <a:avLst/>
          </a:prstGeom>
        </p:spPr>
        <p:txBody>
          <a:bodyPr wrap="square">
            <a:spAutoFit/>
          </a:bodyPr>
          <a:lstStyle/>
          <a:p>
            <a:pPr algn="just"/>
            <a:r>
              <a:rPr lang="tr-TR" dirty="0">
                <a:latin typeface="TimesNewRomanPSMT"/>
              </a:rPr>
              <a:t>c)</a:t>
            </a:r>
            <a:endParaRPr lang="tr-TR" dirty="0"/>
          </a:p>
        </p:txBody>
      </p:sp>
      <p:sp>
        <p:nvSpPr>
          <p:cNvPr id="9" name="Dikdörtgen 8">
            <a:extLst>
              <a:ext uri="{FF2B5EF4-FFF2-40B4-BE49-F238E27FC236}">
                <a16:creationId xmlns:a16="http://schemas.microsoft.com/office/drawing/2014/main" id="{BD4446F8-11C7-452D-9B06-BEDBB58CD9CC}"/>
              </a:ext>
            </a:extLst>
          </p:cNvPr>
          <p:cNvSpPr/>
          <p:nvPr/>
        </p:nvSpPr>
        <p:spPr>
          <a:xfrm>
            <a:off x="4928134" y="5261896"/>
            <a:ext cx="1013861" cy="369332"/>
          </a:xfrm>
          <a:prstGeom prst="rect">
            <a:avLst/>
          </a:prstGeom>
        </p:spPr>
        <p:txBody>
          <a:bodyPr wrap="square">
            <a:spAutoFit/>
          </a:bodyPr>
          <a:lstStyle/>
          <a:p>
            <a:r>
              <a:rPr lang="tr-TR" b="1" dirty="0">
                <a:latin typeface="TimesNewRomanPS-BoldMT"/>
              </a:rPr>
              <a:t>Şekil 13</a:t>
            </a:r>
            <a:r>
              <a:rPr lang="tr-TR" dirty="0">
                <a:latin typeface="TimesNewRomanPSMT"/>
              </a:rPr>
              <a:t>.</a:t>
            </a:r>
          </a:p>
        </p:txBody>
      </p:sp>
      <p:sp>
        <p:nvSpPr>
          <p:cNvPr id="10" name="Dikdörtgen 9">
            <a:extLst>
              <a:ext uri="{FF2B5EF4-FFF2-40B4-BE49-F238E27FC236}">
                <a16:creationId xmlns:a16="http://schemas.microsoft.com/office/drawing/2014/main" id="{9437D6E6-4A8B-45C1-BEB1-372D3C291FDC}"/>
              </a:ext>
            </a:extLst>
          </p:cNvPr>
          <p:cNvSpPr/>
          <p:nvPr/>
        </p:nvSpPr>
        <p:spPr>
          <a:xfrm>
            <a:off x="1284664" y="4601497"/>
            <a:ext cx="2095445" cy="369332"/>
          </a:xfrm>
          <a:prstGeom prst="rect">
            <a:avLst/>
          </a:prstGeom>
        </p:spPr>
        <p:txBody>
          <a:bodyPr wrap="none">
            <a:spAutoFit/>
          </a:bodyPr>
          <a:lstStyle/>
          <a:p>
            <a:r>
              <a:rPr lang="tr-TR" dirty="0">
                <a:latin typeface="TimesNewRomanPSMT"/>
              </a:rPr>
              <a:t>Otomatik </a:t>
            </a:r>
            <a:r>
              <a:rPr lang="tr-TR" dirty="0" err="1">
                <a:latin typeface="TimesNewRomanPSMT"/>
              </a:rPr>
              <a:t>bölütleme</a:t>
            </a:r>
            <a:r>
              <a:rPr lang="tr-TR" dirty="0">
                <a:latin typeface="TimesNewRomanPSMT"/>
              </a:rPr>
              <a:t> </a:t>
            </a:r>
            <a:endParaRPr lang="tr-TR" dirty="0"/>
          </a:p>
        </p:txBody>
      </p:sp>
      <p:sp>
        <p:nvSpPr>
          <p:cNvPr id="11" name="Dikdörtgen 10">
            <a:extLst>
              <a:ext uri="{FF2B5EF4-FFF2-40B4-BE49-F238E27FC236}">
                <a16:creationId xmlns:a16="http://schemas.microsoft.com/office/drawing/2014/main" id="{36CCC909-7B6B-4C80-9383-1D56B742C4EF}"/>
              </a:ext>
            </a:extLst>
          </p:cNvPr>
          <p:cNvSpPr/>
          <p:nvPr/>
        </p:nvSpPr>
        <p:spPr>
          <a:xfrm>
            <a:off x="4730453" y="4601497"/>
            <a:ext cx="1595309" cy="369332"/>
          </a:xfrm>
          <a:prstGeom prst="rect">
            <a:avLst/>
          </a:prstGeom>
        </p:spPr>
        <p:txBody>
          <a:bodyPr wrap="none">
            <a:spAutoFit/>
          </a:bodyPr>
          <a:lstStyle/>
          <a:p>
            <a:r>
              <a:rPr lang="tr-TR" dirty="0">
                <a:latin typeface="TimesNewRomanPSMT"/>
              </a:rPr>
              <a:t>Elle </a:t>
            </a:r>
            <a:r>
              <a:rPr lang="tr-TR" dirty="0" err="1">
                <a:latin typeface="TimesNewRomanPSMT"/>
              </a:rPr>
              <a:t>bölütleme</a:t>
            </a:r>
            <a:r>
              <a:rPr lang="tr-TR" dirty="0">
                <a:latin typeface="TimesNewRomanPSMT"/>
              </a:rPr>
              <a:t> </a:t>
            </a:r>
            <a:endParaRPr lang="tr-TR" dirty="0"/>
          </a:p>
        </p:txBody>
      </p:sp>
      <p:sp>
        <p:nvSpPr>
          <p:cNvPr id="12" name="Dikdörtgen 11">
            <a:extLst>
              <a:ext uri="{FF2B5EF4-FFF2-40B4-BE49-F238E27FC236}">
                <a16:creationId xmlns:a16="http://schemas.microsoft.com/office/drawing/2014/main" id="{587E93FF-C484-4892-8D03-0C1D1F8E5476}"/>
              </a:ext>
            </a:extLst>
          </p:cNvPr>
          <p:cNvSpPr/>
          <p:nvPr/>
        </p:nvSpPr>
        <p:spPr>
          <a:xfrm>
            <a:off x="6881116" y="4601818"/>
            <a:ext cx="4301177" cy="369332"/>
          </a:xfrm>
          <a:prstGeom prst="rect">
            <a:avLst/>
          </a:prstGeom>
        </p:spPr>
        <p:txBody>
          <a:bodyPr wrap="none">
            <a:spAutoFit/>
          </a:bodyPr>
          <a:lstStyle/>
          <a:p>
            <a:r>
              <a:rPr lang="tr-TR" dirty="0">
                <a:latin typeface="TimesNewRomanPSMT"/>
              </a:rPr>
              <a:t>Otomatik ve elle </a:t>
            </a:r>
            <a:r>
              <a:rPr lang="tr-TR" dirty="0" err="1">
                <a:latin typeface="TimesNewRomanPSMT"/>
              </a:rPr>
              <a:t>bölütlemenin</a:t>
            </a:r>
            <a:r>
              <a:rPr lang="tr-TR" dirty="0">
                <a:latin typeface="TimesNewRomanPSMT"/>
              </a:rPr>
              <a:t> çakıştırılması</a:t>
            </a:r>
            <a:endParaRPr lang="tr-TR" dirty="0"/>
          </a:p>
        </p:txBody>
      </p:sp>
    </p:spTree>
    <p:extLst>
      <p:ext uri="{BB962C8B-B14F-4D97-AF65-F5344CB8AC3E}">
        <p14:creationId xmlns:p14="http://schemas.microsoft.com/office/powerpoint/2010/main" val="2101603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A1B133C-E645-4C9B-B8C6-07B2C770096F}"/>
              </a:ext>
            </a:extLst>
          </p:cNvPr>
          <p:cNvPicPr>
            <a:picLocks noChangeAspect="1"/>
          </p:cNvPicPr>
          <p:nvPr/>
        </p:nvPicPr>
        <p:blipFill>
          <a:blip r:embed="rId2"/>
          <a:stretch>
            <a:fillRect/>
          </a:stretch>
        </p:blipFill>
        <p:spPr>
          <a:xfrm>
            <a:off x="3221093" y="208874"/>
            <a:ext cx="5229887" cy="4052298"/>
          </a:xfrm>
          <a:prstGeom prst="rect">
            <a:avLst/>
          </a:prstGeom>
        </p:spPr>
      </p:pic>
      <p:sp>
        <p:nvSpPr>
          <p:cNvPr id="3" name="Dikdörtgen 2">
            <a:extLst>
              <a:ext uri="{FF2B5EF4-FFF2-40B4-BE49-F238E27FC236}">
                <a16:creationId xmlns:a16="http://schemas.microsoft.com/office/drawing/2014/main" id="{7D48572B-9DC2-4897-B4B4-6ADF87E4CE4E}"/>
              </a:ext>
            </a:extLst>
          </p:cNvPr>
          <p:cNvSpPr/>
          <p:nvPr/>
        </p:nvSpPr>
        <p:spPr>
          <a:xfrm>
            <a:off x="3104645" y="4495619"/>
            <a:ext cx="5346335" cy="369332"/>
          </a:xfrm>
          <a:prstGeom prst="rect">
            <a:avLst/>
          </a:prstGeom>
        </p:spPr>
        <p:txBody>
          <a:bodyPr wrap="none">
            <a:spAutoFit/>
          </a:bodyPr>
          <a:lstStyle/>
          <a:p>
            <a:r>
              <a:rPr lang="tr-TR" b="1" dirty="0">
                <a:latin typeface="TimesNewRomanPS-BoldMT"/>
              </a:rPr>
              <a:t>Şekil 14. </a:t>
            </a:r>
            <a:r>
              <a:rPr lang="tr-TR" dirty="0">
                <a:latin typeface="TimesNewRomanPSMT"/>
              </a:rPr>
              <a:t>12 adet gözenek üzerinde ZSI başarım indeksi</a:t>
            </a:r>
            <a:endParaRPr lang="tr-TR" dirty="0"/>
          </a:p>
        </p:txBody>
      </p:sp>
      <p:sp>
        <p:nvSpPr>
          <p:cNvPr id="4" name="Dikdörtgen 3">
            <a:extLst>
              <a:ext uri="{FF2B5EF4-FFF2-40B4-BE49-F238E27FC236}">
                <a16:creationId xmlns:a16="http://schemas.microsoft.com/office/drawing/2014/main" id="{1DAFA6AA-9D53-4163-8C83-BA9A11AA40B3}"/>
              </a:ext>
            </a:extLst>
          </p:cNvPr>
          <p:cNvSpPr/>
          <p:nvPr/>
        </p:nvSpPr>
        <p:spPr>
          <a:xfrm>
            <a:off x="173093" y="4950139"/>
            <a:ext cx="11829610" cy="646331"/>
          </a:xfrm>
          <a:prstGeom prst="rect">
            <a:avLst/>
          </a:prstGeom>
        </p:spPr>
        <p:txBody>
          <a:bodyPr wrap="square">
            <a:spAutoFit/>
          </a:bodyPr>
          <a:lstStyle/>
          <a:p>
            <a:pPr algn="just"/>
            <a:r>
              <a:rPr lang="nn-NO" dirty="0">
                <a:latin typeface="TimesNewRomanPSMT"/>
              </a:rPr>
              <a:t>Çalışmada elde edilen başarım değerlerinin 0,87 ile 0,93</a:t>
            </a:r>
            <a:r>
              <a:rPr lang="tr-TR" dirty="0">
                <a:latin typeface="TimesNewRomanPSMT"/>
              </a:rPr>
              <a:t> arasında olması, önerilen yöntemlerle gerçekleştirilen </a:t>
            </a:r>
            <a:r>
              <a:rPr lang="tr-TR" dirty="0" err="1">
                <a:latin typeface="TimesNewRomanPSMT"/>
              </a:rPr>
              <a:t>bölütlemenin</a:t>
            </a:r>
            <a:r>
              <a:rPr lang="tr-TR" dirty="0">
                <a:latin typeface="TimesNewRomanPSMT"/>
              </a:rPr>
              <a:t> oldukça başarılı olduğunu ortaya koymaktadır.</a:t>
            </a:r>
            <a:endParaRPr lang="tr-TR" dirty="0"/>
          </a:p>
        </p:txBody>
      </p:sp>
    </p:spTree>
    <p:extLst>
      <p:ext uri="{BB962C8B-B14F-4D97-AF65-F5344CB8AC3E}">
        <p14:creationId xmlns:p14="http://schemas.microsoft.com/office/powerpoint/2010/main" val="1244672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6D251032-AFB2-4C11-9B60-7C1627EC161F}"/>
              </a:ext>
            </a:extLst>
          </p:cNvPr>
          <p:cNvSpPr/>
          <p:nvPr/>
        </p:nvSpPr>
        <p:spPr>
          <a:xfrm>
            <a:off x="317634" y="191514"/>
            <a:ext cx="11656193" cy="2031325"/>
          </a:xfrm>
          <a:prstGeom prst="rect">
            <a:avLst/>
          </a:prstGeom>
        </p:spPr>
        <p:txBody>
          <a:bodyPr wrap="square">
            <a:spAutoFit/>
          </a:bodyPr>
          <a:lstStyle/>
          <a:p>
            <a:pPr algn="just"/>
            <a:r>
              <a:rPr lang="tr-TR" dirty="0">
                <a:latin typeface="TimesNewRomanPSMT"/>
              </a:rPr>
              <a:t>Çalışmada ayrıca </a:t>
            </a:r>
            <a:r>
              <a:rPr lang="tr-TR" dirty="0" err="1">
                <a:latin typeface="TimesNewRomanPSMT"/>
              </a:rPr>
              <a:t>Matlab</a:t>
            </a:r>
            <a:r>
              <a:rPr lang="tr-TR" dirty="0">
                <a:latin typeface="TimesNewRomanPSMT"/>
              </a:rPr>
              <a:t> GUI </a:t>
            </a:r>
            <a:r>
              <a:rPr lang="tr-TR" dirty="0" err="1">
                <a:latin typeface="TimesNewRomanPSMT"/>
              </a:rPr>
              <a:t>arayüz</a:t>
            </a:r>
            <a:r>
              <a:rPr lang="tr-TR" dirty="0">
                <a:latin typeface="TimesNewRomanPSMT"/>
              </a:rPr>
              <a:t> programı kullanılarak, ekmek doku/gözenek </a:t>
            </a:r>
            <a:r>
              <a:rPr lang="tr-TR" dirty="0" err="1">
                <a:latin typeface="TimesNewRomanPSMT"/>
              </a:rPr>
              <a:t>bölütleme</a:t>
            </a:r>
            <a:r>
              <a:rPr lang="tr-TR" dirty="0">
                <a:latin typeface="TimesNewRomanPSMT"/>
              </a:rPr>
              <a:t> ve gözeneklere ait sayısal verilerin elde edilmesine yönelik bir ara yüz programı oluşturulmuştur. Sırasıyla ön işleme, gözenekleri bölütle ve sayısal verileri çıkar ikonları tıklanarak gözeneklere ait ölçümler ilgili dizine Excel dosyası olarak çıkartılabilmektedir. Sonuç olarak oluşturulan yazılım ile bu alanda çalışan kimselerin farklı katkı maddelerinin ekmek kalitesi üzerindeki etkilerinin kolaylıkla incelenmesinin önü açılmış olmaktadır.</a:t>
            </a:r>
            <a:endParaRPr lang="tr-TR" dirty="0"/>
          </a:p>
          <a:p>
            <a:pPr algn="just"/>
            <a:endParaRPr lang="tr-TR" dirty="0"/>
          </a:p>
          <a:p>
            <a:pPr algn="just"/>
            <a:endParaRPr lang="tr-TR" dirty="0"/>
          </a:p>
        </p:txBody>
      </p:sp>
      <p:pic>
        <p:nvPicPr>
          <p:cNvPr id="3" name="Resim 2">
            <a:extLst>
              <a:ext uri="{FF2B5EF4-FFF2-40B4-BE49-F238E27FC236}">
                <a16:creationId xmlns:a16="http://schemas.microsoft.com/office/drawing/2014/main" id="{7790FEBD-5BA3-4DD1-B9DA-96CB7F5AC4AB}"/>
              </a:ext>
            </a:extLst>
          </p:cNvPr>
          <p:cNvPicPr>
            <a:picLocks noChangeAspect="1"/>
          </p:cNvPicPr>
          <p:nvPr/>
        </p:nvPicPr>
        <p:blipFill>
          <a:blip r:embed="rId2"/>
          <a:stretch>
            <a:fillRect/>
          </a:stretch>
        </p:blipFill>
        <p:spPr>
          <a:xfrm>
            <a:off x="664144" y="1909219"/>
            <a:ext cx="5105796" cy="4064860"/>
          </a:xfrm>
          <a:prstGeom prst="rect">
            <a:avLst/>
          </a:prstGeom>
        </p:spPr>
      </p:pic>
      <p:pic>
        <p:nvPicPr>
          <p:cNvPr id="4" name="Resim 3">
            <a:extLst>
              <a:ext uri="{FF2B5EF4-FFF2-40B4-BE49-F238E27FC236}">
                <a16:creationId xmlns:a16="http://schemas.microsoft.com/office/drawing/2014/main" id="{FD55D196-13B2-420C-A739-6A817E5F93A3}"/>
              </a:ext>
            </a:extLst>
          </p:cNvPr>
          <p:cNvPicPr>
            <a:picLocks noChangeAspect="1"/>
          </p:cNvPicPr>
          <p:nvPr/>
        </p:nvPicPr>
        <p:blipFill>
          <a:blip r:embed="rId3"/>
          <a:stretch>
            <a:fillRect/>
          </a:stretch>
        </p:blipFill>
        <p:spPr>
          <a:xfrm>
            <a:off x="6284510" y="1911625"/>
            <a:ext cx="5142640" cy="4062454"/>
          </a:xfrm>
          <a:prstGeom prst="rect">
            <a:avLst/>
          </a:prstGeom>
        </p:spPr>
      </p:pic>
      <p:sp>
        <p:nvSpPr>
          <p:cNvPr id="5" name="Dikdörtgen 4">
            <a:extLst>
              <a:ext uri="{FF2B5EF4-FFF2-40B4-BE49-F238E27FC236}">
                <a16:creationId xmlns:a16="http://schemas.microsoft.com/office/drawing/2014/main" id="{4D148F97-753A-4690-98FB-E94CD2BB0809}"/>
              </a:ext>
            </a:extLst>
          </p:cNvPr>
          <p:cNvSpPr/>
          <p:nvPr/>
        </p:nvSpPr>
        <p:spPr>
          <a:xfrm>
            <a:off x="7035012" y="6150923"/>
            <a:ext cx="4012637" cy="369332"/>
          </a:xfrm>
          <a:prstGeom prst="rect">
            <a:avLst/>
          </a:prstGeom>
        </p:spPr>
        <p:txBody>
          <a:bodyPr wrap="none">
            <a:spAutoFit/>
          </a:bodyPr>
          <a:lstStyle/>
          <a:p>
            <a:r>
              <a:rPr lang="tr-TR" b="1" dirty="0">
                <a:latin typeface="TimesNewRomanPS-BoldMT"/>
              </a:rPr>
              <a:t>Şekil 16. </a:t>
            </a:r>
            <a:r>
              <a:rPr lang="tr-TR" dirty="0" err="1">
                <a:latin typeface="TimesNewRomanPSMT"/>
              </a:rPr>
              <a:t>Bölütlenmiş</a:t>
            </a:r>
            <a:r>
              <a:rPr lang="tr-TR" dirty="0">
                <a:latin typeface="TimesNewRomanPSMT"/>
              </a:rPr>
              <a:t> gözenek görüntüsü</a:t>
            </a:r>
            <a:endParaRPr lang="tr-TR" dirty="0"/>
          </a:p>
        </p:txBody>
      </p:sp>
      <p:sp>
        <p:nvSpPr>
          <p:cNvPr id="6" name="Dikdörtgen 5">
            <a:extLst>
              <a:ext uri="{FF2B5EF4-FFF2-40B4-BE49-F238E27FC236}">
                <a16:creationId xmlns:a16="http://schemas.microsoft.com/office/drawing/2014/main" id="{5766D389-5F35-434D-8789-4F6744106A13}"/>
              </a:ext>
            </a:extLst>
          </p:cNvPr>
          <p:cNvSpPr/>
          <p:nvPr/>
        </p:nvSpPr>
        <p:spPr>
          <a:xfrm>
            <a:off x="1092101" y="6148517"/>
            <a:ext cx="4249881" cy="369332"/>
          </a:xfrm>
          <a:prstGeom prst="rect">
            <a:avLst/>
          </a:prstGeom>
        </p:spPr>
        <p:txBody>
          <a:bodyPr wrap="none">
            <a:spAutoFit/>
          </a:bodyPr>
          <a:lstStyle/>
          <a:p>
            <a:r>
              <a:rPr lang="tr-TR" b="1" dirty="0">
                <a:latin typeface="TimesNewRomanPS-BoldMT"/>
              </a:rPr>
              <a:t>Şekil 15. </a:t>
            </a:r>
            <a:r>
              <a:rPr lang="tr-TR" dirty="0">
                <a:latin typeface="TimesNewRomanPSMT"/>
              </a:rPr>
              <a:t>Gözenek </a:t>
            </a:r>
            <a:r>
              <a:rPr lang="tr-TR" dirty="0" err="1">
                <a:latin typeface="TimesNewRomanPSMT"/>
              </a:rPr>
              <a:t>bölütleme</a:t>
            </a:r>
            <a:r>
              <a:rPr lang="tr-TR" dirty="0">
                <a:latin typeface="TimesNewRomanPSMT"/>
              </a:rPr>
              <a:t> GUI programı</a:t>
            </a:r>
            <a:endParaRPr lang="tr-TR" dirty="0"/>
          </a:p>
        </p:txBody>
      </p:sp>
    </p:spTree>
    <p:extLst>
      <p:ext uri="{BB962C8B-B14F-4D97-AF65-F5344CB8AC3E}">
        <p14:creationId xmlns:p14="http://schemas.microsoft.com/office/powerpoint/2010/main" val="83576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65BF30AE-B818-45B4-958B-19AAEECA2142}"/>
              </a:ext>
            </a:extLst>
          </p:cNvPr>
          <p:cNvSpPr/>
          <p:nvPr/>
        </p:nvSpPr>
        <p:spPr>
          <a:xfrm>
            <a:off x="402657" y="720207"/>
            <a:ext cx="11386686" cy="1200329"/>
          </a:xfrm>
          <a:prstGeom prst="rect">
            <a:avLst/>
          </a:prstGeom>
        </p:spPr>
        <p:txBody>
          <a:bodyPr wrap="square">
            <a:spAutoFit/>
          </a:bodyPr>
          <a:lstStyle/>
          <a:p>
            <a:pPr algn="just"/>
            <a:r>
              <a:rPr lang="tr-TR" sz="3200"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Bu çalışmada görüntü işleme teknikleri kullanılarak ve ekmek gözeneklerinin </a:t>
            </a:r>
            <a:r>
              <a:rPr lang="tr-TR" sz="2000" dirty="0" err="1">
                <a:latin typeface="Times New Roman" panose="02020603050405020304" pitchFamily="18" charset="0"/>
                <a:cs typeface="Times New Roman" panose="02020603050405020304" pitchFamily="18" charset="0"/>
              </a:rPr>
              <a:t>bölütlenmesi</a:t>
            </a:r>
            <a:r>
              <a:rPr lang="tr-TR" sz="2000" dirty="0">
                <a:latin typeface="Times New Roman" panose="02020603050405020304" pitchFamily="18" charset="0"/>
                <a:cs typeface="Times New Roman" panose="02020603050405020304" pitchFamily="18" charset="0"/>
              </a:rPr>
              <a:t> temelli bir yazılım oluşturulmuş ve DATEM katkı maddesinin, </a:t>
            </a:r>
            <a:r>
              <a:rPr lang="tr-TR" sz="2000" dirty="0" err="1">
                <a:latin typeface="Times New Roman" panose="02020603050405020304" pitchFamily="18" charset="0"/>
                <a:cs typeface="Times New Roman" panose="02020603050405020304" pitchFamily="18" charset="0"/>
              </a:rPr>
              <a:t>fosfolipaz</a:t>
            </a:r>
            <a:r>
              <a:rPr lang="tr-TR" sz="2000" dirty="0">
                <a:latin typeface="Times New Roman" panose="02020603050405020304" pitchFamily="18" charset="0"/>
                <a:cs typeface="Times New Roman" panose="02020603050405020304" pitchFamily="18" charset="0"/>
              </a:rPr>
              <a:t> (FL) enziminin ve </a:t>
            </a:r>
            <a:r>
              <a:rPr lang="tr-TR" sz="2000" dirty="0" err="1">
                <a:latin typeface="Times New Roman" panose="02020603050405020304" pitchFamily="18" charset="0"/>
                <a:cs typeface="Times New Roman" panose="02020603050405020304" pitchFamily="18" charset="0"/>
              </a:rPr>
              <a:t>glikolipaz</a:t>
            </a:r>
            <a:r>
              <a:rPr lang="tr-TR" sz="2000" dirty="0">
                <a:latin typeface="Times New Roman" panose="02020603050405020304" pitchFamily="18" charset="0"/>
                <a:cs typeface="Times New Roman" panose="02020603050405020304" pitchFamily="18" charset="0"/>
              </a:rPr>
              <a:t> (GL) enziminin doğrudan ekmek yapım yöntemiyle üretilmiş ekmeklerdeki kaliteye olan etkisi belirlenmiştir.</a:t>
            </a:r>
            <a:endParaRPr lang="tr-TR" sz="3200" dirty="0">
              <a:latin typeface="Times New Roman" panose="02020603050405020304" pitchFamily="18" charset="0"/>
              <a:cs typeface="Times New Roman" panose="02020603050405020304" pitchFamily="18" charset="0"/>
            </a:endParaRPr>
          </a:p>
        </p:txBody>
      </p:sp>
      <p:sp>
        <p:nvSpPr>
          <p:cNvPr id="5" name="Dikdörtgen 4">
            <a:extLst>
              <a:ext uri="{FF2B5EF4-FFF2-40B4-BE49-F238E27FC236}">
                <a16:creationId xmlns:a16="http://schemas.microsoft.com/office/drawing/2014/main" id="{1FB4ECDD-2CAD-4248-B41E-77A705B40A37}"/>
              </a:ext>
            </a:extLst>
          </p:cNvPr>
          <p:cNvSpPr/>
          <p:nvPr/>
        </p:nvSpPr>
        <p:spPr>
          <a:xfrm>
            <a:off x="402657" y="2781184"/>
            <a:ext cx="11386686" cy="2862322"/>
          </a:xfrm>
          <a:prstGeom prst="rect">
            <a:avLst/>
          </a:prstGeom>
        </p:spPr>
        <p:txBody>
          <a:bodyPr wrap="square">
            <a:spAutoFit/>
          </a:bodyPr>
          <a:lstStyle/>
          <a:p>
            <a:pPr algn="just"/>
            <a:r>
              <a:rPr lang="tr-TR" sz="2000" dirty="0">
                <a:latin typeface="TimesNewRomanPSMT"/>
              </a:rPr>
              <a:t>Ekmek hamurunun pişirilmesi sırasında ekmeğin gözenekli bir yapı haline geldiği görülür. Öz miktarı ve kalitesi yetersiz olan unlardan yapılan ekmekler, küçük hacimli, basık ve düzensiz bir gözenek yapısına sahip olmakta ve kısa sürede bayatlamaktadır. Ancak öz miktarı yetersiz olan unlara uygun miktarda katkı maddesi ilavesi yapılarak üretilen ekmeklerin raf ömrü uzar, hacmi artar, ekmek içlerinin gözenek yapıları iyileşir, dokuları ve yumuşaklıkları daha iyi olur. Örneğin katkı maddesi olarak kullanılan DATEM maddesi de yapısında yağ bulunduran bir katkı maddesi olup yapısında bulunan yağlar gözenekleri çevreleyip hava geçişini engellediğinden, ekmeğin gözenekli yapı alarak hacim kazanmasını sağlayarak  ekmek içi doku dağılımının belirlenmesini, ekmeğin bayatlama süresini ve ekmek kalitesini arttıran en önemli parametrelerden biridir.</a:t>
            </a:r>
            <a:endParaRPr lang="tr-TR" sz="2000" dirty="0"/>
          </a:p>
        </p:txBody>
      </p:sp>
    </p:spTree>
    <p:extLst>
      <p:ext uri="{BB962C8B-B14F-4D97-AF65-F5344CB8AC3E}">
        <p14:creationId xmlns:p14="http://schemas.microsoft.com/office/powerpoint/2010/main" val="1020939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D4A734D2-1BDA-4842-A896-7060B40A97F6}"/>
              </a:ext>
            </a:extLst>
          </p:cNvPr>
          <p:cNvSpPr/>
          <p:nvPr/>
        </p:nvSpPr>
        <p:spPr>
          <a:xfrm>
            <a:off x="442762" y="1859339"/>
            <a:ext cx="11569566" cy="3139321"/>
          </a:xfrm>
          <a:prstGeom prst="rect">
            <a:avLst/>
          </a:prstGeom>
        </p:spPr>
        <p:txBody>
          <a:bodyPr wrap="square">
            <a:spAutoFit/>
          </a:bodyPr>
          <a:lstStyle/>
          <a:p>
            <a:pPr algn="just"/>
            <a:r>
              <a:rPr lang="tr-TR" dirty="0">
                <a:latin typeface="TimesNewRomanPSMT"/>
              </a:rPr>
              <a:t>Her ekmeğin kendine has görünümü vardır. Hazırlanmış ekmeklerin istenen boyutlarda dilimlenerek, gelişmiş tarayıcılarla görüntülerin hassas bir şekilde alınıp, bilgisayar ortamında incelenebilecek hale getirilmesi mümkündür. Bu sayede Gelişen görüntü işleme teknikleriyle birlikte ekmek kalite analizlerinin daha ucuz, hızlı ve güvenilir şekilde yapılabilmesi sağlanmaya çalışılmaktadır.</a:t>
            </a:r>
          </a:p>
          <a:p>
            <a:pPr algn="just"/>
            <a:endParaRPr lang="tr-TR" dirty="0">
              <a:latin typeface="TimesNewRomanPSMT"/>
            </a:endParaRPr>
          </a:p>
          <a:p>
            <a:pPr algn="just"/>
            <a:r>
              <a:rPr lang="tr-TR" dirty="0">
                <a:latin typeface="TimesNewRomanPSMT"/>
              </a:rPr>
              <a:t>Ekmek kalitesinin belirlenmesine yönelik literatürde yapılmış değişik çalışmalar vardır. </a:t>
            </a:r>
            <a:r>
              <a:rPr lang="tr-TR" dirty="0" err="1">
                <a:latin typeface="TimesNewRomanPSMT"/>
              </a:rPr>
              <a:t>Kamman</a:t>
            </a:r>
            <a:r>
              <a:rPr lang="tr-TR" dirty="0">
                <a:latin typeface="TimesNewRomanPSMT"/>
              </a:rPr>
              <a:t>, </a:t>
            </a:r>
            <a:r>
              <a:rPr lang="tr-TR" dirty="0" err="1">
                <a:latin typeface="TimesNewRomanPSMT"/>
              </a:rPr>
              <a:t>Ursula</a:t>
            </a:r>
            <a:r>
              <a:rPr lang="tr-TR" dirty="0">
                <a:latin typeface="TimesNewRomanPSMT"/>
              </a:rPr>
              <a:t> </a:t>
            </a:r>
            <a:r>
              <a:rPr lang="tr-TR" dirty="0" err="1">
                <a:latin typeface="TimesNewRomanPSMT"/>
              </a:rPr>
              <a:t>Gonzales</a:t>
            </a:r>
            <a:r>
              <a:rPr lang="tr-TR" dirty="0">
                <a:latin typeface="TimesNewRomanPSMT"/>
              </a:rPr>
              <a:t> ve arkadaşları, </a:t>
            </a:r>
            <a:r>
              <a:rPr lang="tr-TR" dirty="0" err="1">
                <a:latin typeface="TimesNewRomanPSMT"/>
              </a:rPr>
              <a:t>Fourier</a:t>
            </a:r>
            <a:r>
              <a:rPr lang="tr-TR" dirty="0">
                <a:latin typeface="TimesNewRomanPSMT"/>
              </a:rPr>
              <a:t> , H.D. </a:t>
            </a:r>
            <a:r>
              <a:rPr lang="tr-TR" dirty="0" err="1">
                <a:latin typeface="TimesNewRomanPSMT"/>
              </a:rPr>
              <a:t>Sapirstein</a:t>
            </a:r>
            <a:r>
              <a:rPr lang="tr-TR" dirty="0">
                <a:latin typeface="TimesNewRomanPSMT"/>
              </a:rPr>
              <a:t> ve arkadaşları, Francis </a:t>
            </a:r>
            <a:r>
              <a:rPr lang="tr-TR" dirty="0" err="1">
                <a:latin typeface="TimesNewRomanPSMT"/>
              </a:rPr>
              <a:t>Butler</a:t>
            </a:r>
            <a:r>
              <a:rPr lang="tr-TR" dirty="0">
                <a:latin typeface="TimesNewRomanPSMT"/>
              </a:rPr>
              <a:t> ve arkadaşları gibi birçok araştırmacı çeşitli görüntü işleme tekniklerini kullanarak ekmek içi yapısına yönelik gözenek sayısı, gözenek yoğunluğu, toplam ekmek alanı, boşluk oranı (toplam gözenek alanı/</a:t>
            </a:r>
            <a:r>
              <a:rPr lang="tr-TR" dirty="0" err="1">
                <a:latin typeface="TimesNewRomanPSMT"/>
              </a:rPr>
              <a:t>toplamekmek</a:t>
            </a:r>
            <a:r>
              <a:rPr lang="tr-TR" dirty="0">
                <a:latin typeface="TimesNewRomanPSMT"/>
              </a:rPr>
              <a:t> alanı), gibi  parametreler elde ederek analizler yapmışlardır.</a:t>
            </a:r>
          </a:p>
          <a:p>
            <a:pPr algn="just"/>
            <a:endParaRPr lang="tr-TR" dirty="0">
              <a:latin typeface="TimesNewRomanPSMT"/>
            </a:endParaRPr>
          </a:p>
          <a:p>
            <a:endParaRPr lang="tr-TR" dirty="0">
              <a:latin typeface="TimesNewRomanPSMT"/>
            </a:endParaRPr>
          </a:p>
        </p:txBody>
      </p:sp>
    </p:spTree>
    <p:extLst>
      <p:ext uri="{BB962C8B-B14F-4D97-AF65-F5344CB8AC3E}">
        <p14:creationId xmlns:p14="http://schemas.microsoft.com/office/powerpoint/2010/main" val="389451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25134A5F-553D-4716-B2F2-D7D43D8E15FF}"/>
              </a:ext>
            </a:extLst>
          </p:cNvPr>
          <p:cNvSpPr/>
          <p:nvPr/>
        </p:nvSpPr>
        <p:spPr>
          <a:xfrm>
            <a:off x="298383" y="1572842"/>
            <a:ext cx="11733196" cy="2862322"/>
          </a:xfrm>
          <a:prstGeom prst="rect">
            <a:avLst/>
          </a:prstGeom>
        </p:spPr>
        <p:txBody>
          <a:bodyPr wrap="square">
            <a:spAutoFit/>
          </a:bodyPr>
          <a:lstStyle/>
          <a:p>
            <a:pPr algn="just"/>
            <a:r>
              <a:rPr lang="tr-TR" dirty="0">
                <a:latin typeface="TimesNewRomanPSMT"/>
              </a:rPr>
              <a:t>Çalışmada kullanılacak ekmek hazırlanırken içeriğine önceden belirlenen miktarlarda un, maya,  tuz, alfa amilaz ve </a:t>
            </a:r>
            <a:r>
              <a:rPr lang="tr-TR" dirty="0" err="1">
                <a:latin typeface="TimesNewRomanPSMT"/>
              </a:rPr>
              <a:t>askorbik</a:t>
            </a:r>
            <a:r>
              <a:rPr lang="tr-TR" dirty="0">
                <a:latin typeface="TimesNewRomanPSMT"/>
              </a:rPr>
              <a:t> asit ve </a:t>
            </a:r>
            <a:r>
              <a:rPr lang="es-ES" dirty="0">
                <a:latin typeface="TimesNewRomanPSMT"/>
              </a:rPr>
              <a:t>su eklenmiştir. Tüm</a:t>
            </a:r>
            <a:r>
              <a:rPr lang="tr-TR" dirty="0">
                <a:latin typeface="TimesNewRomanPSMT"/>
              </a:rPr>
              <a:t> bileşenler bir yoğurucuda uygun kıvamda hamur oluşturuncaya kadar yoğrulmuş hamur 10 eşit parçaya bölünerek parçalar yuvarlandıktan sonra tekrar aynı koşullarda fermantasyona bırakılmıştır.</a:t>
            </a:r>
          </a:p>
          <a:p>
            <a:pPr algn="just"/>
            <a:endParaRPr lang="tr-TR" dirty="0">
              <a:latin typeface="TimesNewRomanPSMT"/>
            </a:endParaRPr>
          </a:p>
          <a:p>
            <a:pPr algn="just"/>
            <a:r>
              <a:rPr lang="tr-TR" dirty="0">
                <a:latin typeface="TimesNewRomanPSMT"/>
              </a:rPr>
              <a:t>Fermantasyon sonunda, döner tipte bir fırında pişirilmiştir. Analiz edilecek ekmekler önce, dilimleme </a:t>
            </a:r>
            <a:r>
              <a:rPr lang="nn-NO" dirty="0">
                <a:latin typeface="TimesNewRomanPSMT"/>
              </a:rPr>
              <a:t>makinesinde 25 mm kalınlıkta kesilmiş ve her bir ekmeğin</a:t>
            </a:r>
            <a:r>
              <a:rPr lang="tr-TR" dirty="0">
                <a:latin typeface="TimesNewRomanPSMT"/>
              </a:rPr>
              <a:t> ortasındaki/merkezindeki iki dilim analizlerde kullanılmak üzere ayrılmıştır. Görüntü işleme için belirlenen bu iki dilimin bir tarayıcı (</a:t>
            </a:r>
            <a:r>
              <a:rPr lang="tr-TR" dirty="0" err="1">
                <a:latin typeface="TimesNewRomanPSMT"/>
              </a:rPr>
              <a:t>CanoScan</a:t>
            </a:r>
            <a:r>
              <a:rPr lang="tr-TR" dirty="0">
                <a:latin typeface="TimesNewRomanPSMT"/>
              </a:rPr>
              <a:t> 4400F, </a:t>
            </a:r>
            <a:r>
              <a:rPr lang="tr-TR" dirty="0" err="1">
                <a:latin typeface="TimesNewRomanPSMT"/>
              </a:rPr>
              <a:t>Canon</a:t>
            </a:r>
            <a:r>
              <a:rPr lang="tr-TR" dirty="0">
                <a:latin typeface="TimesNewRomanPSMT"/>
              </a:rPr>
              <a:t>, Japan) aracılığı ile görüntüsü bilgisayara aktarılmıştır. Tarayıcının parlaklık ve kontrast parametreleri, tüm görüntüler için sıfıra ayarlanmıştır. Görüntüler, 300 </a:t>
            </a:r>
            <a:r>
              <a:rPr lang="tr-TR" dirty="0" err="1">
                <a:latin typeface="TimesNewRomanPSMT"/>
              </a:rPr>
              <a:t>DPI’da</a:t>
            </a:r>
            <a:r>
              <a:rPr lang="tr-TR" dirty="0">
                <a:latin typeface="TimesNewRomanPSMT"/>
              </a:rPr>
              <a:t> ve RGB renkli olarak BMP formatında 3508*2552 piksel olarak bilgisayara kaydedilmiştir. Şekil 1’de orijinal ekmek görüntüleri gösterilmiş olup her bir görüntüde aynı konsantrasyona sahip 4 farklı ekmek dilimi görüntüsü bulunmaktadır.</a:t>
            </a:r>
            <a:endParaRPr lang="tr-TR" dirty="0"/>
          </a:p>
        </p:txBody>
      </p:sp>
    </p:spTree>
    <p:extLst>
      <p:ext uri="{BB962C8B-B14F-4D97-AF65-F5344CB8AC3E}">
        <p14:creationId xmlns:p14="http://schemas.microsoft.com/office/powerpoint/2010/main" val="98095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6E271F6F-DCD1-4E90-B0F4-01F81C638086}"/>
              </a:ext>
            </a:extLst>
          </p:cNvPr>
          <p:cNvPicPr>
            <a:picLocks noChangeAspect="1"/>
          </p:cNvPicPr>
          <p:nvPr/>
        </p:nvPicPr>
        <p:blipFill>
          <a:blip r:embed="rId2"/>
          <a:stretch>
            <a:fillRect/>
          </a:stretch>
        </p:blipFill>
        <p:spPr>
          <a:xfrm>
            <a:off x="155669" y="105654"/>
            <a:ext cx="5080473" cy="6277360"/>
          </a:xfrm>
          <a:prstGeom prst="rect">
            <a:avLst/>
          </a:prstGeom>
        </p:spPr>
      </p:pic>
      <p:sp>
        <p:nvSpPr>
          <p:cNvPr id="3" name="Dikdörtgen 2">
            <a:extLst>
              <a:ext uri="{FF2B5EF4-FFF2-40B4-BE49-F238E27FC236}">
                <a16:creationId xmlns:a16="http://schemas.microsoft.com/office/drawing/2014/main" id="{F4EF5E57-2184-4EF0-83F3-08055FC0C631}"/>
              </a:ext>
            </a:extLst>
          </p:cNvPr>
          <p:cNvSpPr/>
          <p:nvPr/>
        </p:nvSpPr>
        <p:spPr>
          <a:xfrm>
            <a:off x="771933" y="6383014"/>
            <a:ext cx="3371436" cy="369332"/>
          </a:xfrm>
          <a:prstGeom prst="rect">
            <a:avLst/>
          </a:prstGeom>
        </p:spPr>
        <p:txBody>
          <a:bodyPr wrap="none">
            <a:spAutoFit/>
          </a:bodyPr>
          <a:lstStyle/>
          <a:p>
            <a:r>
              <a:rPr lang="tr-TR" b="1" dirty="0">
                <a:latin typeface="TimesNewRomanPS-BoldMT"/>
              </a:rPr>
              <a:t>Şekil 1. </a:t>
            </a:r>
            <a:r>
              <a:rPr lang="tr-TR" dirty="0" err="1">
                <a:latin typeface="TimesNewRomanPSMT"/>
              </a:rPr>
              <a:t>Orjinal</a:t>
            </a:r>
            <a:r>
              <a:rPr lang="tr-TR" dirty="0">
                <a:latin typeface="TimesNewRomanPSMT"/>
              </a:rPr>
              <a:t> ekmek görüntüleri</a:t>
            </a:r>
            <a:endParaRPr lang="tr-TR" dirty="0"/>
          </a:p>
        </p:txBody>
      </p:sp>
      <p:sp>
        <p:nvSpPr>
          <p:cNvPr id="4" name="Dikdörtgen 3">
            <a:extLst>
              <a:ext uri="{FF2B5EF4-FFF2-40B4-BE49-F238E27FC236}">
                <a16:creationId xmlns:a16="http://schemas.microsoft.com/office/drawing/2014/main" id="{AD71D73E-AF1A-4988-810B-3682BB1F504C}"/>
              </a:ext>
            </a:extLst>
          </p:cNvPr>
          <p:cNvSpPr/>
          <p:nvPr/>
        </p:nvSpPr>
        <p:spPr>
          <a:xfrm>
            <a:off x="5646822" y="1269543"/>
            <a:ext cx="6096000" cy="3693319"/>
          </a:xfrm>
          <a:prstGeom prst="rect">
            <a:avLst/>
          </a:prstGeom>
        </p:spPr>
        <p:txBody>
          <a:bodyPr>
            <a:spAutoFit/>
          </a:bodyPr>
          <a:lstStyle/>
          <a:p>
            <a:pPr algn="just"/>
            <a:r>
              <a:rPr lang="tr-TR" dirty="0">
                <a:latin typeface="TimesNewRomanPSMT"/>
              </a:rPr>
              <a:t>Çalışmada 104 farklı ekmek görüntüsü kullanılmış ve bunların 8 tanesi kontrol grubunu oluşturmaktadır. Bu kontrol grubunu oluşturan ekmeklerin yapımında hiçbir katkı maddesi kullanılmamıştır. </a:t>
            </a:r>
          </a:p>
          <a:p>
            <a:pPr algn="just"/>
            <a:endParaRPr lang="tr-TR" dirty="0">
              <a:latin typeface="TimesNewRomanPSMT"/>
            </a:endParaRPr>
          </a:p>
          <a:p>
            <a:pPr algn="just"/>
            <a:r>
              <a:rPr lang="tr-TR" dirty="0">
                <a:latin typeface="TimesNewRomanPSMT"/>
              </a:rPr>
              <a:t>32 tanesi ise DATEM katkı </a:t>
            </a:r>
            <a:r>
              <a:rPr lang="tr-TR" dirty="0"/>
              <a:t>maddesinin (%0,25, %0,50, %0,75, %1,00) farklı konsantrasyonundan, </a:t>
            </a:r>
          </a:p>
          <a:p>
            <a:pPr algn="just"/>
            <a:endParaRPr lang="tr-TR" dirty="0"/>
          </a:p>
          <a:p>
            <a:pPr algn="just"/>
            <a:r>
              <a:rPr lang="tr-TR" dirty="0"/>
              <a:t>32 tanesi </a:t>
            </a:r>
            <a:r>
              <a:rPr lang="tr-TR" dirty="0" err="1"/>
              <a:t>lipopan</a:t>
            </a:r>
            <a:r>
              <a:rPr lang="tr-TR" dirty="0"/>
              <a:t> FBG </a:t>
            </a:r>
            <a:r>
              <a:rPr lang="tr-TR" dirty="0" err="1"/>
              <a:t>fosfolipaz</a:t>
            </a:r>
            <a:r>
              <a:rPr lang="tr-TR" dirty="0"/>
              <a:t> (FL) enziminin (10, 20, 30, 40 mg/kg) konsantrasyonlarından ve </a:t>
            </a:r>
          </a:p>
          <a:p>
            <a:pPr algn="just"/>
            <a:endParaRPr lang="tr-TR" dirty="0"/>
          </a:p>
          <a:p>
            <a:pPr algn="just"/>
            <a:r>
              <a:rPr lang="tr-TR" dirty="0"/>
              <a:t>32 tanesi ise </a:t>
            </a:r>
            <a:r>
              <a:rPr lang="tr-TR" dirty="0" err="1"/>
              <a:t>grindamyl</a:t>
            </a:r>
            <a:r>
              <a:rPr lang="tr-TR" dirty="0"/>
              <a:t> </a:t>
            </a:r>
            <a:r>
              <a:rPr lang="tr-TR" dirty="0" err="1"/>
              <a:t>glikolipaz</a:t>
            </a:r>
            <a:r>
              <a:rPr lang="tr-TR" dirty="0"/>
              <a:t> (GL) enziminin (30, 60, 90, 120 mg/kg) konsantrasyonlarından oluşmaktadır.</a:t>
            </a:r>
          </a:p>
        </p:txBody>
      </p:sp>
    </p:spTree>
    <p:extLst>
      <p:ext uri="{BB962C8B-B14F-4D97-AF65-F5344CB8AC3E}">
        <p14:creationId xmlns:p14="http://schemas.microsoft.com/office/powerpoint/2010/main" val="285383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96039A6F-09CB-4F0E-97E2-F2D19D1245AC}"/>
              </a:ext>
            </a:extLst>
          </p:cNvPr>
          <p:cNvSpPr/>
          <p:nvPr/>
        </p:nvSpPr>
        <p:spPr>
          <a:xfrm>
            <a:off x="275923" y="99006"/>
            <a:ext cx="11341770" cy="369332"/>
          </a:xfrm>
          <a:prstGeom prst="rect">
            <a:avLst/>
          </a:prstGeom>
        </p:spPr>
        <p:txBody>
          <a:bodyPr wrap="square">
            <a:spAutoFit/>
          </a:bodyPr>
          <a:lstStyle/>
          <a:p>
            <a:r>
              <a:rPr lang="tr-TR" dirty="0">
                <a:latin typeface="TimesNewRomanPSMT"/>
              </a:rPr>
              <a:t>Daha sonra elde edilen renkli 104 adet ekmek görüntüsü gri seviye görüntüsüne dönüştürülmüştür.</a:t>
            </a:r>
            <a:endParaRPr lang="tr-TR" dirty="0"/>
          </a:p>
        </p:txBody>
      </p:sp>
      <p:pic>
        <p:nvPicPr>
          <p:cNvPr id="4" name="Resim 3">
            <a:extLst>
              <a:ext uri="{FF2B5EF4-FFF2-40B4-BE49-F238E27FC236}">
                <a16:creationId xmlns:a16="http://schemas.microsoft.com/office/drawing/2014/main" id="{B2A630D0-54E5-4823-921B-AA7EC5633F94}"/>
              </a:ext>
            </a:extLst>
          </p:cNvPr>
          <p:cNvPicPr>
            <a:picLocks noChangeAspect="1"/>
          </p:cNvPicPr>
          <p:nvPr/>
        </p:nvPicPr>
        <p:blipFill>
          <a:blip r:embed="rId2"/>
          <a:stretch>
            <a:fillRect/>
          </a:stretch>
        </p:blipFill>
        <p:spPr>
          <a:xfrm>
            <a:off x="537793" y="816698"/>
            <a:ext cx="4180574" cy="5224603"/>
          </a:xfrm>
          <a:prstGeom prst="rect">
            <a:avLst/>
          </a:prstGeom>
        </p:spPr>
      </p:pic>
      <p:sp>
        <p:nvSpPr>
          <p:cNvPr id="5" name="Dikdörtgen 4">
            <a:extLst>
              <a:ext uri="{FF2B5EF4-FFF2-40B4-BE49-F238E27FC236}">
                <a16:creationId xmlns:a16="http://schemas.microsoft.com/office/drawing/2014/main" id="{627FD9F4-E63C-4D9A-B188-B831F1DDAD14}"/>
              </a:ext>
            </a:extLst>
          </p:cNvPr>
          <p:cNvSpPr/>
          <p:nvPr/>
        </p:nvSpPr>
        <p:spPr>
          <a:xfrm>
            <a:off x="672546" y="6239785"/>
            <a:ext cx="3570208" cy="369332"/>
          </a:xfrm>
          <a:prstGeom prst="rect">
            <a:avLst/>
          </a:prstGeom>
        </p:spPr>
        <p:txBody>
          <a:bodyPr wrap="none">
            <a:spAutoFit/>
          </a:bodyPr>
          <a:lstStyle/>
          <a:p>
            <a:r>
              <a:rPr lang="tr-TR" b="1" dirty="0">
                <a:latin typeface="TimesNewRomanPS-BoldMT"/>
              </a:rPr>
              <a:t>Şekil 2. </a:t>
            </a:r>
            <a:r>
              <a:rPr lang="tr-TR" dirty="0">
                <a:latin typeface="TimesNewRomanPSMT"/>
              </a:rPr>
              <a:t>Gri seviye ekmek görüntüsü</a:t>
            </a:r>
            <a:endParaRPr lang="tr-TR" dirty="0"/>
          </a:p>
        </p:txBody>
      </p:sp>
      <p:pic>
        <p:nvPicPr>
          <p:cNvPr id="6" name="Resim 5">
            <a:extLst>
              <a:ext uri="{FF2B5EF4-FFF2-40B4-BE49-F238E27FC236}">
                <a16:creationId xmlns:a16="http://schemas.microsoft.com/office/drawing/2014/main" id="{A79339F6-B046-4339-9EB9-5D7396BACB14}"/>
              </a:ext>
            </a:extLst>
          </p:cNvPr>
          <p:cNvPicPr>
            <a:picLocks noChangeAspect="1"/>
          </p:cNvPicPr>
          <p:nvPr/>
        </p:nvPicPr>
        <p:blipFill>
          <a:blip r:embed="rId3"/>
          <a:stretch>
            <a:fillRect/>
          </a:stretch>
        </p:blipFill>
        <p:spPr>
          <a:xfrm>
            <a:off x="5699688" y="816697"/>
            <a:ext cx="5170321" cy="5224603"/>
          </a:xfrm>
          <a:prstGeom prst="rect">
            <a:avLst/>
          </a:prstGeom>
        </p:spPr>
      </p:pic>
      <p:sp>
        <p:nvSpPr>
          <p:cNvPr id="7" name="Dikdörtgen 6">
            <a:extLst>
              <a:ext uri="{FF2B5EF4-FFF2-40B4-BE49-F238E27FC236}">
                <a16:creationId xmlns:a16="http://schemas.microsoft.com/office/drawing/2014/main" id="{5BD2EFD2-0E08-4207-8D86-B0DB4ED5EB23}"/>
              </a:ext>
            </a:extLst>
          </p:cNvPr>
          <p:cNvSpPr/>
          <p:nvPr/>
        </p:nvSpPr>
        <p:spPr>
          <a:xfrm>
            <a:off x="6416388" y="6253811"/>
            <a:ext cx="3736920" cy="369332"/>
          </a:xfrm>
          <a:prstGeom prst="rect">
            <a:avLst/>
          </a:prstGeom>
        </p:spPr>
        <p:txBody>
          <a:bodyPr wrap="none">
            <a:spAutoFit/>
          </a:bodyPr>
          <a:lstStyle/>
          <a:p>
            <a:r>
              <a:rPr lang="tr-TR" b="1" dirty="0">
                <a:latin typeface="TimesNewRomanPS-BoldMT"/>
              </a:rPr>
              <a:t>Şekil 3. </a:t>
            </a:r>
            <a:r>
              <a:rPr lang="tr-TR" dirty="0">
                <a:latin typeface="TimesNewRomanPSMT"/>
              </a:rPr>
              <a:t>Gri seviye görüntü </a:t>
            </a:r>
            <a:r>
              <a:rPr lang="tr-TR" dirty="0" err="1">
                <a:latin typeface="TimesNewRomanPSMT"/>
              </a:rPr>
              <a:t>histogramı</a:t>
            </a:r>
            <a:endParaRPr lang="tr-TR" dirty="0"/>
          </a:p>
        </p:txBody>
      </p:sp>
    </p:spTree>
    <p:extLst>
      <p:ext uri="{BB962C8B-B14F-4D97-AF65-F5344CB8AC3E}">
        <p14:creationId xmlns:p14="http://schemas.microsoft.com/office/powerpoint/2010/main" val="28654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531CDD10-5BB3-43B1-AA47-B06CDAE1E295}"/>
              </a:ext>
            </a:extLst>
          </p:cNvPr>
          <p:cNvSpPr/>
          <p:nvPr/>
        </p:nvSpPr>
        <p:spPr>
          <a:xfrm>
            <a:off x="275923" y="99006"/>
            <a:ext cx="11592026" cy="1754326"/>
          </a:xfrm>
          <a:prstGeom prst="rect">
            <a:avLst/>
          </a:prstGeom>
        </p:spPr>
        <p:txBody>
          <a:bodyPr wrap="square">
            <a:spAutoFit/>
          </a:bodyPr>
          <a:lstStyle/>
          <a:p>
            <a:pPr algn="just"/>
            <a:r>
              <a:rPr lang="tr-TR" dirty="0">
                <a:latin typeface="TimesNewRomanPSMT"/>
              </a:rPr>
              <a:t>Bir sonraki işlemde </a:t>
            </a:r>
            <a:r>
              <a:rPr lang="tr-TR" dirty="0" err="1">
                <a:latin typeface="TimesNewRomanPSMT"/>
              </a:rPr>
              <a:t>Adaptif</a:t>
            </a:r>
            <a:r>
              <a:rPr lang="tr-TR" dirty="0">
                <a:latin typeface="TimesNewRomanPSMT"/>
              </a:rPr>
              <a:t> </a:t>
            </a:r>
            <a:r>
              <a:rPr lang="tr-TR" dirty="0" err="1">
                <a:latin typeface="TimesNewRomanPSMT"/>
              </a:rPr>
              <a:t>histogram</a:t>
            </a:r>
            <a:r>
              <a:rPr lang="tr-TR" dirty="0">
                <a:latin typeface="TimesNewRomanPSMT"/>
              </a:rPr>
              <a:t> eşitleme olarak da bilinen </a:t>
            </a:r>
            <a:r>
              <a:rPr lang="tr-TR" dirty="0" err="1">
                <a:latin typeface="TimesNewRomanPSMT"/>
              </a:rPr>
              <a:t>histogram</a:t>
            </a:r>
            <a:r>
              <a:rPr lang="tr-TR" dirty="0">
                <a:latin typeface="TimesNewRomanPSMT"/>
              </a:rPr>
              <a:t> germe işlemi yapılmıştır. Bu işlem düşük kontrastlı resimlere uygulanan bir yöntem olup </a:t>
            </a:r>
            <a:r>
              <a:rPr lang="tr-TR" dirty="0" err="1">
                <a:latin typeface="TimesNewRomanPSMT"/>
              </a:rPr>
              <a:t>histogramı</a:t>
            </a:r>
            <a:r>
              <a:rPr lang="tr-TR" dirty="0">
                <a:latin typeface="TimesNewRomanPSMT"/>
              </a:rPr>
              <a:t> geniş bir bölgeye yayma mantığına dayanmaktadır. Ön işlemenin ilk basamağını oluşturan bu yöntem sayesinde gri seviye görüntülerinin kontrastı iyileştirilmiştir. </a:t>
            </a:r>
            <a:r>
              <a:rPr lang="tr-TR" dirty="0" err="1">
                <a:latin typeface="TimesNewRomanPSMT"/>
              </a:rPr>
              <a:t>Histogram</a:t>
            </a:r>
            <a:r>
              <a:rPr lang="tr-TR" dirty="0">
                <a:latin typeface="TimesNewRomanPSMT"/>
              </a:rPr>
              <a:t> incelendiğinde Şekil 4’te yer alan ayrık iki </a:t>
            </a:r>
            <a:r>
              <a:rPr lang="tr-TR" dirty="0" err="1">
                <a:latin typeface="TimesNewRomanPSMT"/>
              </a:rPr>
              <a:t>histogram</a:t>
            </a:r>
            <a:r>
              <a:rPr lang="tr-TR" dirty="0">
                <a:latin typeface="TimesNewRomanPSMT"/>
              </a:rPr>
              <a:t> tepesi kaybolmuştur. Piksel aralığı ise </a:t>
            </a:r>
            <a:r>
              <a:rPr lang="tr-TR" dirty="0" err="1">
                <a:latin typeface="TimesNewRomanPSMT"/>
              </a:rPr>
              <a:t>histogram</a:t>
            </a:r>
            <a:r>
              <a:rPr lang="tr-TR" dirty="0">
                <a:latin typeface="TimesNewRomanPSMT"/>
              </a:rPr>
              <a:t> boyunca yayılmıştır.</a:t>
            </a:r>
            <a:endParaRPr lang="tr-TR" dirty="0"/>
          </a:p>
          <a:p>
            <a:pPr algn="just"/>
            <a:endParaRPr lang="tr-TR" dirty="0"/>
          </a:p>
          <a:p>
            <a:r>
              <a:rPr lang="tr-TR" dirty="0">
                <a:latin typeface="TimesNewRomanPSMT"/>
              </a:rPr>
              <a:t>  </a:t>
            </a:r>
            <a:endParaRPr lang="tr-TR" dirty="0"/>
          </a:p>
        </p:txBody>
      </p:sp>
      <p:pic>
        <p:nvPicPr>
          <p:cNvPr id="4" name="Resim 3">
            <a:extLst>
              <a:ext uri="{FF2B5EF4-FFF2-40B4-BE49-F238E27FC236}">
                <a16:creationId xmlns:a16="http://schemas.microsoft.com/office/drawing/2014/main" id="{6283AFC9-D642-4797-B3F2-453ACBC014A5}"/>
              </a:ext>
            </a:extLst>
          </p:cNvPr>
          <p:cNvPicPr>
            <a:picLocks noChangeAspect="1"/>
          </p:cNvPicPr>
          <p:nvPr/>
        </p:nvPicPr>
        <p:blipFill rotWithShape="1">
          <a:blip r:embed="rId2"/>
          <a:srcRect l="2061" t="6932" r="2590"/>
          <a:stretch/>
        </p:blipFill>
        <p:spPr>
          <a:xfrm>
            <a:off x="471639" y="1438529"/>
            <a:ext cx="4052235" cy="4702972"/>
          </a:xfrm>
          <a:prstGeom prst="rect">
            <a:avLst/>
          </a:prstGeom>
        </p:spPr>
      </p:pic>
      <p:sp>
        <p:nvSpPr>
          <p:cNvPr id="5" name="Dikdörtgen 4">
            <a:extLst>
              <a:ext uri="{FF2B5EF4-FFF2-40B4-BE49-F238E27FC236}">
                <a16:creationId xmlns:a16="http://schemas.microsoft.com/office/drawing/2014/main" id="{521795B8-1FAA-4552-9F71-1470D37F0C10}"/>
              </a:ext>
            </a:extLst>
          </p:cNvPr>
          <p:cNvSpPr/>
          <p:nvPr/>
        </p:nvSpPr>
        <p:spPr>
          <a:xfrm>
            <a:off x="275923" y="6204996"/>
            <a:ext cx="5064207" cy="369332"/>
          </a:xfrm>
          <a:prstGeom prst="rect">
            <a:avLst/>
          </a:prstGeom>
        </p:spPr>
        <p:txBody>
          <a:bodyPr wrap="none">
            <a:spAutoFit/>
          </a:bodyPr>
          <a:lstStyle/>
          <a:p>
            <a:r>
              <a:rPr lang="tr-TR" b="1" dirty="0">
                <a:latin typeface="TimesNewRomanPS-BoldMT"/>
              </a:rPr>
              <a:t>Şekil 4. </a:t>
            </a:r>
            <a:r>
              <a:rPr lang="tr-TR" dirty="0" err="1">
                <a:latin typeface="TimesNewRomanPSMT"/>
              </a:rPr>
              <a:t>Histogram</a:t>
            </a:r>
            <a:r>
              <a:rPr lang="tr-TR" dirty="0">
                <a:latin typeface="TimesNewRomanPSMT"/>
              </a:rPr>
              <a:t> germe uygulanmış örnek görüntü</a:t>
            </a:r>
            <a:endParaRPr lang="tr-TR" dirty="0"/>
          </a:p>
        </p:txBody>
      </p:sp>
      <p:pic>
        <p:nvPicPr>
          <p:cNvPr id="6" name="Resim 5">
            <a:extLst>
              <a:ext uri="{FF2B5EF4-FFF2-40B4-BE49-F238E27FC236}">
                <a16:creationId xmlns:a16="http://schemas.microsoft.com/office/drawing/2014/main" id="{8A51587E-D3CC-4668-8E41-14B56DCC9CC9}"/>
              </a:ext>
            </a:extLst>
          </p:cNvPr>
          <p:cNvPicPr>
            <a:picLocks noChangeAspect="1"/>
          </p:cNvPicPr>
          <p:nvPr/>
        </p:nvPicPr>
        <p:blipFill>
          <a:blip r:embed="rId3"/>
          <a:stretch>
            <a:fillRect/>
          </a:stretch>
        </p:blipFill>
        <p:spPr>
          <a:xfrm>
            <a:off x="6287884" y="1438529"/>
            <a:ext cx="4736869" cy="4702972"/>
          </a:xfrm>
          <a:prstGeom prst="rect">
            <a:avLst/>
          </a:prstGeom>
        </p:spPr>
      </p:pic>
      <p:sp>
        <p:nvSpPr>
          <p:cNvPr id="7" name="Dikdörtgen 6">
            <a:extLst>
              <a:ext uri="{FF2B5EF4-FFF2-40B4-BE49-F238E27FC236}">
                <a16:creationId xmlns:a16="http://schemas.microsoft.com/office/drawing/2014/main" id="{48BEE2D8-A2FC-483A-82DD-E54A8ADE9FF2}"/>
              </a:ext>
            </a:extLst>
          </p:cNvPr>
          <p:cNvSpPr/>
          <p:nvPr/>
        </p:nvSpPr>
        <p:spPr>
          <a:xfrm>
            <a:off x="7281582" y="6204996"/>
            <a:ext cx="2749471" cy="369332"/>
          </a:xfrm>
          <a:prstGeom prst="rect">
            <a:avLst/>
          </a:prstGeom>
        </p:spPr>
        <p:txBody>
          <a:bodyPr wrap="none">
            <a:spAutoFit/>
          </a:bodyPr>
          <a:lstStyle/>
          <a:p>
            <a:r>
              <a:rPr lang="tr-TR" b="1" dirty="0">
                <a:latin typeface="TimesNewRomanPS-BoldMT"/>
              </a:rPr>
              <a:t>Şekil 5. </a:t>
            </a:r>
            <a:r>
              <a:rPr lang="tr-TR" dirty="0">
                <a:latin typeface="TimesNewRomanPSMT"/>
              </a:rPr>
              <a:t>Gerilmiş </a:t>
            </a:r>
            <a:r>
              <a:rPr lang="tr-TR" dirty="0" err="1">
                <a:latin typeface="TimesNewRomanPSMT"/>
              </a:rPr>
              <a:t>histogram</a:t>
            </a:r>
            <a:endParaRPr lang="tr-TR" dirty="0"/>
          </a:p>
        </p:txBody>
      </p:sp>
    </p:spTree>
    <p:extLst>
      <p:ext uri="{BB962C8B-B14F-4D97-AF65-F5344CB8AC3E}">
        <p14:creationId xmlns:p14="http://schemas.microsoft.com/office/powerpoint/2010/main" val="1928647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23FF0ACA-AF8F-49E3-BFFA-B346700D4300}"/>
              </a:ext>
            </a:extLst>
          </p:cNvPr>
          <p:cNvSpPr/>
          <p:nvPr/>
        </p:nvSpPr>
        <p:spPr>
          <a:xfrm>
            <a:off x="236826" y="164772"/>
            <a:ext cx="11833254" cy="1477328"/>
          </a:xfrm>
          <a:prstGeom prst="rect">
            <a:avLst/>
          </a:prstGeom>
        </p:spPr>
        <p:txBody>
          <a:bodyPr wrap="square">
            <a:spAutoFit/>
          </a:bodyPr>
          <a:lstStyle/>
          <a:p>
            <a:pPr algn="just"/>
            <a:r>
              <a:rPr lang="tr-TR" dirty="0">
                <a:latin typeface="TimesNewRomanPSMT"/>
              </a:rPr>
              <a:t>Son olarak renk değerleri düzgün dağılımlı olmayan görüntüler için uygun bir görüntü iyileştirme metodu olan </a:t>
            </a:r>
            <a:r>
              <a:rPr lang="tr-TR" dirty="0" err="1">
                <a:latin typeface="TimesNewRomanPSMT"/>
              </a:rPr>
              <a:t>Histogram</a:t>
            </a:r>
            <a:r>
              <a:rPr lang="tr-TR" dirty="0">
                <a:latin typeface="TimesNewRomanPSMT"/>
              </a:rPr>
              <a:t> eşitleme yöntemi kullanılmıştır. Şekil 5’daki karşıtlığı iyileştirilmiş görüntü </a:t>
            </a:r>
            <a:r>
              <a:rPr lang="tr-TR" dirty="0" err="1">
                <a:latin typeface="TimesNewRomanPSMT"/>
              </a:rPr>
              <a:t>histogramına</a:t>
            </a:r>
            <a:r>
              <a:rPr lang="tr-TR" dirty="0">
                <a:latin typeface="TimesNewRomanPSMT"/>
              </a:rPr>
              <a:t> bakıldığında tepenin olduğu görülmektedir. Ancak </a:t>
            </a:r>
            <a:r>
              <a:rPr lang="tr-TR" dirty="0" err="1">
                <a:latin typeface="TimesNewRomanPSMT"/>
              </a:rPr>
              <a:t>histogram</a:t>
            </a:r>
            <a:r>
              <a:rPr lang="tr-TR" dirty="0">
                <a:latin typeface="TimesNewRomanPSMT"/>
              </a:rPr>
              <a:t> eşitleme işleminden sonra daha düzgün yayılımlı bir </a:t>
            </a:r>
            <a:r>
              <a:rPr lang="tr-TR" dirty="0" err="1">
                <a:latin typeface="TimesNewRomanPSMT"/>
              </a:rPr>
              <a:t>histogram</a:t>
            </a:r>
            <a:r>
              <a:rPr lang="tr-TR" dirty="0">
                <a:latin typeface="TimesNewRomanPSMT"/>
              </a:rPr>
              <a:t> elde edildiği Şekil 7’de gösterilmiştir. </a:t>
            </a:r>
            <a:r>
              <a:rPr lang="tr-TR" dirty="0" err="1">
                <a:latin typeface="TimesNewRomanPSMT"/>
              </a:rPr>
              <a:t>Histogram</a:t>
            </a:r>
            <a:r>
              <a:rPr lang="tr-TR" dirty="0">
                <a:latin typeface="TimesNewRomanPSMT"/>
              </a:rPr>
              <a:t> eşitleme işleminden sonra ön işleme aşaması bitmiş olup, gözeneklerin </a:t>
            </a:r>
            <a:r>
              <a:rPr lang="tr-TR" dirty="0" err="1">
                <a:latin typeface="TimesNewRomanPSMT"/>
              </a:rPr>
              <a:t>bölütlenmesiyle</a:t>
            </a:r>
            <a:r>
              <a:rPr lang="tr-TR" dirty="0">
                <a:latin typeface="TimesNewRomanPSMT"/>
              </a:rPr>
              <a:t> görüntü işleme aşamasına geçilecektir</a:t>
            </a:r>
            <a:endParaRPr lang="tr-TR" dirty="0"/>
          </a:p>
        </p:txBody>
      </p:sp>
      <p:pic>
        <p:nvPicPr>
          <p:cNvPr id="3" name="Resim 2">
            <a:extLst>
              <a:ext uri="{FF2B5EF4-FFF2-40B4-BE49-F238E27FC236}">
                <a16:creationId xmlns:a16="http://schemas.microsoft.com/office/drawing/2014/main" id="{B13225AB-61B1-48AD-A0DE-C4B721DDC8F1}"/>
              </a:ext>
            </a:extLst>
          </p:cNvPr>
          <p:cNvPicPr>
            <a:picLocks noChangeAspect="1"/>
          </p:cNvPicPr>
          <p:nvPr/>
        </p:nvPicPr>
        <p:blipFill>
          <a:blip r:embed="rId2"/>
          <a:stretch>
            <a:fillRect/>
          </a:stretch>
        </p:blipFill>
        <p:spPr>
          <a:xfrm>
            <a:off x="647263" y="1655372"/>
            <a:ext cx="3971977" cy="4722809"/>
          </a:xfrm>
          <a:prstGeom prst="rect">
            <a:avLst/>
          </a:prstGeom>
        </p:spPr>
      </p:pic>
      <p:sp>
        <p:nvSpPr>
          <p:cNvPr id="4" name="Dikdörtgen 3">
            <a:extLst>
              <a:ext uri="{FF2B5EF4-FFF2-40B4-BE49-F238E27FC236}">
                <a16:creationId xmlns:a16="http://schemas.microsoft.com/office/drawing/2014/main" id="{F751FA02-65B3-44B2-BF01-4866636EC417}"/>
              </a:ext>
            </a:extLst>
          </p:cNvPr>
          <p:cNvSpPr/>
          <p:nvPr/>
        </p:nvSpPr>
        <p:spPr>
          <a:xfrm>
            <a:off x="236826" y="6323896"/>
            <a:ext cx="5230919" cy="369332"/>
          </a:xfrm>
          <a:prstGeom prst="rect">
            <a:avLst/>
          </a:prstGeom>
        </p:spPr>
        <p:txBody>
          <a:bodyPr wrap="none">
            <a:spAutoFit/>
          </a:bodyPr>
          <a:lstStyle/>
          <a:p>
            <a:r>
              <a:rPr lang="tr-TR" b="1" dirty="0">
                <a:latin typeface="TimesNewRomanPS-BoldMT"/>
              </a:rPr>
              <a:t>Şekil 6. </a:t>
            </a:r>
            <a:r>
              <a:rPr lang="tr-TR" dirty="0" err="1">
                <a:latin typeface="TimesNewRomanPSMT"/>
              </a:rPr>
              <a:t>Histogramı</a:t>
            </a:r>
            <a:r>
              <a:rPr lang="tr-TR" dirty="0">
                <a:latin typeface="TimesNewRomanPSMT"/>
              </a:rPr>
              <a:t> eşitlenmiş örnek ekmek görüntüsü</a:t>
            </a:r>
            <a:endParaRPr lang="tr-TR" dirty="0"/>
          </a:p>
        </p:txBody>
      </p:sp>
      <p:pic>
        <p:nvPicPr>
          <p:cNvPr id="5" name="Resim 4">
            <a:extLst>
              <a:ext uri="{FF2B5EF4-FFF2-40B4-BE49-F238E27FC236}">
                <a16:creationId xmlns:a16="http://schemas.microsoft.com/office/drawing/2014/main" id="{130CD96E-B33C-4818-8901-CD02D95DEF43}"/>
              </a:ext>
            </a:extLst>
          </p:cNvPr>
          <p:cNvPicPr>
            <a:picLocks noChangeAspect="1"/>
          </p:cNvPicPr>
          <p:nvPr/>
        </p:nvPicPr>
        <p:blipFill>
          <a:blip r:embed="rId3"/>
          <a:stretch>
            <a:fillRect/>
          </a:stretch>
        </p:blipFill>
        <p:spPr>
          <a:xfrm>
            <a:off x="6269303" y="1642100"/>
            <a:ext cx="4388073" cy="4681796"/>
          </a:xfrm>
          <a:prstGeom prst="rect">
            <a:avLst/>
          </a:prstGeom>
        </p:spPr>
      </p:pic>
      <p:sp>
        <p:nvSpPr>
          <p:cNvPr id="6" name="Dikdörtgen 5">
            <a:extLst>
              <a:ext uri="{FF2B5EF4-FFF2-40B4-BE49-F238E27FC236}">
                <a16:creationId xmlns:a16="http://schemas.microsoft.com/office/drawing/2014/main" id="{485DA83E-8F23-4D25-88C1-23E2320C4BA8}"/>
              </a:ext>
            </a:extLst>
          </p:cNvPr>
          <p:cNvSpPr/>
          <p:nvPr/>
        </p:nvSpPr>
        <p:spPr>
          <a:xfrm>
            <a:off x="7158613" y="6323896"/>
            <a:ext cx="2916183" cy="369332"/>
          </a:xfrm>
          <a:prstGeom prst="rect">
            <a:avLst/>
          </a:prstGeom>
        </p:spPr>
        <p:txBody>
          <a:bodyPr wrap="none">
            <a:spAutoFit/>
          </a:bodyPr>
          <a:lstStyle/>
          <a:p>
            <a:r>
              <a:rPr lang="tr-TR" b="1" dirty="0">
                <a:latin typeface="TimesNewRomanPS-BoldMT"/>
              </a:rPr>
              <a:t>Şekil 7. </a:t>
            </a:r>
            <a:r>
              <a:rPr lang="tr-TR" dirty="0">
                <a:latin typeface="TimesNewRomanPSMT"/>
              </a:rPr>
              <a:t>Eşitlenmiş </a:t>
            </a:r>
            <a:r>
              <a:rPr lang="tr-TR" dirty="0" err="1">
                <a:latin typeface="TimesNewRomanPSMT"/>
              </a:rPr>
              <a:t>histogram</a:t>
            </a:r>
            <a:endParaRPr lang="tr-TR" dirty="0"/>
          </a:p>
        </p:txBody>
      </p:sp>
    </p:spTree>
    <p:extLst>
      <p:ext uri="{BB962C8B-B14F-4D97-AF65-F5344CB8AC3E}">
        <p14:creationId xmlns:p14="http://schemas.microsoft.com/office/powerpoint/2010/main" val="370583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824CE5F3-5A2F-49D6-A506-F61A9008E689}"/>
              </a:ext>
            </a:extLst>
          </p:cNvPr>
          <p:cNvSpPr/>
          <p:nvPr/>
        </p:nvSpPr>
        <p:spPr>
          <a:xfrm>
            <a:off x="308008" y="109154"/>
            <a:ext cx="11733196" cy="923330"/>
          </a:xfrm>
          <a:prstGeom prst="rect">
            <a:avLst/>
          </a:prstGeom>
        </p:spPr>
        <p:txBody>
          <a:bodyPr wrap="square">
            <a:spAutoFit/>
          </a:bodyPr>
          <a:lstStyle/>
          <a:p>
            <a:pPr algn="just"/>
            <a:r>
              <a:rPr lang="tr-TR" dirty="0">
                <a:latin typeface="TimesNewRomanPSMT"/>
              </a:rPr>
              <a:t>Bu kısımda ön işlemeden geçip, işlemeye hazır hale gelen görüntüler öncelikle otsu yöntemiyle </a:t>
            </a:r>
            <a:r>
              <a:rPr lang="tr-TR" dirty="0" err="1">
                <a:latin typeface="TimesNewRomanPSMT"/>
              </a:rPr>
              <a:t>eşiklenerek</a:t>
            </a:r>
            <a:r>
              <a:rPr lang="tr-TR" dirty="0">
                <a:latin typeface="TimesNewRomanPSMT"/>
              </a:rPr>
              <a:t> ikili görüntü haline dönüştürülmüştür. Otsu yöntemi, gri seviye görüntüler üzerinde uygulanabilen bir eşik belirleme yöntemidir. Bu yöntem kullanılırken m*n boyutlarında görüntünün arka plan ve ön plan olmak üzere iki sınıftan oluştuğu varsayımı yapılır.</a:t>
            </a:r>
            <a:endParaRPr lang="tr-TR" dirty="0"/>
          </a:p>
        </p:txBody>
      </p:sp>
      <p:pic>
        <p:nvPicPr>
          <p:cNvPr id="3" name="Resim 2">
            <a:extLst>
              <a:ext uri="{FF2B5EF4-FFF2-40B4-BE49-F238E27FC236}">
                <a16:creationId xmlns:a16="http://schemas.microsoft.com/office/drawing/2014/main" id="{9ED44FF8-DB81-459A-AE36-8D6B56073D68}"/>
              </a:ext>
            </a:extLst>
          </p:cNvPr>
          <p:cNvPicPr>
            <a:picLocks noChangeAspect="1"/>
          </p:cNvPicPr>
          <p:nvPr/>
        </p:nvPicPr>
        <p:blipFill>
          <a:blip r:embed="rId2"/>
          <a:stretch>
            <a:fillRect/>
          </a:stretch>
        </p:blipFill>
        <p:spPr>
          <a:xfrm>
            <a:off x="3829216" y="1198113"/>
            <a:ext cx="3904912" cy="4750920"/>
          </a:xfrm>
          <a:prstGeom prst="rect">
            <a:avLst/>
          </a:prstGeom>
        </p:spPr>
      </p:pic>
      <p:sp>
        <p:nvSpPr>
          <p:cNvPr id="4" name="Dikdörtgen 3">
            <a:extLst>
              <a:ext uri="{FF2B5EF4-FFF2-40B4-BE49-F238E27FC236}">
                <a16:creationId xmlns:a16="http://schemas.microsoft.com/office/drawing/2014/main" id="{6CEC666B-2BB5-4311-9535-432ED91101C5}"/>
              </a:ext>
            </a:extLst>
          </p:cNvPr>
          <p:cNvSpPr/>
          <p:nvPr/>
        </p:nvSpPr>
        <p:spPr>
          <a:xfrm>
            <a:off x="4400524" y="5949033"/>
            <a:ext cx="2762295" cy="369332"/>
          </a:xfrm>
          <a:prstGeom prst="rect">
            <a:avLst/>
          </a:prstGeom>
        </p:spPr>
        <p:txBody>
          <a:bodyPr wrap="none">
            <a:spAutoFit/>
          </a:bodyPr>
          <a:lstStyle/>
          <a:p>
            <a:r>
              <a:rPr lang="tr-TR" b="1" dirty="0">
                <a:latin typeface="TimesNewRomanPS-BoldMT"/>
              </a:rPr>
              <a:t>Şekil 8</a:t>
            </a:r>
            <a:r>
              <a:rPr lang="tr-TR" dirty="0">
                <a:latin typeface="TimesNewRomanPSMT"/>
              </a:rPr>
              <a:t>. </a:t>
            </a:r>
            <a:r>
              <a:rPr lang="tr-TR" dirty="0" err="1">
                <a:latin typeface="TimesNewRomanPSMT"/>
              </a:rPr>
              <a:t>Eşiklenmiş</a:t>
            </a:r>
            <a:r>
              <a:rPr lang="tr-TR" dirty="0">
                <a:latin typeface="TimesNewRomanPSMT"/>
              </a:rPr>
              <a:t> görüntü</a:t>
            </a:r>
            <a:endParaRPr lang="tr-TR" dirty="0"/>
          </a:p>
        </p:txBody>
      </p:sp>
    </p:spTree>
    <p:extLst>
      <p:ext uri="{BB962C8B-B14F-4D97-AF65-F5344CB8AC3E}">
        <p14:creationId xmlns:p14="http://schemas.microsoft.com/office/powerpoint/2010/main" val="398117844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1264</Words>
  <Application>Microsoft Office PowerPoint</Application>
  <PresentationFormat>Geniş ekran</PresentationFormat>
  <Paragraphs>64</Paragraphs>
  <Slides>15</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15</vt:i4>
      </vt:variant>
    </vt:vector>
  </HeadingPairs>
  <TitlesOfParts>
    <vt:vector size="22" baseType="lpstr">
      <vt:lpstr>Arial</vt:lpstr>
      <vt:lpstr>Calibri</vt:lpstr>
      <vt:lpstr>Calibri Light</vt:lpstr>
      <vt:lpstr>Times New Roman</vt:lpstr>
      <vt:lpstr>TimesNewRomanPS-BoldMT</vt:lpstr>
      <vt:lpstr>TimesNewRomanPSMT</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Mustafa OGUZ</dc:creator>
  <cp:lastModifiedBy>Mustafa OGUZ</cp:lastModifiedBy>
  <cp:revision>24</cp:revision>
  <dcterms:created xsi:type="dcterms:W3CDTF">2022-11-05T15:25:14Z</dcterms:created>
  <dcterms:modified xsi:type="dcterms:W3CDTF">2022-11-05T16:55:38Z</dcterms:modified>
</cp:coreProperties>
</file>