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ema Uygulanmış Stil 2 - Vurgu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ema Uygulanmış Stil 1 - Vurgu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ema Uygulanmış Stil 2 - Vurgu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Başlık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16" name="1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C944-B963-474A-9D81-96F8776134A3}" type="datetimeFigureOut">
              <a:rPr lang="tr-TR" smtClean="0"/>
              <a:pPr/>
              <a:t>19.10.2017</a:t>
            </a:fld>
            <a:endParaRPr lang="tr-TR"/>
          </a:p>
        </p:txBody>
      </p:sp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1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636C1D5-27BF-471E-B9D1-678CEF5BC5C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C944-B963-474A-9D81-96F8776134A3}" type="datetimeFigureOut">
              <a:rPr lang="tr-TR" smtClean="0"/>
              <a:pPr/>
              <a:t>19.10.2017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C1D5-27BF-471E-B9D1-678CEF5BC5C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C944-B963-474A-9D81-96F8776134A3}" type="datetimeFigureOut">
              <a:rPr lang="tr-TR" smtClean="0"/>
              <a:pPr/>
              <a:t>19.10.2017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C1D5-27BF-471E-B9D1-678CEF5BC5C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7" name="26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C944-B963-474A-9D81-96F8776134A3}" type="datetimeFigureOut">
              <a:rPr lang="tr-TR" smtClean="0"/>
              <a:pPr/>
              <a:t>19.10.2017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tr-TR"/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636C1D5-27BF-471E-B9D1-678CEF5BC5C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etin Yer Tutucusu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9" name="1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C944-B963-474A-9D81-96F8776134A3}" type="datetimeFigureOut">
              <a:rPr lang="tr-TR" smtClean="0"/>
              <a:pPr/>
              <a:t>19.10.2017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C1D5-27BF-471E-B9D1-678CEF5BC5C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Başlık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Başlık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4" name="13 İçerik Yer Tutucusu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C944-B963-474A-9D81-96F8776134A3}" type="datetimeFigureOut">
              <a:rPr lang="tr-TR" smtClean="0"/>
              <a:pPr/>
              <a:t>19.10.2017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1" name="3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C1D5-27BF-471E-B9D1-678CEF5BC5C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Başlık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25" name="24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8" name="27 İçerik Yer Tutucusu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C944-B963-474A-9D81-96F8776134A3}" type="datetimeFigureOut">
              <a:rPr lang="tr-TR" smtClean="0"/>
              <a:pPr/>
              <a:t>19.10.2017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636C1D5-27BF-471E-B9D1-678CEF5BC5C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Başlık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2" name="1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C944-B963-474A-9D81-96F8776134A3}" type="datetimeFigureOut">
              <a:rPr lang="tr-TR" smtClean="0"/>
              <a:pPr/>
              <a:t>19.10.2017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C1D5-27BF-471E-B9D1-678CEF5BC5C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C944-B963-474A-9D81-96F8776134A3}" type="datetimeFigureOut">
              <a:rPr lang="tr-TR" smtClean="0"/>
              <a:pPr/>
              <a:t>19.10.2017</a:t>
            </a:fld>
            <a:endParaRPr lang="tr-TR"/>
          </a:p>
        </p:txBody>
      </p:sp>
      <p:sp>
        <p:nvSpPr>
          <p:cNvPr id="24" name="2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C1D5-27BF-471E-B9D1-678CEF5BC5C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Başlık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6" name="25 Metin Yer Tutucusu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İçerik Yer Tutucusu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C944-B963-474A-9D81-96F8776134A3}" type="datetimeFigureOut">
              <a:rPr lang="tr-TR" smtClean="0"/>
              <a:pPr/>
              <a:t>19.10.2017</a:t>
            </a:fld>
            <a:endParaRPr lang="tr-TR"/>
          </a:p>
        </p:txBody>
      </p:sp>
      <p:sp>
        <p:nvSpPr>
          <p:cNvPr id="29" name="2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C1D5-27BF-471E-B9D1-678CEF5BC5C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sim Yer Tutucusu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C944-B963-474A-9D81-96F8776134A3}" type="datetimeFigureOut">
              <a:rPr lang="tr-TR" smtClean="0"/>
              <a:pPr/>
              <a:t>19.10.2017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1" name="3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C1D5-27BF-471E-B9D1-678CEF5BC5C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7" name="16 Başlık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6" name="25 Metin Yer Tutucusu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etin Yer Tutucusu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1" name="10 Veri Yer Tutucusu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5C2C944-B963-474A-9D81-96F8776134A3}" type="datetimeFigureOut">
              <a:rPr lang="tr-TR" smtClean="0"/>
              <a:pPr/>
              <a:t>19.10.2017</a:t>
            </a:fld>
            <a:endParaRPr lang="tr-TR"/>
          </a:p>
        </p:txBody>
      </p:sp>
      <p:sp>
        <p:nvSpPr>
          <p:cNvPr id="28" name="27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636C1D5-27BF-471E-B9D1-678CEF5BC5C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Başlık Yer Tutucusu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2571736" y="642918"/>
            <a:ext cx="421484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r>
              <a:rPr lang="tr-TR" dirty="0" smtClean="0"/>
              <a:t>        </a:t>
            </a:r>
          </a:p>
          <a:p>
            <a:endParaRPr lang="tr-TR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PROJECT - I</a:t>
            </a:r>
            <a:endPara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r-TR" dirty="0" smtClean="0"/>
          </a:p>
          <a:p>
            <a:r>
              <a:rPr lang="tr-TR" dirty="0" smtClean="0"/>
              <a:t>               </a:t>
            </a:r>
            <a:r>
              <a:rPr lang="tr-T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DECKER</a:t>
            </a:r>
            <a:endPara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4 Resim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785794"/>
            <a:ext cx="952491" cy="8714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5 Resim" descr="logobuyuk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6776" y="857232"/>
            <a:ext cx="642941" cy="792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6 Resim" descr="DEUCENG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58" y="357166"/>
            <a:ext cx="1062038" cy="3574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7 Metin kutusu"/>
          <p:cNvSpPr txBox="1"/>
          <p:nvPr/>
        </p:nvSpPr>
        <p:spPr>
          <a:xfrm>
            <a:off x="2928894" y="3857628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                     CME 1251 Project 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 err="1" smtClean="0"/>
              <a:t>Learning</a:t>
            </a:r>
            <a:endParaRPr lang="tr-TR" dirty="0"/>
          </a:p>
        </p:txBody>
      </p:sp>
      <p:cxnSp>
        <p:nvCxnSpPr>
          <p:cNvPr id="12" name="11 Düz Bağlayıcı"/>
          <p:cNvCxnSpPr/>
          <p:nvPr/>
        </p:nvCxnSpPr>
        <p:spPr>
          <a:xfrm>
            <a:off x="1071538" y="4572008"/>
            <a:ext cx="7572428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13 Metin kutusu"/>
          <p:cNvSpPr txBox="1"/>
          <p:nvPr/>
        </p:nvSpPr>
        <p:spPr>
          <a:xfrm>
            <a:off x="1714480" y="5072074"/>
            <a:ext cx="4929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BY</a:t>
            </a:r>
          </a:p>
          <a:p>
            <a:r>
              <a:rPr lang="tr-TR" dirty="0" smtClean="0"/>
              <a:t>2016510035 ENİS YASİR KALAY</a:t>
            </a:r>
          </a:p>
          <a:p>
            <a:r>
              <a:rPr lang="tr-TR" dirty="0" smtClean="0"/>
              <a:t>2017510027 MUSTAFA ONUR DURKAL</a:t>
            </a:r>
          </a:p>
          <a:p>
            <a:r>
              <a:rPr lang="tr-TR" dirty="0" smtClean="0"/>
              <a:t>2016510055 RUMEYSA MUSLU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500034" y="428604"/>
            <a:ext cx="239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Problems</a:t>
            </a:r>
            <a:r>
              <a:rPr lang="tr-TR" dirty="0" smtClean="0"/>
              <a:t> </a:t>
            </a:r>
            <a:r>
              <a:rPr lang="tr-TR" dirty="0" err="1" smtClean="0"/>
              <a:t>Encountered</a:t>
            </a:r>
            <a:endParaRPr lang="tr-TR" dirty="0"/>
          </a:p>
        </p:txBody>
      </p:sp>
      <p:cxnSp>
        <p:nvCxnSpPr>
          <p:cNvPr id="4" name="3 Düz Bağlayıcı"/>
          <p:cNvCxnSpPr/>
          <p:nvPr/>
        </p:nvCxnSpPr>
        <p:spPr>
          <a:xfrm flipV="1">
            <a:off x="357158" y="857232"/>
            <a:ext cx="8072494" cy="71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Metin kutusu"/>
          <p:cNvSpPr txBox="1"/>
          <p:nvPr/>
        </p:nvSpPr>
        <p:spPr>
          <a:xfrm>
            <a:off x="642910" y="1714488"/>
            <a:ext cx="81513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Firstly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show</a:t>
            </a:r>
            <a:r>
              <a:rPr lang="tr-TR" dirty="0" smtClean="0"/>
              <a:t>  </a:t>
            </a:r>
            <a:r>
              <a:rPr lang="tr-TR" dirty="0" err="1" smtClean="0"/>
              <a:t>point</a:t>
            </a:r>
            <a:r>
              <a:rPr lang="tr-TR" dirty="0" smtClean="0"/>
              <a:t> </a:t>
            </a:r>
            <a:r>
              <a:rPr lang="tr-TR" dirty="0" err="1" smtClean="0"/>
              <a:t>like</a:t>
            </a:r>
            <a:r>
              <a:rPr lang="tr-TR" dirty="0" smtClean="0"/>
              <a:t>  (x+y+z+t).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couldn’t</a:t>
            </a:r>
            <a:r>
              <a:rPr lang="tr-TR" dirty="0" smtClean="0"/>
              <a:t> </a:t>
            </a:r>
            <a:r>
              <a:rPr lang="tr-TR" dirty="0" err="1" smtClean="0"/>
              <a:t>solve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problem </a:t>
            </a:r>
            <a:r>
              <a:rPr lang="tr-TR" dirty="0" err="1" smtClean="0"/>
              <a:t>when</a:t>
            </a:r>
            <a:endParaRPr lang="tr-TR" dirty="0" smtClean="0"/>
          </a:p>
          <a:p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router</a:t>
            </a:r>
            <a:r>
              <a:rPr lang="tr-TR" dirty="0" smtClean="0"/>
              <a:t> </a:t>
            </a:r>
            <a:r>
              <a:rPr lang="tr-TR" dirty="0" err="1" smtClean="0"/>
              <a:t>learned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Another</a:t>
            </a:r>
            <a:r>
              <a:rPr lang="tr-TR" dirty="0" smtClean="0"/>
              <a:t>  problem is  </a:t>
            </a:r>
            <a:r>
              <a:rPr lang="tr-TR" dirty="0" err="1" smtClean="0"/>
              <a:t>lower</a:t>
            </a:r>
            <a:r>
              <a:rPr lang="tr-TR" dirty="0" smtClean="0"/>
              <a:t>-</a:t>
            </a:r>
            <a:r>
              <a:rPr lang="tr-TR" dirty="0" err="1" smtClean="0"/>
              <a:t>upper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 </a:t>
            </a:r>
            <a:r>
              <a:rPr lang="tr-TR" dirty="0" err="1" smtClean="0"/>
              <a:t>sensivity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Programme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r>
              <a:rPr lang="tr-TR" dirty="0" smtClean="0"/>
              <a:t> </a:t>
            </a:r>
            <a:r>
              <a:rPr lang="tr-TR" dirty="0" err="1" smtClean="0"/>
              <a:t>card</a:t>
            </a:r>
            <a:r>
              <a:rPr lang="tr-TR" dirty="0" smtClean="0"/>
              <a:t> </a:t>
            </a:r>
            <a:r>
              <a:rPr lang="tr-TR" dirty="0" err="1" smtClean="0"/>
              <a:t>numbers</a:t>
            </a:r>
            <a:r>
              <a:rPr lang="tr-TR" dirty="0" smtClean="0"/>
              <a:t> as a </a:t>
            </a:r>
            <a:r>
              <a:rPr lang="tr-TR" dirty="0" err="1" smtClean="0"/>
              <a:t>character</a:t>
            </a:r>
            <a:r>
              <a:rPr lang="tr-TR" dirty="0" smtClean="0"/>
              <a:t> </a:t>
            </a:r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tr-TR" dirty="0" err="1" smtClean="0"/>
              <a:t>player</a:t>
            </a:r>
            <a:r>
              <a:rPr lang="tr-TR" dirty="0" smtClean="0"/>
              <a:t> can </a:t>
            </a:r>
            <a:r>
              <a:rPr lang="tr-TR" dirty="0" err="1" smtClean="0"/>
              <a:t>input</a:t>
            </a:r>
            <a:endParaRPr lang="tr-TR" dirty="0" smtClean="0"/>
          </a:p>
          <a:p>
            <a:r>
              <a:rPr lang="tr-TR" dirty="0" smtClean="0"/>
              <a:t>a J,Q </a:t>
            </a:r>
            <a:r>
              <a:rPr lang="tr-TR" dirty="0" err="1" smtClean="0"/>
              <a:t>and</a:t>
            </a:r>
            <a:r>
              <a:rPr lang="tr-TR" dirty="0" smtClean="0"/>
              <a:t> K.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change</a:t>
            </a:r>
            <a:r>
              <a:rPr lang="tr-TR" dirty="0" smtClean="0"/>
              <a:t> an </a:t>
            </a:r>
            <a:r>
              <a:rPr lang="tr-TR" dirty="0" err="1" smtClean="0"/>
              <a:t>integer</a:t>
            </a:r>
            <a:r>
              <a:rPr lang="tr-TR" dirty="0" smtClean="0"/>
              <a:t> </a:t>
            </a:r>
            <a:r>
              <a:rPr lang="tr-TR" dirty="0" err="1" smtClean="0"/>
              <a:t>cause</a:t>
            </a:r>
            <a:r>
              <a:rPr lang="tr-TR" dirty="0" smtClean="0"/>
              <a:t> of </a:t>
            </a:r>
            <a:r>
              <a:rPr lang="tr-TR" dirty="0" err="1" smtClean="0"/>
              <a:t>doing</a:t>
            </a:r>
            <a:r>
              <a:rPr lang="tr-TR" dirty="0" smtClean="0"/>
              <a:t> </a:t>
            </a:r>
            <a:r>
              <a:rPr lang="tr-TR" dirty="0" err="1" smtClean="0"/>
              <a:t>maths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Programme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contain</a:t>
            </a:r>
            <a:r>
              <a:rPr lang="tr-TR" dirty="0" smtClean="0"/>
              <a:t> an </a:t>
            </a:r>
            <a:r>
              <a:rPr lang="tr-TR" dirty="0" err="1" smtClean="0"/>
              <a:t>error</a:t>
            </a:r>
            <a:r>
              <a:rPr lang="tr-TR" dirty="0" smtClean="0"/>
              <a:t> </a:t>
            </a:r>
            <a:r>
              <a:rPr lang="tr-TR" dirty="0" err="1" smtClean="0"/>
              <a:t>message</a:t>
            </a:r>
            <a:r>
              <a:rPr lang="tr-TR" dirty="0" smtClean="0"/>
              <a:t> in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situation</a:t>
            </a:r>
            <a:endParaRPr lang="tr-TR" dirty="0" smtClean="0"/>
          </a:p>
          <a:p>
            <a:r>
              <a:rPr lang="tr-TR" dirty="0" err="1" smtClean="0"/>
              <a:t>such</a:t>
            </a:r>
            <a:r>
              <a:rPr lang="tr-TR" dirty="0" smtClean="0"/>
              <a:t> as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card</a:t>
            </a:r>
            <a:r>
              <a:rPr lang="tr-TR" dirty="0" smtClean="0"/>
              <a:t>, </a:t>
            </a:r>
            <a:r>
              <a:rPr lang="tr-TR" dirty="0" err="1" smtClean="0"/>
              <a:t>exceed</a:t>
            </a:r>
            <a:r>
              <a:rPr lang="tr-TR" dirty="0" smtClean="0"/>
              <a:t> limit of </a:t>
            </a:r>
            <a:r>
              <a:rPr lang="tr-TR" dirty="0" err="1" smtClean="0"/>
              <a:t>number</a:t>
            </a:r>
            <a:r>
              <a:rPr lang="tr-TR" dirty="0" smtClean="0"/>
              <a:t> </a:t>
            </a:r>
            <a:r>
              <a:rPr lang="tr-TR" dirty="0" err="1" smtClean="0"/>
              <a:t>sth</a:t>
            </a:r>
            <a:r>
              <a:rPr lang="tr-TR" dirty="0" smtClean="0"/>
              <a:t>…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  <p:pic>
        <p:nvPicPr>
          <p:cNvPr id="6" name="5 Resim" descr="proble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4643446"/>
            <a:ext cx="2457450" cy="185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928662" y="428604"/>
            <a:ext cx="342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Solution</a:t>
            </a:r>
            <a:r>
              <a:rPr lang="tr-TR" dirty="0" smtClean="0"/>
              <a:t> </a:t>
            </a:r>
            <a:r>
              <a:rPr lang="tr-TR" dirty="0" err="1" smtClean="0"/>
              <a:t>Strategies</a:t>
            </a:r>
            <a:endParaRPr lang="tr-TR" dirty="0"/>
          </a:p>
        </p:txBody>
      </p:sp>
      <p:cxnSp>
        <p:nvCxnSpPr>
          <p:cNvPr id="4" name="3 Düz Bağlayıcı"/>
          <p:cNvCxnSpPr/>
          <p:nvPr/>
        </p:nvCxnSpPr>
        <p:spPr>
          <a:xfrm>
            <a:off x="428596" y="928670"/>
            <a:ext cx="821537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Metin kutusu"/>
          <p:cNvSpPr txBox="1"/>
          <p:nvPr/>
        </p:nvSpPr>
        <p:spPr>
          <a:xfrm>
            <a:off x="714348" y="1571612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 </a:t>
            </a:r>
            <a:r>
              <a:rPr lang="tr-TR" dirty="0" err="1" smtClean="0"/>
              <a:t>analyzed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rules</a:t>
            </a:r>
            <a:r>
              <a:rPr lang="tr-TR" dirty="0" smtClean="0"/>
              <a:t>.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thought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seperate</a:t>
            </a:r>
            <a:r>
              <a:rPr lang="tr-TR" dirty="0" smtClean="0"/>
              <a:t> 2  </a:t>
            </a:r>
            <a:r>
              <a:rPr lang="tr-TR" dirty="0" err="1" smtClean="0"/>
              <a:t>parts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rules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part</a:t>
            </a:r>
            <a:r>
              <a:rPr lang="tr-TR" dirty="0" smtClean="0"/>
              <a:t>   :    </a:t>
            </a:r>
            <a:r>
              <a:rPr lang="tr-TR" dirty="0" err="1" smtClean="0"/>
              <a:t>Free</a:t>
            </a:r>
            <a:r>
              <a:rPr lang="tr-TR" dirty="0" smtClean="0"/>
              <a:t> </a:t>
            </a:r>
            <a:r>
              <a:rPr lang="tr-TR" dirty="0" err="1" smtClean="0"/>
              <a:t>rules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ask </a:t>
            </a:r>
            <a:r>
              <a:rPr lang="tr-TR" dirty="0" err="1" smtClean="0"/>
              <a:t>compiler</a:t>
            </a:r>
            <a:r>
              <a:rPr lang="tr-TR" dirty="0" smtClean="0"/>
              <a:t> in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possibility</a:t>
            </a:r>
            <a:r>
              <a:rPr lang="tr-TR" dirty="0" smtClean="0"/>
              <a:t>.</a:t>
            </a:r>
          </a:p>
          <a:p>
            <a:r>
              <a:rPr lang="tr-TR" dirty="0" smtClean="0"/>
              <a:t>                      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cards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royal</a:t>
            </a:r>
            <a:r>
              <a:rPr lang="tr-TR" dirty="0" smtClean="0"/>
              <a:t> </a:t>
            </a:r>
            <a:r>
              <a:rPr lang="tr-TR" dirty="0" err="1" smtClean="0"/>
              <a:t>family</a:t>
            </a:r>
            <a:r>
              <a:rPr lang="tr-TR" dirty="0" smtClean="0"/>
              <a:t>.</a:t>
            </a:r>
          </a:p>
          <a:p>
            <a:r>
              <a:rPr lang="tr-TR" dirty="0" smtClean="0"/>
              <a:t>                       Total of </a:t>
            </a:r>
            <a:r>
              <a:rPr lang="tr-TR" dirty="0" err="1" smtClean="0"/>
              <a:t>three</a:t>
            </a:r>
            <a:r>
              <a:rPr lang="tr-TR" dirty="0" smtClean="0"/>
              <a:t> </a:t>
            </a:r>
            <a:r>
              <a:rPr lang="tr-TR" dirty="0" err="1" smtClean="0"/>
              <a:t>cards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21.</a:t>
            </a:r>
          </a:p>
          <a:p>
            <a:r>
              <a:rPr lang="tr-TR" dirty="0" smtClean="0"/>
              <a:t>                      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cards</a:t>
            </a:r>
            <a:r>
              <a:rPr lang="tr-TR" dirty="0" smtClean="0"/>
              <a:t> </a:t>
            </a:r>
            <a:r>
              <a:rPr lang="tr-TR" dirty="0" err="1" smtClean="0"/>
              <a:t>even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odd</a:t>
            </a:r>
            <a:r>
              <a:rPr lang="tr-TR" dirty="0" smtClean="0"/>
              <a:t>.</a:t>
            </a:r>
          </a:p>
          <a:p>
            <a:r>
              <a:rPr lang="tr-TR" dirty="0" smtClean="0"/>
              <a:t>                      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cards</a:t>
            </a:r>
            <a:r>
              <a:rPr lang="tr-TR" dirty="0" smtClean="0"/>
              <a:t>.</a:t>
            </a:r>
          </a:p>
          <a:p>
            <a:r>
              <a:rPr lang="tr-TR" dirty="0" smtClean="0"/>
              <a:t>                  </a:t>
            </a:r>
          </a:p>
          <a:p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part</a:t>
            </a:r>
            <a:r>
              <a:rPr lang="tr-TR" dirty="0" smtClean="0"/>
              <a:t> : </a:t>
            </a:r>
            <a:r>
              <a:rPr lang="tr-TR" dirty="0" err="1" smtClean="0"/>
              <a:t>Depended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rules</a:t>
            </a:r>
            <a:r>
              <a:rPr lang="tr-TR" dirty="0" smtClean="0"/>
              <a:t>.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analyze</a:t>
            </a:r>
            <a:r>
              <a:rPr lang="tr-TR" dirty="0" smtClean="0"/>
              <a:t> </a:t>
            </a:r>
            <a:r>
              <a:rPr lang="tr-TR" dirty="0" err="1" smtClean="0"/>
              <a:t>together</a:t>
            </a:r>
            <a:r>
              <a:rPr lang="tr-TR" dirty="0" smtClean="0"/>
              <a:t> in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</a:p>
          <a:p>
            <a:r>
              <a:rPr lang="tr-TR" dirty="0" smtClean="0"/>
              <a:t>                        </a:t>
            </a:r>
            <a:r>
              <a:rPr lang="tr-TR" dirty="0" err="1" smtClean="0"/>
              <a:t>if</a:t>
            </a:r>
            <a:r>
              <a:rPr lang="tr-TR" dirty="0" smtClean="0"/>
              <a:t>/else </a:t>
            </a:r>
            <a:r>
              <a:rPr lang="tr-TR" dirty="0" err="1" smtClean="0"/>
              <a:t>blocks</a:t>
            </a:r>
            <a:r>
              <a:rPr lang="tr-TR" dirty="0" smtClean="0"/>
              <a:t>.</a:t>
            </a:r>
          </a:p>
          <a:p>
            <a:r>
              <a:rPr lang="tr-TR" dirty="0" smtClean="0"/>
              <a:t>                        </a:t>
            </a:r>
            <a:r>
              <a:rPr lang="tr-TR" dirty="0" err="1" smtClean="0"/>
              <a:t>Consecutive</a:t>
            </a:r>
            <a:r>
              <a:rPr lang="tr-TR" dirty="0" smtClean="0"/>
              <a:t> </a:t>
            </a:r>
            <a:r>
              <a:rPr lang="tr-TR" dirty="0" err="1" smtClean="0"/>
              <a:t>cards</a:t>
            </a:r>
            <a:r>
              <a:rPr lang="tr-TR" dirty="0" smtClean="0"/>
              <a:t> of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suit</a:t>
            </a:r>
            <a:endParaRPr lang="tr-TR" dirty="0" smtClean="0"/>
          </a:p>
          <a:p>
            <a:r>
              <a:rPr lang="tr-TR" dirty="0" smtClean="0"/>
              <a:t>                        </a:t>
            </a:r>
            <a:r>
              <a:rPr lang="tr-TR" dirty="0" err="1" smtClean="0"/>
              <a:t>Consecutive</a:t>
            </a:r>
            <a:r>
              <a:rPr lang="tr-TR" dirty="0" smtClean="0"/>
              <a:t> </a:t>
            </a:r>
            <a:r>
              <a:rPr lang="tr-TR" dirty="0" err="1" smtClean="0"/>
              <a:t>cards</a:t>
            </a:r>
            <a:r>
              <a:rPr lang="tr-TR" dirty="0" smtClean="0"/>
              <a:t> of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suits</a:t>
            </a:r>
            <a:endParaRPr lang="tr-TR" dirty="0" smtClean="0"/>
          </a:p>
          <a:p>
            <a:r>
              <a:rPr lang="tr-TR" dirty="0" smtClean="0"/>
              <a:t>                        </a:t>
            </a:r>
            <a:r>
              <a:rPr lang="tr-TR" dirty="0" err="1" smtClean="0"/>
              <a:t>Non</a:t>
            </a:r>
            <a:r>
              <a:rPr lang="tr-TR" dirty="0" smtClean="0"/>
              <a:t>-</a:t>
            </a:r>
            <a:r>
              <a:rPr lang="tr-TR" dirty="0" err="1" smtClean="0"/>
              <a:t>consecutive</a:t>
            </a:r>
            <a:r>
              <a:rPr lang="tr-TR" dirty="0" smtClean="0"/>
              <a:t> </a:t>
            </a:r>
            <a:r>
              <a:rPr lang="tr-TR" dirty="0" err="1" smtClean="0"/>
              <a:t>cards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suit</a:t>
            </a:r>
            <a:endParaRPr lang="tr-TR" dirty="0" smtClean="0"/>
          </a:p>
          <a:p>
            <a:r>
              <a:rPr lang="tr-TR" dirty="0" smtClean="0"/>
              <a:t>                       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suit</a:t>
            </a:r>
            <a:endParaRPr lang="tr-TR" dirty="0" smtClean="0"/>
          </a:p>
          <a:p>
            <a:r>
              <a:rPr lang="tr-TR" dirty="0" smtClean="0"/>
              <a:t>                  </a:t>
            </a:r>
          </a:p>
          <a:p>
            <a:r>
              <a:rPr lang="tr-TR" dirty="0" smtClean="0"/>
              <a:t>                  </a:t>
            </a:r>
            <a:endParaRPr lang="tr-TR" dirty="0"/>
          </a:p>
        </p:txBody>
      </p:sp>
      <p:pic>
        <p:nvPicPr>
          <p:cNvPr id="8" name="7 Resim" descr="strate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4643446"/>
            <a:ext cx="2324100" cy="1971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928662" y="357166"/>
            <a:ext cx="342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Solution</a:t>
            </a:r>
            <a:r>
              <a:rPr lang="tr-TR" dirty="0" smtClean="0"/>
              <a:t> </a:t>
            </a:r>
            <a:r>
              <a:rPr lang="tr-TR" dirty="0" err="1" smtClean="0"/>
              <a:t>Strategies</a:t>
            </a:r>
            <a:endParaRPr lang="tr-TR" dirty="0"/>
          </a:p>
        </p:txBody>
      </p:sp>
      <p:cxnSp>
        <p:nvCxnSpPr>
          <p:cNvPr id="12" name="11 Düz Bağlayıcı"/>
          <p:cNvCxnSpPr/>
          <p:nvPr/>
        </p:nvCxnSpPr>
        <p:spPr>
          <a:xfrm>
            <a:off x="500034" y="857232"/>
            <a:ext cx="792961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857224" y="1428736"/>
            <a:ext cx="76403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separated</a:t>
            </a:r>
            <a:r>
              <a:rPr lang="tr-TR" dirty="0" smtClean="0"/>
              <a:t> </a:t>
            </a:r>
            <a:r>
              <a:rPr lang="tr-TR" dirty="0" err="1" smtClean="0"/>
              <a:t>rules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could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r>
              <a:rPr lang="tr-TR" dirty="0" smtClean="0"/>
              <a:t> </a:t>
            </a:r>
            <a:r>
              <a:rPr lang="tr-TR" dirty="0" err="1" smtClean="0"/>
              <a:t>easier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Also</a:t>
            </a:r>
            <a:r>
              <a:rPr lang="tr-TR" dirty="0" smtClean="0"/>
              <a:t>  </a:t>
            </a:r>
            <a:r>
              <a:rPr lang="tr-TR" dirty="0" err="1" smtClean="0"/>
              <a:t>didn’t</a:t>
            </a:r>
            <a:r>
              <a:rPr lang="tr-TR" dirty="0" smtClean="0"/>
              <a:t> </a:t>
            </a:r>
            <a:r>
              <a:rPr lang="tr-TR" dirty="0" err="1" smtClean="0"/>
              <a:t>asked</a:t>
            </a:r>
            <a:r>
              <a:rPr lang="tr-TR" dirty="0" smtClean="0"/>
              <a:t> </a:t>
            </a:r>
            <a:r>
              <a:rPr lang="tr-TR" dirty="0" err="1" smtClean="0"/>
              <a:t>double</a:t>
            </a:r>
            <a:r>
              <a:rPr lang="tr-TR" dirty="0" smtClean="0"/>
              <a:t> time </a:t>
            </a:r>
            <a:r>
              <a:rPr lang="tr-TR" dirty="0" err="1" smtClean="0"/>
              <a:t>to</a:t>
            </a:r>
            <a:r>
              <a:rPr lang="tr-TR" dirty="0" smtClean="0"/>
              <a:t>  </a:t>
            </a:r>
            <a:r>
              <a:rPr lang="tr-TR" dirty="0" err="1" smtClean="0"/>
              <a:t>compiler</a:t>
            </a:r>
            <a:r>
              <a:rPr lang="tr-TR" dirty="0" smtClean="0"/>
              <a:t>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rules</a:t>
            </a:r>
            <a:r>
              <a:rPr lang="tr-TR" dirty="0" smtClean="0"/>
              <a:t>.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cards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suit</a:t>
            </a:r>
            <a:r>
              <a:rPr lang="tr-TR" dirty="0" smtClean="0"/>
              <a:t>.</a:t>
            </a:r>
            <a:r>
              <a:rPr lang="tr-TR" dirty="0" err="1" smtClean="0"/>
              <a:t>its</a:t>
            </a:r>
            <a:r>
              <a:rPr lang="tr-TR" dirty="0" smtClean="0"/>
              <a:t> not </a:t>
            </a:r>
            <a:r>
              <a:rPr lang="tr-TR" dirty="0" err="1" smtClean="0"/>
              <a:t>necessary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ask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suit</a:t>
            </a:r>
            <a:r>
              <a:rPr lang="tr-TR" dirty="0" smtClean="0"/>
              <a:t> (</a:t>
            </a:r>
            <a:r>
              <a:rPr lang="tr-TR" dirty="0" err="1" smtClean="0"/>
              <a:t>it’s</a:t>
            </a:r>
            <a:r>
              <a:rPr lang="tr-TR" dirty="0" smtClean="0"/>
              <a:t> </a:t>
            </a:r>
            <a:r>
              <a:rPr lang="tr-TR" dirty="0" err="1" smtClean="0"/>
              <a:t>just</a:t>
            </a:r>
            <a:r>
              <a:rPr lang="tr-TR" dirty="0" smtClean="0"/>
              <a:t> </a:t>
            </a:r>
            <a:r>
              <a:rPr lang="tr-TR" dirty="0" err="1" smtClean="0"/>
              <a:t>false</a:t>
            </a:r>
            <a:r>
              <a:rPr lang="tr-TR" dirty="0" smtClean="0"/>
              <a:t>)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control</a:t>
            </a:r>
            <a:r>
              <a:rPr lang="tr-TR" dirty="0" smtClean="0"/>
              <a:t> in 1  </a:t>
            </a:r>
            <a:r>
              <a:rPr lang="tr-TR" dirty="0" err="1" smtClean="0"/>
              <a:t>if</a:t>
            </a:r>
            <a:r>
              <a:rPr lang="tr-TR" dirty="0" smtClean="0"/>
              <a:t>/else </a:t>
            </a:r>
            <a:r>
              <a:rPr lang="tr-TR" dirty="0" err="1" smtClean="0"/>
              <a:t>block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</a:p>
          <a:p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separated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rule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consecutive</a:t>
            </a:r>
            <a:r>
              <a:rPr lang="tr-TR" dirty="0" smtClean="0"/>
              <a:t> </a:t>
            </a:r>
            <a:r>
              <a:rPr lang="tr-TR" dirty="0" err="1" smtClean="0"/>
              <a:t>cards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suits</a:t>
            </a:r>
            <a:endParaRPr lang="tr-TR" dirty="0" smtClean="0"/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thought</a:t>
            </a:r>
            <a:r>
              <a:rPr lang="tr-TR" dirty="0" smtClean="0"/>
              <a:t> </a:t>
            </a:r>
            <a:r>
              <a:rPr lang="tr-TR" dirty="0" err="1" smtClean="0"/>
              <a:t>just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suit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just</a:t>
            </a:r>
            <a:r>
              <a:rPr lang="tr-TR" dirty="0" smtClean="0"/>
              <a:t> </a:t>
            </a:r>
            <a:r>
              <a:rPr lang="tr-TR" dirty="0" err="1" smtClean="0"/>
              <a:t>consecutive</a:t>
            </a:r>
            <a:r>
              <a:rPr lang="tr-TR" dirty="0" smtClean="0"/>
              <a:t>.</a:t>
            </a: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way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controlled</a:t>
            </a:r>
            <a:r>
              <a:rPr lang="tr-TR" dirty="0" smtClean="0"/>
              <a:t> </a:t>
            </a:r>
          </a:p>
          <a:p>
            <a:r>
              <a:rPr lang="tr-TR" dirty="0" smtClean="0"/>
              <a:t>1st </a:t>
            </a:r>
            <a:r>
              <a:rPr lang="tr-TR" dirty="0" err="1" smtClean="0"/>
              <a:t>and</a:t>
            </a:r>
            <a:r>
              <a:rPr lang="tr-TR" dirty="0" smtClean="0"/>
              <a:t> 5rd </a:t>
            </a:r>
            <a:r>
              <a:rPr lang="tr-TR" dirty="0" err="1" smtClean="0"/>
              <a:t>rules</a:t>
            </a:r>
            <a:r>
              <a:rPr lang="tr-TR" dirty="0" smtClean="0"/>
              <a:t> </a:t>
            </a:r>
            <a:r>
              <a:rPr lang="tr-TR" dirty="0" err="1" smtClean="0"/>
              <a:t>together</a:t>
            </a:r>
            <a:r>
              <a:rPr lang="tr-TR" dirty="0" smtClean="0"/>
              <a:t>.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is </a:t>
            </a:r>
            <a:r>
              <a:rPr lang="tr-TR" dirty="0" err="1" smtClean="0"/>
              <a:t>shorter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before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part</a:t>
            </a:r>
            <a:r>
              <a:rPr lang="tr-TR" dirty="0" smtClean="0"/>
              <a:t> </a:t>
            </a:r>
            <a:r>
              <a:rPr lang="tr-TR" dirty="0" err="1" smtClean="0"/>
              <a:t>rules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end</a:t>
            </a:r>
            <a:r>
              <a:rPr lang="tr-TR" dirty="0" smtClean="0"/>
              <a:t>  of </a:t>
            </a:r>
            <a:r>
              <a:rPr lang="tr-TR" dirty="0" err="1" smtClean="0"/>
              <a:t>code</a:t>
            </a:r>
            <a:r>
              <a:rPr lang="tr-TR" dirty="0" smtClean="0"/>
              <a:t> 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asking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possibilities</a:t>
            </a:r>
            <a:r>
              <a:rPr lang="tr-TR" dirty="0" smtClean="0"/>
              <a:t>.</a:t>
            </a:r>
          </a:p>
        </p:txBody>
      </p:sp>
      <p:pic>
        <p:nvPicPr>
          <p:cNvPr id="14" name="13 Resim" descr="solu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4929198"/>
            <a:ext cx="2082614" cy="1385885"/>
          </a:xfrm>
          <a:prstGeom prst="rect">
            <a:avLst/>
          </a:prstGeom>
        </p:spPr>
      </p:pic>
      <p:sp>
        <p:nvSpPr>
          <p:cNvPr id="6" name="5 Sağ Ok"/>
          <p:cNvSpPr/>
          <p:nvPr/>
        </p:nvSpPr>
        <p:spPr>
          <a:xfrm>
            <a:off x="500034" y="1643050"/>
            <a:ext cx="357190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6 Sağ Ok"/>
          <p:cNvSpPr/>
          <p:nvPr/>
        </p:nvSpPr>
        <p:spPr>
          <a:xfrm>
            <a:off x="500034" y="2143116"/>
            <a:ext cx="357190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Sağ Ok"/>
          <p:cNvSpPr/>
          <p:nvPr/>
        </p:nvSpPr>
        <p:spPr>
          <a:xfrm>
            <a:off x="500034" y="3214686"/>
            <a:ext cx="357190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8 Sağ Ok"/>
          <p:cNvSpPr/>
          <p:nvPr/>
        </p:nvSpPr>
        <p:spPr>
          <a:xfrm>
            <a:off x="500034" y="4357694"/>
            <a:ext cx="357190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857224" y="285728"/>
            <a:ext cx="13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Screenshots</a:t>
            </a:r>
            <a:endParaRPr lang="tr-TR" dirty="0"/>
          </a:p>
        </p:txBody>
      </p:sp>
      <p:cxnSp>
        <p:nvCxnSpPr>
          <p:cNvPr id="7" name="6 Düz Bağlayıcı"/>
          <p:cNvCxnSpPr/>
          <p:nvPr/>
        </p:nvCxnSpPr>
        <p:spPr>
          <a:xfrm flipV="1">
            <a:off x="285720" y="642918"/>
            <a:ext cx="8429684" cy="71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8 Resim" descr="flow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928670"/>
            <a:ext cx="3643338" cy="5782618"/>
          </a:xfrm>
          <a:prstGeom prst="rect">
            <a:avLst/>
          </a:prstGeom>
        </p:spPr>
      </p:pic>
      <p:pic>
        <p:nvPicPr>
          <p:cNvPr id="10" name="9 Resim" descr="flow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928670"/>
            <a:ext cx="3556008" cy="5715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785786" y="214290"/>
            <a:ext cx="139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Screenshots</a:t>
            </a:r>
            <a:endParaRPr lang="tr-TR" dirty="0"/>
          </a:p>
        </p:txBody>
      </p:sp>
      <p:cxnSp>
        <p:nvCxnSpPr>
          <p:cNvPr id="4" name="3 Düz Bağlayıcı"/>
          <p:cNvCxnSpPr/>
          <p:nvPr/>
        </p:nvCxnSpPr>
        <p:spPr>
          <a:xfrm flipV="1">
            <a:off x="214282" y="571480"/>
            <a:ext cx="8572560" cy="71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7 Resim" descr="code ss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643050"/>
            <a:ext cx="6392168" cy="32484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57158" y="214290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Conclusion</a:t>
            </a:r>
            <a:endParaRPr lang="tr-TR" dirty="0"/>
          </a:p>
        </p:txBody>
      </p:sp>
      <p:cxnSp>
        <p:nvCxnSpPr>
          <p:cNvPr id="4" name="3 Düz Bağlayıcı"/>
          <p:cNvCxnSpPr/>
          <p:nvPr/>
        </p:nvCxnSpPr>
        <p:spPr>
          <a:xfrm flipV="1">
            <a:off x="142844" y="500042"/>
            <a:ext cx="8286808" cy="71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Metin kutusu"/>
          <p:cNvSpPr txBox="1"/>
          <p:nvPr/>
        </p:nvSpPr>
        <p:spPr>
          <a:xfrm>
            <a:off x="500034" y="1142984"/>
            <a:ext cx="70009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 </a:t>
            </a:r>
            <a:r>
              <a:rPr lang="tr-TR" err="1" smtClean="0"/>
              <a:t>Decker</a:t>
            </a:r>
            <a:r>
              <a:rPr lang="tr-TR" smtClean="0"/>
              <a:t>  teaching </a:t>
            </a:r>
            <a:r>
              <a:rPr lang="tr-TR" dirty="0" smtClean="0"/>
              <a:t>lot of </a:t>
            </a:r>
            <a:r>
              <a:rPr lang="tr-TR" dirty="0" err="1" smtClean="0"/>
              <a:t>things</a:t>
            </a:r>
            <a:r>
              <a:rPr lang="tr-TR" dirty="0" smtClean="0"/>
              <a:t>. (</a:t>
            </a:r>
            <a:r>
              <a:rPr lang="tr-TR" dirty="0" err="1" smtClean="0"/>
              <a:t>design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flowchart</a:t>
            </a:r>
            <a:r>
              <a:rPr lang="tr-TR" dirty="0" smtClean="0"/>
              <a:t>, </a:t>
            </a:r>
            <a:r>
              <a:rPr lang="tr-TR" dirty="0" err="1" smtClean="0"/>
              <a:t>conditions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simple</a:t>
            </a:r>
            <a:r>
              <a:rPr lang="tr-TR" dirty="0" smtClean="0"/>
              <a:t> </a:t>
            </a:r>
            <a:r>
              <a:rPr lang="tr-TR" dirty="0" err="1" smtClean="0"/>
              <a:t>codes</a:t>
            </a:r>
            <a:r>
              <a:rPr lang="tr-TR" dirty="0" smtClean="0"/>
              <a:t>)</a:t>
            </a:r>
          </a:p>
          <a:p>
            <a:endParaRPr lang="tr-TR" smtClean="0"/>
          </a:p>
          <a:p>
            <a:endParaRPr lang="tr-TR" dirty="0" smtClean="0"/>
          </a:p>
          <a:p>
            <a:r>
              <a:rPr lang="tr-TR" err="1" smtClean="0"/>
              <a:t>And</a:t>
            </a:r>
            <a:r>
              <a:rPr lang="tr-TR" smtClean="0"/>
              <a:t>  this  project teaching a group </a:t>
            </a:r>
            <a:r>
              <a:rPr lang="tr-TR" dirty="0" err="1" smtClean="0"/>
              <a:t>working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 </a:t>
            </a:r>
            <a:r>
              <a:rPr lang="tr-TR" err="1" smtClean="0"/>
              <a:t>sharing</a:t>
            </a:r>
            <a:r>
              <a:rPr lang="tr-TR" smtClean="0"/>
              <a:t> task.</a:t>
            </a:r>
            <a:r>
              <a:rPr lang="tr-TR" dirty="0" err="1" smtClean="0"/>
              <a:t>I</a:t>
            </a:r>
            <a:r>
              <a:rPr lang="tr-TR" smtClean="0"/>
              <a:t>ts </a:t>
            </a:r>
            <a:r>
              <a:rPr lang="tr-TR" dirty="0" smtClean="0"/>
              <a:t>an </a:t>
            </a:r>
            <a:r>
              <a:rPr lang="tr-TR" dirty="0" err="1" smtClean="0"/>
              <a:t>important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our</a:t>
            </a:r>
            <a:r>
              <a:rPr lang="tr-TR" dirty="0" smtClean="0"/>
              <a:t>  </a:t>
            </a:r>
            <a:r>
              <a:rPr lang="tr-TR" dirty="0" err="1" smtClean="0"/>
              <a:t>future</a:t>
            </a:r>
            <a:r>
              <a:rPr lang="tr-TR" dirty="0" smtClean="0"/>
              <a:t>,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know</a:t>
            </a:r>
            <a:r>
              <a:rPr lang="tr-TR" dirty="0" smtClean="0"/>
              <a:t> </a:t>
            </a:r>
            <a:r>
              <a:rPr lang="tr-TR" err="1" smtClean="0"/>
              <a:t>that</a:t>
            </a:r>
            <a:r>
              <a:rPr lang="tr-TR" smtClean="0"/>
              <a:t>.</a:t>
            </a:r>
          </a:p>
          <a:p>
            <a:endParaRPr lang="tr-TR" smtClean="0"/>
          </a:p>
          <a:p>
            <a:endParaRPr lang="tr-TR" dirty="0" smtClean="0"/>
          </a:p>
          <a:p>
            <a:r>
              <a:rPr lang="tr-TR" smtClean="0"/>
              <a:t>Also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too</a:t>
            </a:r>
            <a:r>
              <a:rPr lang="tr-TR" dirty="0" smtClean="0"/>
              <a:t> </a:t>
            </a:r>
            <a:r>
              <a:rPr lang="tr-TR" dirty="0" err="1" smtClean="0"/>
              <a:t>funny</a:t>
            </a:r>
            <a:r>
              <a:rPr lang="tr-TR" dirty="0" smtClean="0"/>
              <a:t>  </a:t>
            </a:r>
            <a:r>
              <a:rPr lang="tr-TR" dirty="0" err="1" smtClean="0"/>
              <a:t>for</a:t>
            </a:r>
            <a:r>
              <a:rPr lang="tr-TR" dirty="0" smtClean="0"/>
              <a:t> us 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time  </a:t>
            </a:r>
            <a:r>
              <a:rPr lang="tr-TR" dirty="0" err="1" smtClean="0"/>
              <a:t>ordered</a:t>
            </a:r>
            <a:r>
              <a:rPr lang="tr-TR" dirty="0" smtClean="0"/>
              <a:t> </a:t>
            </a:r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sth</a:t>
            </a:r>
            <a:r>
              <a:rPr lang="tr-TR" dirty="0" smtClean="0"/>
              <a:t>.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excited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 </a:t>
            </a:r>
            <a:r>
              <a:rPr lang="tr-TR" dirty="0" err="1" smtClean="0"/>
              <a:t>project</a:t>
            </a:r>
            <a:r>
              <a:rPr lang="tr-TR" dirty="0" smtClean="0"/>
              <a:t>.  </a:t>
            </a:r>
            <a:endParaRPr lang="tr-TR" dirty="0"/>
          </a:p>
        </p:txBody>
      </p:sp>
      <p:sp>
        <p:nvSpPr>
          <p:cNvPr id="7" name="6 Sağ Ok"/>
          <p:cNvSpPr/>
          <p:nvPr/>
        </p:nvSpPr>
        <p:spPr>
          <a:xfrm>
            <a:off x="285720" y="1357298"/>
            <a:ext cx="214314" cy="71438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Sağ Ok"/>
          <p:cNvSpPr/>
          <p:nvPr/>
        </p:nvSpPr>
        <p:spPr>
          <a:xfrm>
            <a:off x="285720" y="2428868"/>
            <a:ext cx="214314" cy="71438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8 Sağ Ok"/>
          <p:cNvSpPr/>
          <p:nvPr/>
        </p:nvSpPr>
        <p:spPr>
          <a:xfrm>
            <a:off x="285720" y="3500438"/>
            <a:ext cx="214314" cy="71438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cxnSp>
        <p:nvCxnSpPr>
          <p:cNvPr id="4" name="3 Düz Bağlayıcı"/>
          <p:cNvCxnSpPr/>
          <p:nvPr/>
        </p:nvCxnSpPr>
        <p:spPr>
          <a:xfrm flipV="1">
            <a:off x="285720" y="714356"/>
            <a:ext cx="8429684" cy="71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Metin kutusu"/>
          <p:cNvSpPr txBox="1"/>
          <p:nvPr/>
        </p:nvSpPr>
        <p:spPr>
          <a:xfrm>
            <a:off x="857224" y="1428736"/>
            <a:ext cx="33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https://msdn.microsoft.com/tr-tr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928662" y="2214554"/>
            <a:ext cx="225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https://www.draw.io/</a:t>
            </a:r>
            <a:endParaRPr lang="tr-TR" dirty="0"/>
          </a:p>
        </p:txBody>
      </p:sp>
      <p:sp>
        <p:nvSpPr>
          <p:cNvPr id="7" name="6 4-Nokta Yıldız"/>
          <p:cNvSpPr/>
          <p:nvPr/>
        </p:nvSpPr>
        <p:spPr>
          <a:xfrm>
            <a:off x="714348" y="1571612"/>
            <a:ext cx="142876" cy="142876"/>
          </a:xfrm>
          <a:prstGeom prst="star4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4-Nokta Yıldız"/>
          <p:cNvSpPr/>
          <p:nvPr/>
        </p:nvSpPr>
        <p:spPr>
          <a:xfrm>
            <a:off x="714348" y="2357430"/>
            <a:ext cx="142876" cy="142876"/>
          </a:xfrm>
          <a:prstGeom prst="star4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500034" y="785794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PRESENTATION CONTENT</a:t>
            </a:r>
            <a:endParaRPr lang="tr-TR" dirty="0"/>
          </a:p>
        </p:txBody>
      </p:sp>
      <p:cxnSp>
        <p:nvCxnSpPr>
          <p:cNvPr id="4" name="3 Düz Bağlayıcı"/>
          <p:cNvCxnSpPr/>
          <p:nvPr/>
        </p:nvCxnSpPr>
        <p:spPr>
          <a:xfrm>
            <a:off x="357158" y="1214422"/>
            <a:ext cx="364333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4 Metin kutusu"/>
          <p:cNvSpPr txBox="1"/>
          <p:nvPr/>
        </p:nvSpPr>
        <p:spPr>
          <a:xfrm>
            <a:off x="285720" y="1643050"/>
            <a:ext cx="3429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INTRODUCTION</a:t>
            </a:r>
          </a:p>
          <a:p>
            <a:endParaRPr lang="tr-TR" sz="1200" dirty="0" smtClean="0"/>
          </a:p>
          <a:p>
            <a:r>
              <a:rPr lang="tr-TR" sz="1200" dirty="0" smtClean="0"/>
              <a:t>PROGRESS SUMMARY</a:t>
            </a:r>
          </a:p>
          <a:p>
            <a:r>
              <a:rPr lang="tr-TR" sz="1200" dirty="0" smtClean="0"/>
              <a:t>    </a:t>
            </a:r>
            <a:endParaRPr lang="tr-TR" sz="1200" dirty="0"/>
          </a:p>
        </p:txBody>
      </p:sp>
      <p:sp>
        <p:nvSpPr>
          <p:cNvPr id="20" name="19 Metin kutusu"/>
          <p:cNvSpPr txBox="1"/>
          <p:nvPr/>
        </p:nvSpPr>
        <p:spPr>
          <a:xfrm>
            <a:off x="1000100" y="2285992"/>
            <a:ext cx="3929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1" dirty="0" err="1" smtClean="0">
                <a:cs typeface="Arial" pitchFamily="34" charset="0"/>
              </a:rPr>
              <a:t>Changes</a:t>
            </a:r>
            <a:r>
              <a:rPr lang="tr-TR" sz="1200" i="1" dirty="0" smtClean="0">
                <a:cs typeface="Arial" pitchFamily="34" charset="0"/>
              </a:rPr>
              <a:t> in </a:t>
            </a:r>
            <a:r>
              <a:rPr lang="tr-TR" sz="1200" i="1" dirty="0" err="1" smtClean="0">
                <a:cs typeface="Arial" pitchFamily="34" charset="0"/>
              </a:rPr>
              <a:t>Requirements</a:t>
            </a:r>
            <a:endParaRPr lang="tr-TR" sz="1200" i="1" dirty="0" smtClean="0">
              <a:cs typeface="Arial" pitchFamily="34" charset="0"/>
            </a:endParaRPr>
          </a:p>
          <a:p>
            <a:r>
              <a:rPr lang="tr-TR" sz="1200" i="1" dirty="0" err="1" smtClean="0">
                <a:cs typeface="Arial" pitchFamily="34" charset="0"/>
              </a:rPr>
              <a:t>Task</a:t>
            </a:r>
            <a:r>
              <a:rPr lang="tr-TR" sz="1200" i="1" dirty="0" smtClean="0">
                <a:cs typeface="Arial" pitchFamily="34" charset="0"/>
              </a:rPr>
              <a:t> </a:t>
            </a:r>
            <a:r>
              <a:rPr lang="tr-TR" sz="1200" i="1" dirty="0" err="1" smtClean="0">
                <a:cs typeface="Arial" pitchFamily="34" charset="0"/>
              </a:rPr>
              <a:t>Sharing</a:t>
            </a:r>
            <a:r>
              <a:rPr lang="tr-TR" sz="1200" i="1" dirty="0" smtClean="0">
                <a:cs typeface="Arial" pitchFamily="34" charset="0"/>
              </a:rPr>
              <a:t>  </a:t>
            </a:r>
            <a:r>
              <a:rPr lang="tr-TR" sz="1200" i="1" dirty="0" err="1" smtClean="0">
                <a:cs typeface="Arial" pitchFamily="34" charset="0"/>
              </a:rPr>
              <a:t>and</a:t>
            </a:r>
            <a:r>
              <a:rPr lang="tr-TR" sz="1200" i="1" dirty="0" smtClean="0">
                <a:cs typeface="Arial" pitchFamily="34" charset="0"/>
              </a:rPr>
              <a:t> </a:t>
            </a:r>
            <a:r>
              <a:rPr lang="tr-TR" sz="1200" i="1" dirty="0" err="1" smtClean="0">
                <a:cs typeface="Arial" pitchFamily="34" charset="0"/>
              </a:rPr>
              <a:t>Scheduling</a:t>
            </a:r>
            <a:endParaRPr lang="tr-TR" sz="1200" i="1" dirty="0" smtClean="0">
              <a:cs typeface="Arial" pitchFamily="34" charset="0"/>
            </a:endParaRPr>
          </a:p>
          <a:p>
            <a:r>
              <a:rPr lang="tr-TR" sz="1200" i="1" dirty="0" err="1" smtClean="0">
                <a:cs typeface="Arial" pitchFamily="34" charset="0"/>
              </a:rPr>
              <a:t>Completed</a:t>
            </a:r>
            <a:r>
              <a:rPr lang="tr-TR" sz="1200" i="1" dirty="0" smtClean="0">
                <a:cs typeface="Arial" pitchFamily="34" charset="0"/>
              </a:rPr>
              <a:t> </a:t>
            </a:r>
            <a:r>
              <a:rPr lang="tr-TR" sz="1200" i="1" dirty="0" err="1" smtClean="0">
                <a:cs typeface="Arial" pitchFamily="34" charset="0"/>
              </a:rPr>
              <a:t>Tasks</a:t>
            </a:r>
            <a:endParaRPr lang="tr-TR" sz="1200" i="1" dirty="0" smtClean="0">
              <a:cs typeface="Arial" pitchFamily="34" charset="0"/>
            </a:endParaRPr>
          </a:p>
          <a:p>
            <a:r>
              <a:rPr lang="tr-TR" sz="1200" i="1" dirty="0" err="1" smtClean="0">
                <a:cs typeface="Arial" pitchFamily="34" charset="0"/>
              </a:rPr>
              <a:t>Incomplete</a:t>
            </a:r>
            <a:r>
              <a:rPr lang="tr-TR" sz="1200" i="1" dirty="0" smtClean="0">
                <a:cs typeface="Arial" pitchFamily="34" charset="0"/>
              </a:rPr>
              <a:t> </a:t>
            </a:r>
            <a:r>
              <a:rPr lang="tr-TR" sz="1200" i="1" dirty="0" err="1" smtClean="0">
                <a:cs typeface="Arial" pitchFamily="34" charset="0"/>
              </a:rPr>
              <a:t>Tasks</a:t>
            </a:r>
            <a:r>
              <a:rPr lang="tr-TR" sz="1200" i="1" dirty="0" smtClean="0">
                <a:cs typeface="Arial" pitchFamily="34" charset="0"/>
              </a:rPr>
              <a:t>:</a:t>
            </a:r>
            <a:r>
              <a:rPr lang="tr-TR" sz="1200" i="1" dirty="0" err="1" smtClean="0">
                <a:cs typeface="Arial" pitchFamily="34" charset="0"/>
              </a:rPr>
              <a:t>Reasons</a:t>
            </a:r>
            <a:r>
              <a:rPr lang="tr-TR" sz="1200" i="1" dirty="0" smtClean="0">
                <a:cs typeface="Arial" pitchFamily="34" charset="0"/>
              </a:rPr>
              <a:t>,</a:t>
            </a:r>
            <a:r>
              <a:rPr lang="tr-TR" sz="1200" i="1" dirty="0" err="1" smtClean="0">
                <a:cs typeface="Arial" pitchFamily="34" charset="0"/>
              </a:rPr>
              <a:t>Explanations</a:t>
            </a:r>
            <a:endParaRPr lang="tr-TR" sz="1200" i="1" dirty="0" smtClean="0">
              <a:cs typeface="Arial" pitchFamily="34" charset="0"/>
            </a:endParaRPr>
          </a:p>
          <a:p>
            <a:r>
              <a:rPr lang="tr-TR" sz="1200" i="1" dirty="0" err="1" smtClean="0">
                <a:cs typeface="Arial" pitchFamily="34" charset="0"/>
              </a:rPr>
              <a:t>Additional</a:t>
            </a:r>
            <a:r>
              <a:rPr lang="tr-TR" sz="1200" i="1" dirty="0" smtClean="0">
                <a:cs typeface="Arial" pitchFamily="34" charset="0"/>
              </a:rPr>
              <a:t> </a:t>
            </a:r>
            <a:r>
              <a:rPr lang="tr-TR" sz="1200" i="1" dirty="0" err="1" smtClean="0">
                <a:cs typeface="Arial" pitchFamily="34" charset="0"/>
              </a:rPr>
              <a:t>İmprovements</a:t>
            </a:r>
            <a:endParaRPr lang="tr-TR" sz="1200" i="1" dirty="0">
              <a:cs typeface="Arial" pitchFamily="34" charset="0"/>
            </a:endParaRPr>
          </a:p>
        </p:txBody>
      </p:sp>
      <p:sp>
        <p:nvSpPr>
          <p:cNvPr id="23" name="22 Şeritli Sağ Ok"/>
          <p:cNvSpPr/>
          <p:nvPr/>
        </p:nvSpPr>
        <p:spPr>
          <a:xfrm>
            <a:off x="857224" y="2428868"/>
            <a:ext cx="214314" cy="45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24 Şeritli Sağ Ok"/>
          <p:cNvSpPr/>
          <p:nvPr/>
        </p:nvSpPr>
        <p:spPr>
          <a:xfrm flipV="1">
            <a:off x="857224" y="2571744"/>
            <a:ext cx="214314" cy="714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25 Şeritli Sağ Ok"/>
          <p:cNvSpPr/>
          <p:nvPr/>
        </p:nvSpPr>
        <p:spPr>
          <a:xfrm>
            <a:off x="857224" y="2786058"/>
            <a:ext cx="214314" cy="45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26 Şeritli Sağ Ok"/>
          <p:cNvSpPr/>
          <p:nvPr/>
        </p:nvSpPr>
        <p:spPr>
          <a:xfrm>
            <a:off x="857224" y="2954654"/>
            <a:ext cx="214314" cy="45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27 Şeritli Sağ Ok"/>
          <p:cNvSpPr/>
          <p:nvPr/>
        </p:nvSpPr>
        <p:spPr>
          <a:xfrm>
            <a:off x="857224" y="3143248"/>
            <a:ext cx="214314" cy="45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28 Metin kutusu"/>
          <p:cNvSpPr txBox="1"/>
          <p:nvPr/>
        </p:nvSpPr>
        <p:spPr>
          <a:xfrm>
            <a:off x="357158" y="3429000"/>
            <a:ext cx="357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1200" dirty="0" smtClean="0"/>
          </a:p>
          <a:p>
            <a:r>
              <a:rPr lang="tr-TR" sz="1200" dirty="0" smtClean="0"/>
              <a:t>PROBLEMS ENCOUNTERED</a:t>
            </a:r>
          </a:p>
          <a:p>
            <a:endParaRPr lang="tr-TR" sz="1200" dirty="0" smtClean="0"/>
          </a:p>
          <a:p>
            <a:r>
              <a:rPr lang="tr-TR" sz="1200" dirty="0" smtClean="0"/>
              <a:t>ALGORITHMS AND SOLUTION STRATEGIES</a:t>
            </a:r>
          </a:p>
          <a:p>
            <a:endParaRPr lang="tr-TR" sz="1200" dirty="0" smtClean="0"/>
          </a:p>
          <a:p>
            <a:r>
              <a:rPr lang="tr-TR" sz="1200" dirty="0" smtClean="0"/>
              <a:t>SCREENSHOTS</a:t>
            </a:r>
          </a:p>
          <a:p>
            <a:endParaRPr lang="tr-TR" sz="1200" dirty="0" smtClean="0"/>
          </a:p>
          <a:p>
            <a:r>
              <a:rPr lang="tr-TR" sz="1200" dirty="0" smtClean="0"/>
              <a:t>CONCLUSION</a:t>
            </a:r>
          </a:p>
          <a:p>
            <a:endParaRPr lang="tr-TR" sz="1200" dirty="0" smtClean="0"/>
          </a:p>
          <a:p>
            <a:r>
              <a:rPr lang="tr-TR" sz="1200" dirty="0" smtClean="0"/>
              <a:t>REFERENCES</a:t>
            </a:r>
          </a:p>
          <a:p>
            <a:endParaRPr lang="tr-TR" sz="1200" dirty="0" smtClean="0"/>
          </a:p>
          <a:p>
            <a:endParaRPr lang="tr-TR" sz="1200" dirty="0"/>
          </a:p>
        </p:txBody>
      </p:sp>
      <p:pic>
        <p:nvPicPr>
          <p:cNvPr id="30" name="29 Resim" descr="kit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30" y="1571612"/>
            <a:ext cx="1785930" cy="1785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71406" y="21429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      </a:t>
            </a:r>
            <a:r>
              <a:rPr lang="tr-TR" dirty="0" err="1" smtClean="0"/>
              <a:t>I</a:t>
            </a:r>
            <a:r>
              <a:rPr lang="tr-TR" dirty="0" err="1" smtClean="0"/>
              <a:t>ntroduction</a:t>
            </a:r>
            <a:endParaRPr lang="tr-TR" dirty="0"/>
          </a:p>
        </p:txBody>
      </p:sp>
      <p:cxnSp>
        <p:nvCxnSpPr>
          <p:cNvPr id="4" name="3 Düz Bağlayıcı"/>
          <p:cNvCxnSpPr/>
          <p:nvPr/>
        </p:nvCxnSpPr>
        <p:spPr>
          <a:xfrm>
            <a:off x="428596" y="571480"/>
            <a:ext cx="828680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etin kutusu"/>
          <p:cNvSpPr txBox="1"/>
          <p:nvPr/>
        </p:nvSpPr>
        <p:spPr>
          <a:xfrm>
            <a:off x="642910" y="857232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ABOUT OUR PROJECT</a:t>
            </a:r>
            <a:endParaRPr lang="tr-TR" sz="3600" dirty="0"/>
          </a:p>
        </p:txBody>
      </p:sp>
      <p:sp>
        <p:nvSpPr>
          <p:cNvPr id="10" name="9 Metin kutusu"/>
          <p:cNvSpPr txBox="1"/>
          <p:nvPr/>
        </p:nvSpPr>
        <p:spPr>
          <a:xfrm>
            <a:off x="642910" y="2143116"/>
            <a:ext cx="8286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 is  </a:t>
            </a:r>
            <a:r>
              <a:rPr lang="tr-TR" dirty="0" err="1" smtClean="0"/>
              <a:t>doing</a:t>
            </a:r>
            <a:r>
              <a:rPr lang="tr-TR" dirty="0" smtClean="0"/>
              <a:t> a </a:t>
            </a:r>
            <a:r>
              <a:rPr lang="tr-TR" dirty="0" err="1" smtClean="0"/>
              <a:t>card</a:t>
            </a:r>
            <a:r>
              <a:rPr lang="tr-TR" dirty="0" smtClean="0"/>
              <a:t> </a:t>
            </a:r>
            <a:r>
              <a:rPr lang="tr-TR" dirty="0" err="1" smtClean="0"/>
              <a:t>game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has a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rules</a:t>
            </a:r>
            <a:r>
              <a:rPr lang="tr-TR" dirty="0" smtClean="0"/>
              <a:t>.(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ourselves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flowchart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c# </a:t>
            </a:r>
            <a:r>
              <a:rPr lang="tr-TR" dirty="0" err="1" smtClean="0"/>
              <a:t>language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cards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classical</a:t>
            </a:r>
            <a:r>
              <a:rPr lang="tr-TR" dirty="0" smtClean="0"/>
              <a:t> 52-</a:t>
            </a:r>
            <a:r>
              <a:rPr lang="tr-TR" dirty="0" err="1" smtClean="0"/>
              <a:t>deck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    4 </a:t>
            </a:r>
            <a:r>
              <a:rPr lang="tr-TR" dirty="0" err="1" smtClean="0"/>
              <a:t>suits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Heart</a:t>
            </a:r>
            <a:r>
              <a:rPr lang="tr-TR" dirty="0" smtClean="0"/>
              <a:t>,</a:t>
            </a:r>
            <a:r>
              <a:rPr lang="tr-TR" dirty="0" err="1" smtClean="0"/>
              <a:t>Diamond</a:t>
            </a:r>
            <a:r>
              <a:rPr lang="tr-TR" dirty="0" smtClean="0"/>
              <a:t>,</a:t>
            </a:r>
            <a:r>
              <a:rPr lang="tr-TR" dirty="0" err="1" smtClean="0"/>
              <a:t>Spades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Club</a:t>
            </a:r>
            <a:endParaRPr lang="tr-TR" dirty="0" smtClean="0"/>
          </a:p>
          <a:p>
            <a:r>
              <a:rPr lang="tr-TR" dirty="0" smtClean="0"/>
              <a:t>    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suit</a:t>
            </a:r>
            <a:r>
              <a:rPr lang="tr-TR" dirty="0" smtClean="0"/>
              <a:t> </a:t>
            </a:r>
            <a:r>
              <a:rPr lang="tr-TR" dirty="0" err="1" smtClean="0"/>
              <a:t>consist</a:t>
            </a:r>
            <a:r>
              <a:rPr lang="tr-TR" dirty="0" smtClean="0"/>
              <a:t> of </a:t>
            </a:r>
            <a:r>
              <a:rPr lang="tr-TR" dirty="0" err="1" smtClean="0"/>
              <a:t>thirteen</a:t>
            </a:r>
            <a:r>
              <a:rPr lang="tr-TR" dirty="0" smtClean="0"/>
              <a:t> </a:t>
            </a:r>
            <a:r>
              <a:rPr lang="tr-TR" dirty="0" err="1" smtClean="0"/>
              <a:t>cards</a:t>
            </a:r>
            <a:r>
              <a:rPr lang="tr-TR" dirty="0" smtClean="0"/>
              <a:t>:1,2,3,4,5,6,7,8,9,10,J,Q </a:t>
            </a:r>
            <a:r>
              <a:rPr lang="tr-TR" dirty="0" err="1" smtClean="0"/>
              <a:t>and</a:t>
            </a:r>
            <a:r>
              <a:rPr lang="tr-TR" dirty="0" smtClean="0"/>
              <a:t> K.</a:t>
            </a:r>
          </a:p>
          <a:p>
            <a:r>
              <a:rPr lang="tr-TR" dirty="0" smtClean="0"/>
              <a:t>     J,Q,K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corresponds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11,12,13,</a:t>
            </a:r>
            <a:r>
              <a:rPr lang="tr-TR" dirty="0" err="1" smtClean="0"/>
              <a:t>respectively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Every</a:t>
            </a:r>
            <a:r>
              <a:rPr lang="tr-TR" dirty="0" smtClean="0"/>
              <a:t> </a:t>
            </a:r>
            <a:r>
              <a:rPr lang="tr-TR" dirty="0" err="1" smtClean="0"/>
              <a:t>rule</a:t>
            </a:r>
            <a:r>
              <a:rPr lang="tr-TR" dirty="0" smtClean="0"/>
              <a:t> has a </a:t>
            </a:r>
            <a:r>
              <a:rPr lang="tr-TR" dirty="0" err="1" smtClean="0"/>
              <a:t>give</a:t>
            </a:r>
            <a:r>
              <a:rPr lang="tr-TR" dirty="0" smtClean="0"/>
              <a:t> a </a:t>
            </a:r>
            <a:r>
              <a:rPr lang="tr-TR" dirty="0" err="1" smtClean="0"/>
              <a:t>points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player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</a:p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cards</a:t>
            </a:r>
            <a:r>
              <a:rPr lang="tr-TR" dirty="0" smtClean="0"/>
              <a:t> </a:t>
            </a:r>
            <a:r>
              <a:rPr lang="tr-TR" dirty="0" err="1" smtClean="0"/>
              <a:t>match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rule</a:t>
            </a:r>
            <a:r>
              <a:rPr lang="tr-TR" dirty="0" smtClean="0"/>
              <a:t>,</a:t>
            </a:r>
            <a:r>
              <a:rPr lang="tr-TR" dirty="0" err="1" smtClean="0"/>
              <a:t>player</a:t>
            </a:r>
            <a:r>
              <a:rPr lang="tr-TR" dirty="0" smtClean="0"/>
              <a:t> </a:t>
            </a:r>
            <a:r>
              <a:rPr lang="tr-TR" dirty="0" err="1" smtClean="0"/>
              <a:t>gains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corresponding</a:t>
            </a:r>
            <a:r>
              <a:rPr lang="tr-TR" dirty="0" smtClean="0"/>
              <a:t> </a:t>
            </a:r>
            <a:r>
              <a:rPr lang="tr-TR" dirty="0" err="1" smtClean="0"/>
              <a:t>points</a:t>
            </a:r>
            <a:r>
              <a:rPr lang="tr-TR" dirty="0" smtClean="0"/>
              <a:t>.</a:t>
            </a:r>
          </a:p>
          <a:p>
            <a:endParaRPr lang="tr-TR" dirty="0" smtClean="0"/>
          </a:p>
        </p:txBody>
      </p:sp>
      <p:sp>
        <p:nvSpPr>
          <p:cNvPr id="12" name="11 5-Nokta Yıldız"/>
          <p:cNvSpPr/>
          <p:nvPr/>
        </p:nvSpPr>
        <p:spPr>
          <a:xfrm>
            <a:off x="500034" y="2285992"/>
            <a:ext cx="142876" cy="14287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13 5-Nokta Yıldız"/>
          <p:cNvSpPr/>
          <p:nvPr/>
        </p:nvSpPr>
        <p:spPr>
          <a:xfrm>
            <a:off x="500034" y="3071810"/>
            <a:ext cx="142876" cy="14287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5 5-Nokta Yıldız"/>
          <p:cNvSpPr/>
          <p:nvPr/>
        </p:nvSpPr>
        <p:spPr>
          <a:xfrm>
            <a:off x="500034" y="5286388"/>
            <a:ext cx="142876" cy="14287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16 5-Nokta Yıldız"/>
          <p:cNvSpPr/>
          <p:nvPr/>
        </p:nvSpPr>
        <p:spPr>
          <a:xfrm>
            <a:off x="500034" y="4714884"/>
            <a:ext cx="142876" cy="14287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9" name="18 Düz Ok Bağlayıcısı"/>
          <p:cNvCxnSpPr/>
          <p:nvPr/>
        </p:nvCxnSpPr>
        <p:spPr>
          <a:xfrm>
            <a:off x="642910" y="3714752"/>
            <a:ext cx="285752" cy="15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19 Düz Ok Bağlayıcısı"/>
          <p:cNvCxnSpPr/>
          <p:nvPr/>
        </p:nvCxnSpPr>
        <p:spPr>
          <a:xfrm>
            <a:off x="642910" y="4214818"/>
            <a:ext cx="285752" cy="15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20 Düz Ok Bağlayıcısı"/>
          <p:cNvCxnSpPr/>
          <p:nvPr/>
        </p:nvCxnSpPr>
        <p:spPr>
          <a:xfrm>
            <a:off x="642910" y="4000504"/>
            <a:ext cx="285752" cy="15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85720" y="214290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 </a:t>
            </a:r>
            <a:r>
              <a:rPr lang="tr-TR" dirty="0" err="1" smtClean="0"/>
              <a:t>İntroduction</a:t>
            </a:r>
            <a:endParaRPr lang="tr-TR" dirty="0"/>
          </a:p>
        </p:txBody>
      </p:sp>
      <p:cxnSp>
        <p:nvCxnSpPr>
          <p:cNvPr id="4" name="3 Düz Bağlayıcı"/>
          <p:cNvCxnSpPr/>
          <p:nvPr/>
        </p:nvCxnSpPr>
        <p:spPr>
          <a:xfrm>
            <a:off x="285720" y="571480"/>
            <a:ext cx="8286808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Metin kutusu"/>
          <p:cNvSpPr txBox="1"/>
          <p:nvPr/>
        </p:nvSpPr>
        <p:spPr>
          <a:xfrm>
            <a:off x="500034" y="12144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RULES:</a:t>
            </a:r>
            <a:endParaRPr lang="tr-TR" dirty="0"/>
          </a:p>
        </p:txBody>
      </p:sp>
      <p:graphicFrame>
        <p:nvGraphicFramePr>
          <p:cNvPr id="15" name="14 Tablo"/>
          <p:cNvGraphicFramePr>
            <a:graphicFrameLocks noGrp="1"/>
          </p:cNvGraphicFramePr>
          <p:nvPr/>
        </p:nvGraphicFramePr>
        <p:xfrm>
          <a:off x="1500166" y="1785926"/>
          <a:ext cx="6119834" cy="3913011"/>
        </p:xfrm>
        <a:graphic>
          <a:graphicData uri="http://schemas.openxmlformats.org/drawingml/2006/table">
            <a:tbl>
              <a:tblPr bandRow="1">
                <a:tableStyleId>{306799F8-075E-4A3A-A7F6-7FBC6576F1A4}</a:tableStyleId>
              </a:tblPr>
              <a:tblGrid>
                <a:gridCol w="3059917"/>
                <a:gridCol w="3059917"/>
              </a:tblGrid>
              <a:tr h="383979">
                <a:tc>
                  <a:txBody>
                    <a:bodyPr/>
                    <a:lstStyle/>
                    <a:p>
                      <a:r>
                        <a:rPr lang="tr-TR" dirty="0" smtClean="0"/>
                        <a:t>         CARDS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     POİNTS</a:t>
                      </a:r>
                      <a:endParaRPr lang="tr-TR" dirty="0"/>
                    </a:p>
                  </a:txBody>
                  <a:tcPr/>
                </a:tc>
              </a:tr>
              <a:tr h="383979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Consecutive</a:t>
                      </a:r>
                      <a:r>
                        <a:rPr lang="tr-TR" sz="1200" dirty="0" smtClean="0"/>
                        <a:t> </a:t>
                      </a:r>
                      <a:r>
                        <a:rPr lang="tr-TR" sz="1200" dirty="0" err="1" smtClean="0"/>
                        <a:t>cars</a:t>
                      </a:r>
                      <a:r>
                        <a:rPr lang="tr-TR" sz="1200" dirty="0" smtClean="0"/>
                        <a:t> of </a:t>
                      </a:r>
                      <a:r>
                        <a:rPr lang="tr-TR" sz="1200" dirty="0" err="1" smtClean="0"/>
                        <a:t>the</a:t>
                      </a:r>
                      <a:r>
                        <a:rPr lang="tr-TR" sz="1200" dirty="0" smtClean="0"/>
                        <a:t> </a:t>
                      </a:r>
                      <a:r>
                        <a:rPr lang="tr-TR" sz="1200" dirty="0" err="1" smtClean="0"/>
                        <a:t>same</a:t>
                      </a:r>
                      <a:r>
                        <a:rPr lang="tr-TR" sz="1200" dirty="0" smtClean="0"/>
                        <a:t> </a:t>
                      </a:r>
                      <a:r>
                        <a:rPr lang="tr-TR" sz="1200" dirty="0" err="1" smtClean="0"/>
                        <a:t>suit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      100</a:t>
                      </a:r>
                      <a:endParaRPr lang="tr-TR" dirty="0"/>
                    </a:p>
                  </a:txBody>
                  <a:tcPr/>
                </a:tc>
              </a:tr>
              <a:tr h="383979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The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same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number</a:t>
                      </a:r>
                      <a:r>
                        <a:rPr lang="tr-TR" sz="1200" baseline="0" dirty="0" smtClean="0"/>
                        <a:t> of </a:t>
                      </a:r>
                      <a:r>
                        <a:rPr lang="tr-TR" sz="1200" baseline="0" dirty="0" err="1" smtClean="0"/>
                        <a:t>cards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       80</a:t>
                      </a:r>
                      <a:endParaRPr lang="tr-TR" dirty="0"/>
                    </a:p>
                  </a:txBody>
                  <a:tcPr/>
                </a:tc>
              </a:tr>
              <a:tr h="383979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Consecutive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cards</a:t>
                      </a:r>
                      <a:r>
                        <a:rPr lang="tr-TR" sz="1200" baseline="0" dirty="0" smtClean="0"/>
                        <a:t>  of </a:t>
                      </a:r>
                      <a:r>
                        <a:rPr lang="tr-TR" sz="1200" baseline="0" dirty="0" err="1" smtClean="0"/>
                        <a:t>the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different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suits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       20</a:t>
                      </a:r>
                      <a:endParaRPr lang="tr-TR" dirty="0"/>
                    </a:p>
                  </a:txBody>
                  <a:tcPr/>
                </a:tc>
              </a:tr>
              <a:tr h="383979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All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cards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from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the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royal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family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       10</a:t>
                      </a:r>
                      <a:endParaRPr lang="tr-TR" dirty="0"/>
                    </a:p>
                  </a:txBody>
                  <a:tcPr/>
                </a:tc>
              </a:tr>
              <a:tr h="383979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Non</a:t>
                      </a:r>
                      <a:r>
                        <a:rPr lang="tr-TR" sz="1200" dirty="0" smtClean="0"/>
                        <a:t>-</a:t>
                      </a:r>
                      <a:r>
                        <a:rPr lang="tr-TR" sz="1200" dirty="0" err="1" smtClean="0"/>
                        <a:t>consecutive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cards</a:t>
                      </a:r>
                      <a:r>
                        <a:rPr lang="tr-TR" sz="1200" baseline="0" dirty="0" smtClean="0"/>
                        <a:t> of </a:t>
                      </a:r>
                      <a:r>
                        <a:rPr lang="tr-TR" sz="1200" baseline="0" dirty="0" err="1" smtClean="0"/>
                        <a:t>the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same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suit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        5</a:t>
                      </a:r>
                      <a:endParaRPr lang="tr-TR" dirty="0"/>
                    </a:p>
                  </a:txBody>
                  <a:tcPr/>
                </a:tc>
              </a:tr>
              <a:tr h="383979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The</a:t>
                      </a:r>
                      <a:r>
                        <a:rPr lang="tr-TR" sz="1200" baseline="0" dirty="0" smtClean="0"/>
                        <a:t> total of </a:t>
                      </a:r>
                      <a:r>
                        <a:rPr lang="tr-TR" sz="1200" baseline="0" dirty="0" err="1" smtClean="0"/>
                        <a:t>three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cards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are</a:t>
                      </a:r>
                      <a:r>
                        <a:rPr lang="tr-TR" sz="1200" baseline="0" dirty="0" smtClean="0"/>
                        <a:t> 21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        4</a:t>
                      </a:r>
                      <a:endParaRPr lang="tr-TR" dirty="0"/>
                    </a:p>
                  </a:txBody>
                  <a:tcPr/>
                </a:tc>
              </a:tr>
              <a:tr h="383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err="1" smtClean="0"/>
                        <a:t>All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cards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even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or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odd</a:t>
                      </a:r>
                      <a:endParaRPr lang="tr-TR" sz="1200" dirty="0" smtClean="0"/>
                    </a:p>
                    <a:p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        2</a:t>
                      </a:r>
                      <a:endParaRPr lang="tr-TR" dirty="0"/>
                    </a:p>
                  </a:txBody>
                  <a:tcPr/>
                </a:tc>
              </a:tr>
              <a:tr h="383979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All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from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different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suits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        1</a:t>
                      </a:r>
                      <a:endParaRPr lang="tr-TR" dirty="0"/>
                    </a:p>
                  </a:txBody>
                  <a:tcPr/>
                </a:tc>
              </a:tr>
              <a:tr h="383979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Otherwise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        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85720" y="21429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  </a:t>
            </a:r>
            <a:r>
              <a:rPr lang="tr-TR" dirty="0" err="1" smtClean="0"/>
              <a:t>Progress</a:t>
            </a:r>
            <a:r>
              <a:rPr lang="tr-TR" dirty="0" smtClean="0"/>
              <a:t> </a:t>
            </a:r>
            <a:r>
              <a:rPr lang="tr-TR" dirty="0" err="1" smtClean="0"/>
              <a:t>Summary</a:t>
            </a:r>
            <a:endParaRPr lang="tr-TR" dirty="0"/>
          </a:p>
        </p:txBody>
      </p:sp>
      <p:cxnSp>
        <p:nvCxnSpPr>
          <p:cNvPr id="4" name="3 Düz Bağlayıcı"/>
          <p:cNvCxnSpPr/>
          <p:nvPr/>
        </p:nvCxnSpPr>
        <p:spPr>
          <a:xfrm>
            <a:off x="285720" y="571480"/>
            <a:ext cx="7858180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8 Metin kutusu"/>
          <p:cNvSpPr txBox="1"/>
          <p:nvPr/>
        </p:nvSpPr>
        <p:spPr>
          <a:xfrm>
            <a:off x="357158" y="1071546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 </a:t>
            </a:r>
            <a:r>
              <a:rPr lang="tr-TR" dirty="0" err="1" smtClean="0"/>
              <a:t>Changes</a:t>
            </a:r>
            <a:r>
              <a:rPr lang="tr-TR" dirty="0" smtClean="0"/>
              <a:t> in </a:t>
            </a:r>
            <a:r>
              <a:rPr lang="tr-TR" dirty="0" err="1" smtClean="0"/>
              <a:t>Requirements</a:t>
            </a:r>
            <a:r>
              <a:rPr lang="tr-TR" dirty="0" smtClean="0"/>
              <a:t>;</a:t>
            </a:r>
            <a:endParaRPr lang="tr-TR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500034" y="1857364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flowchart</a:t>
            </a:r>
            <a:r>
              <a:rPr lang="tr-TR" dirty="0" smtClean="0"/>
              <a:t> </a:t>
            </a:r>
            <a:r>
              <a:rPr lang="tr-TR" dirty="0" err="1" smtClean="0"/>
              <a:t>seemed</a:t>
            </a:r>
            <a:r>
              <a:rPr lang="tr-TR" dirty="0" smtClean="0"/>
              <a:t>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complicated</a:t>
            </a:r>
            <a:r>
              <a:rPr lang="tr-TR" dirty="0" smtClean="0"/>
              <a:t>.</a:t>
            </a:r>
            <a:r>
              <a:rPr lang="tr-TR" dirty="0" err="1" smtClean="0"/>
              <a:t>Primarily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changed</a:t>
            </a:r>
            <a:r>
              <a:rPr lang="tr-TR" dirty="0" smtClean="0"/>
              <a:t> a </a:t>
            </a:r>
            <a:r>
              <a:rPr lang="tr-TR" dirty="0" err="1" smtClean="0"/>
              <a:t>little</a:t>
            </a:r>
            <a:r>
              <a:rPr lang="tr-TR" dirty="0" smtClean="0"/>
              <a:t> </a:t>
            </a:r>
            <a:r>
              <a:rPr lang="tr-TR" dirty="0" err="1" smtClean="0"/>
              <a:t>parts</a:t>
            </a:r>
            <a:r>
              <a:rPr lang="tr-TR" dirty="0" smtClean="0"/>
              <a:t> in </a:t>
            </a:r>
            <a:r>
              <a:rPr lang="tr-TR" dirty="0" err="1" smtClean="0"/>
              <a:t>our</a:t>
            </a:r>
            <a:r>
              <a:rPr lang="tr-TR" dirty="0" smtClean="0"/>
              <a:t>  </a:t>
            </a:r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 </a:t>
            </a:r>
            <a:r>
              <a:rPr lang="tr-TR" dirty="0" err="1" smtClean="0"/>
              <a:t>flowcharts</a:t>
            </a:r>
            <a:r>
              <a:rPr lang="tr-TR" dirty="0" smtClean="0"/>
              <a:t>.But  not at </a:t>
            </a:r>
            <a:r>
              <a:rPr lang="tr-TR" dirty="0" err="1" smtClean="0"/>
              <a:t>all</a:t>
            </a:r>
            <a:r>
              <a:rPr lang="tr-TR" dirty="0" smtClean="0"/>
              <a:t>.</a:t>
            </a:r>
            <a:r>
              <a:rPr lang="tr-TR" dirty="0" err="1" smtClean="0"/>
              <a:t>Cause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did</a:t>
            </a:r>
            <a:r>
              <a:rPr lang="tr-TR" dirty="0" smtClean="0"/>
              <a:t> </a:t>
            </a:r>
            <a:r>
              <a:rPr lang="tr-TR" dirty="0" err="1" smtClean="0"/>
              <a:t>simple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flowchart</a:t>
            </a:r>
            <a:r>
              <a:rPr lang="tr-TR" dirty="0" smtClean="0"/>
              <a:t>,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not </a:t>
            </a:r>
            <a:r>
              <a:rPr lang="tr-TR" dirty="0" err="1" smtClean="0"/>
              <a:t>spesified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functional</a:t>
            </a:r>
            <a:r>
              <a:rPr lang="tr-TR" dirty="0" smtClean="0"/>
              <a:t>.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flowchart</a:t>
            </a:r>
            <a:r>
              <a:rPr lang="tr-TR" dirty="0" smtClean="0"/>
              <a:t> </a:t>
            </a:r>
            <a:r>
              <a:rPr lang="tr-TR" dirty="0" err="1" smtClean="0"/>
              <a:t>maybe</a:t>
            </a:r>
            <a:r>
              <a:rPr lang="tr-TR" dirty="0" smtClean="0"/>
              <a:t> </a:t>
            </a:r>
            <a:r>
              <a:rPr lang="tr-TR" dirty="0" err="1" smtClean="0"/>
              <a:t>still</a:t>
            </a:r>
            <a:r>
              <a:rPr lang="tr-TR" dirty="0" smtClean="0"/>
              <a:t> </a:t>
            </a:r>
            <a:r>
              <a:rPr lang="tr-TR" dirty="0" err="1" smtClean="0"/>
              <a:t>seems</a:t>
            </a:r>
            <a:r>
              <a:rPr lang="tr-TR" dirty="0" smtClean="0"/>
              <a:t> </a:t>
            </a:r>
            <a:r>
              <a:rPr lang="tr-TR" dirty="0" err="1" smtClean="0"/>
              <a:t>complex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15" name="14 Metin kutusu"/>
          <p:cNvSpPr txBox="1"/>
          <p:nvPr/>
        </p:nvSpPr>
        <p:spPr>
          <a:xfrm>
            <a:off x="571472" y="3357562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contain</a:t>
            </a:r>
            <a:r>
              <a:rPr lang="tr-TR" dirty="0" smtClean="0"/>
              <a:t> </a:t>
            </a:r>
            <a:r>
              <a:rPr lang="tr-TR" dirty="0" err="1" smtClean="0"/>
              <a:t>inexplicable</a:t>
            </a:r>
            <a:r>
              <a:rPr lang="tr-TR" dirty="0" smtClean="0"/>
              <a:t> </a:t>
            </a:r>
            <a:r>
              <a:rPr lang="tr-TR" dirty="0" err="1" smtClean="0"/>
              <a:t>variable</a:t>
            </a:r>
            <a:r>
              <a:rPr lang="tr-TR" dirty="0" smtClean="0"/>
              <a:t> </a:t>
            </a:r>
            <a:r>
              <a:rPr lang="tr-TR" dirty="0" err="1" smtClean="0"/>
              <a:t>names</a:t>
            </a:r>
            <a:r>
              <a:rPr lang="tr-TR" dirty="0" smtClean="0"/>
              <a:t>.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changed</a:t>
            </a:r>
            <a:r>
              <a:rPr lang="tr-TR" dirty="0" smtClean="0"/>
              <a:t> </a:t>
            </a:r>
            <a:r>
              <a:rPr lang="tr-TR" dirty="0" err="1" smtClean="0"/>
              <a:t>them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understandable</a:t>
            </a:r>
            <a:r>
              <a:rPr lang="tr-TR" dirty="0" smtClean="0"/>
              <a:t> name.</a:t>
            </a:r>
            <a:endParaRPr lang="tr-TR" dirty="0"/>
          </a:p>
        </p:txBody>
      </p:sp>
      <p:sp>
        <p:nvSpPr>
          <p:cNvPr id="17" name="16 Metin kutusu"/>
          <p:cNvSpPr txBox="1"/>
          <p:nvPr/>
        </p:nvSpPr>
        <p:spPr>
          <a:xfrm>
            <a:off x="642910" y="4500570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had a </a:t>
            </a:r>
            <a:r>
              <a:rPr lang="tr-TR" dirty="0" err="1" smtClean="0"/>
              <a:t>missed</a:t>
            </a:r>
            <a:r>
              <a:rPr lang="tr-TR" dirty="0" smtClean="0"/>
              <a:t> </a:t>
            </a:r>
            <a:r>
              <a:rPr lang="tr-TR" dirty="0" err="1" smtClean="0"/>
              <a:t>commend</a:t>
            </a:r>
            <a:r>
              <a:rPr lang="tr-TR" dirty="0" smtClean="0"/>
              <a:t> </a:t>
            </a:r>
            <a:r>
              <a:rPr lang="tr-TR" dirty="0" err="1" smtClean="0"/>
              <a:t>blocks</a:t>
            </a:r>
            <a:r>
              <a:rPr lang="tr-TR" dirty="0" smtClean="0"/>
              <a:t>.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added</a:t>
            </a:r>
            <a:r>
              <a:rPr lang="tr-TR" dirty="0" smtClean="0"/>
              <a:t> </a:t>
            </a:r>
            <a:r>
              <a:rPr lang="tr-TR" dirty="0" err="1" smtClean="0"/>
              <a:t>them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18" name="17 5-Nokta Yıldız"/>
          <p:cNvSpPr/>
          <p:nvPr/>
        </p:nvSpPr>
        <p:spPr>
          <a:xfrm>
            <a:off x="285720" y="2000240"/>
            <a:ext cx="142876" cy="14287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18 5-Nokta Yıldız"/>
          <p:cNvSpPr/>
          <p:nvPr/>
        </p:nvSpPr>
        <p:spPr>
          <a:xfrm>
            <a:off x="357158" y="3500438"/>
            <a:ext cx="142876" cy="14287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19 5-Nokta Yıldız"/>
          <p:cNvSpPr/>
          <p:nvPr/>
        </p:nvSpPr>
        <p:spPr>
          <a:xfrm>
            <a:off x="428596" y="4643446"/>
            <a:ext cx="142876" cy="14287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428596" y="214290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Progress</a:t>
            </a:r>
            <a:r>
              <a:rPr lang="tr-TR" dirty="0" smtClean="0"/>
              <a:t> </a:t>
            </a:r>
            <a:r>
              <a:rPr lang="tr-TR" dirty="0" err="1" smtClean="0"/>
              <a:t>Summary</a:t>
            </a:r>
            <a:endParaRPr lang="tr-TR" dirty="0"/>
          </a:p>
        </p:txBody>
      </p:sp>
      <p:cxnSp>
        <p:nvCxnSpPr>
          <p:cNvPr id="5" name="4 Düz Bağlayıcı"/>
          <p:cNvCxnSpPr/>
          <p:nvPr/>
        </p:nvCxnSpPr>
        <p:spPr>
          <a:xfrm flipV="1">
            <a:off x="285720" y="500042"/>
            <a:ext cx="7643866" cy="71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etin kutusu"/>
          <p:cNvSpPr txBox="1"/>
          <p:nvPr/>
        </p:nvSpPr>
        <p:spPr>
          <a:xfrm>
            <a:off x="500034" y="1142984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err="1" smtClean="0">
                <a:cs typeface="Arial" pitchFamily="34" charset="0"/>
              </a:rPr>
              <a:t>Task</a:t>
            </a:r>
            <a:r>
              <a:rPr lang="tr-TR" i="1" dirty="0" smtClean="0">
                <a:cs typeface="Arial" pitchFamily="34" charset="0"/>
              </a:rPr>
              <a:t> </a:t>
            </a:r>
            <a:r>
              <a:rPr lang="tr-TR" i="1" dirty="0" err="1" smtClean="0">
                <a:cs typeface="Arial" pitchFamily="34" charset="0"/>
              </a:rPr>
              <a:t>Sharing</a:t>
            </a:r>
            <a:r>
              <a:rPr lang="tr-TR" i="1" dirty="0" smtClean="0">
                <a:cs typeface="Arial" pitchFamily="34" charset="0"/>
              </a:rPr>
              <a:t>  </a:t>
            </a:r>
            <a:r>
              <a:rPr lang="tr-TR" i="1" dirty="0" err="1" smtClean="0">
                <a:cs typeface="Arial" pitchFamily="34" charset="0"/>
              </a:rPr>
              <a:t>and</a:t>
            </a:r>
            <a:r>
              <a:rPr lang="tr-TR" i="1" dirty="0" smtClean="0">
                <a:cs typeface="Arial" pitchFamily="34" charset="0"/>
              </a:rPr>
              <a:t> </a:t>
            </a:r>
            <a:r>
              <a:rPr lang="tr-TR" i="1" dirty="0" err="1" smtClean="0">
                <a:cs typeface="Arial" pitchFamily="34" charset="0"/>
              </a:rPr>
              <a:t>Scheduling</a:t>
            </a:r>
            <a:r>
              <a:rPr lang="tr-TR" i="1" dirty="0" smtClean="0">
                <a:cs typeface="Arial" pitchFamily="34" charset="0"/>
              </a:rPr>
              <a:t>;</a:t>
            </a:r>
          </a:p>
        </p:txBody>
      </p:sp>
      <p:sp>
        <p:nvSpPr>
          <p:cNvPr id="10" name="9 Metin kutusu"/>
          <p:cNvSpPr txBox="1"/>
          <p:nvPr/>
        </p:nvSpPr>
        <p:spPr>
          <a:xfrm>
            <a:off x="500034" y="1714488"/>
            <a:ext cx="72866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separated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 </a:t>
            </a:r>
            <a:r>
              <a:rPr lang="tr-TR" dirty="0" err="1" smtClean="0"/>
              <a:t>parts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sharing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Rumeysa</a:t>
            </a:r>
            <a:r>
              <a:rPr lang="tr-TR" dirty="0" smtClean="0"/>
              <a:t>  organize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flowchart</a:t>
            </a:r>
            <a:r>
              <a:rPr lang="tr-TR" dirty="0" smtClean="0"/>
              <a:t> on </a:t>
            </a:r>
            <a:r>
              <a:rPr lang="tr-TR" dirty="0" err="1" smtClean="0"/>
              <a:t>draw</a:t>
            </a:r>
            <a:r>
              <a:rPr lang="tr-TR" dirty="0" smtClean="0"/>
              <a:t>.</a:t>
            </a:r>
            <a:r>
              <a:rPr lang="tr-TR" dirty="0" err="1" smtClean="0"/>
              <a:t>io</a:t>
            </a:r>
            <a:r>
              <a:rPr lang="tr-TR" dirty="0" smtClean="0"/>
              <a:t>.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she</a:t>
            </a:r>
            <a:r>
              <a:rPr lang="tr-TR" dirty="0" smtClean="0"/>
              <a:t> </a:t>
            </a:r>
            <a:r>
              <a:rPr lang="tr-TR" dirty="0" err="1" smtClean="0"/>
              <a:t>controlled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tested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possibilities</a:t>
            </a:r>
            <a:r>
              <a:rPr lang="tr-TR" dirty="0" smtClean="0"/>
              <a:t> in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.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added</a:t>
            </a:r>
            <a:r>
              <a:rPr lang="tr-TR" dirty="0" smtClean="0"/>
              <a:t> </a:t>
            </a:r>
            <a:r>
              <a:rPr lang="tr-TR" dirty="0" err="1" smtClean="0"/>
              <a:t>commend</a:t>
            </a:r>
            <a:r>
              <a:rPr lang="tr-TR" dirty="0" smtClean="0"/>
              <a:t> </a:t>
            </a:r>
            <a:r>
              <a:rPr lang="tr-TR" dirty="0" err="1" smtClean="0"/>
              <a:t>blocks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Enis </a:t>
            </a:r>
            <a:r>
              <a:rPr lang="tr-TR" dirty="0" err="1" smtClean="0"/>
              <a:t>Yasir</a:t>
            </a:r>
            <a:r>
              <a:rPr lang="tr-TR" dirty="0" smtClean="0"/>
              <a:t> </a:t>
            </a:r>
            <a:r>
              <a:rPr lang="tr-TR" dirty="0" err="1" smtClean="0"/>
              <a:t>searched</a:t>
            </a:r>
            <a:r>
              <a:rPr lang="tr-TR" dirty="0" smtClean="0"/>
              <a:t> a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codes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try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 </a:t>
            </a:r>
            <a:r>
              <a:rPr lang="tr-TR" dirty="0" err="1" smtClean="0"/>
              <a:t>solve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 </a:t>
            </a:r>
            <a:r>
              <a:rPr lang="tr-TR" dirty="0" err="1" smtClean="0"/>
              <a:t>problems</a:t>
            </a:r>
            <a:r>
              <a:rPr lang="tr-TR" dirty="0" smtClean="0"/>
              <a:t> on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such</a:t>
            </a:r>
            <a:r>
              <a:rPr lang="tr-TR" dirty="0" smtClean="0"/>
              <a:t> as (</a:t>
            </a:r>
            <a:r>
              <a:rPr lang="tr-TR" dirty="0" err="1" smtClean="0"/>
              <a:t>upper</a:t>
            </a:r>
            <a:r>
              <a:rPr lang="tr-TR" dirty="0" smtClean="0"/>
              <a:t>-</a:t>
            </a:r>
            <a:r>
              <a:rPr lang="tr-TR" dirty="0" err="1" smtClean="0"/>
              <a:t>lower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</a:t>
            </a:r>
            <a:r>
              <a:rPr lang="tr-TR" dirty="0" err="1" smtClean="0"/>
              <a:t>sensivity</a:t>
            </a:r>
            <a:r>
              <a:rPr lang="tr-TR" dirty="0" smtClean="0"/>
              <a:t>,</a:t>
            </a:r>
            <a:r>
              <a:rPr lang="tr-TR" dirty="0" err="1" smtClean="0"/>
              <a:t>convert</a:t>
            </a:r>
            <a:r>
              <a:rPr lang="tr-TR" dirty="0" smtClean="0"/>
              <a:t> a </a:t>
            </a:r>
            <a:r>
              <a:rPr lang="tr-TR" dirty="0" err="1" smtClean="0"/>
              <a:t>variable</a:t>
            </a:r>
            <a:r>
              <a:rPr lang="tr-TR" dirty="0" smtClean="0"/>
              <a:t>)</a:t>
            </a:r>
          </a:p>
          <a:p>
            <a:endParaRPr lang="tr-TR" dirty="0" smtClean="0"/>
          </a:p>
          <a:p>
            <a:r>
              <a:rPr lang="tr-TR" dirty="0" smtClean="0"/>
              <a:t>Mustafa Onur </a:t>
            </a:r>
            <a:r>
              <a:rPr lang="tr-TR" dirty="0" err="1" smtClean="0"/>
              <a:t>did</a:t>
            </a:r>
            <a:r>
              <a:rPr lang="tr-TR" dirty="0" smtClean="0"/>
              <a:t> a </a:t>
            </a:r>
            <a:r>
              <a:rPr lang="tr-TR" dirty="0" err="1" smtClean="0"/>
              <a:t>frame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 </a:t>
            </a:r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worked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how</a:t>
            </a:r>
            <a:r>
              <a:rPr lang="tr-TR" dirty="0" smtClean="0"/>
              <a:t> can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did</a:t>
            </a:r>
            <a:r>
              <a:rPr lang="tr-TR" dirty="0" smtClean="0"/>
              <a:t> </a:t>
            </a:r>
            <a:r>
              <a:rPr lang="tr-TR" dirty="0" err="1" smtClean="0"/>
              <a:t>shorten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run</a:t>
            </a:r>
            <a:r>
              <a:rPr lang="tr-TR" dirty="0" smtClean="0"/>
              <a:t> a program </a:t>
            </a:r>
            <a:r>
              <a:rPr lang="tr-TR" dirty="0" err="1" smtClean="0"/>
              <a:t>faster</a:t>
            </a:r>
            <a:r>
              <a:rPr lang="tr-TR" dirty="0" smtClean="0"/>
              <a:t>.</a:t>
            </a:r>
          </a:p>
          <a:p>
            <a:endParaRPr lang="tr-TR" dirty="0" smtClean="0"/>
          </a:p>
        </p:txBody>
      </p:sp>
      <p:pic>
        <p:nvPicPr>
          <p:cNvPr id="11" name="10 Resim" descr="berab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5072074"/>
            <a:ext cx="2928958" cy="1360180"/>
          </a:xfrm>
          <a:prstGeom prst="rect">
            <a:avLst/>
          </a:prstGeom>
        </p:spPr>
      </p:pic>
      <p:sp>
        <p:nvSpPr>
          <p:cNvPr id="12" name="11 Sağ Ok"/>
          <p:cNvSpPr/>
          <p:nvPr/>
        </p:nvSpPr>
        <p:spPr>
          <a:xfrm>
            <a:off x="214282" y="1857364"/>
            <a:ext cx="285752" cy="71438"/>
          </a:xfrm>
          <a:prstGeom prst="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12 Sağ Ok"/>
          <p:cNvSpPr/>
          <p:nvPr/>
        </p:nvSpPr>
        <p:spPr>
          <a:xfrm>
            <a:off x="214282" y="2428868"/>
            <a:ext cx="285752" cy="71438"/>
          </a:xfrm>
          <a:prstGeom prst="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13 Sağ Ok"/>
          <p:cNvSpPr/>
          <p:nvPr/>
        </p:nvSpPr>
        <p:spPr>
          <a:xfrm>
            <a:off x="214282" y="3286124"/>
            <a:ext cx="285752" cy="71438"/>
          </a:xfrm>
          <a:prstGeom prst="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14 Sağ Ok"/>
          <p:cNvSpPr/>
          <p:nvPr/>
        </p:nvSpPr>
        <p:spPr>
          <a:xfrm>
            <a:off x="285720" y="4071942"/>
            <a:ext cx="285752" cy="71438"/>
          </a:xfrm>
          <a:prstGeom prst="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642910" y="357166"/>
            <a:ext cx="20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Progress</a:t>
            </a:r>
            <a:r>
              <a:rPr lang="tr-TR" dirty="0" smtClean="0"/>
              <a:t> </a:t>
            </a:r>
            <a:r>
              <a:rPr lang="tr-TR" dirty="0" err="1" smtClean="0"/>
              <a:t>Summary</a:t>
            </a:r>
            <a:endParaRPr lang="tr-TR" dirty="0" smtClean="0"/>
          </a:p>
          <a:p>
            <a:endParaRPr lang="tr-TR" dirty="0"/>
          </a:p>
        </p:txBody>
      </p:sp>
      <p:cxnSp>
        <p:nvCxnSpPr>
          <p:cNvPr id="4" name="3 Düz Bağlayıcı"/>
          <p:cNvCxnSpPr/>
          <p:nvPr/>
        </p:nvCxnSpPr>
        <p:spPr>
          <a:xfrm flipV="1">
            <a:off x="571472" y="714356"/>
            <a:ext cx="8286808" cy="71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Metin kutusu"/>
          <p:cNvSpPr txBox="1"/>
          <p:nvPr/>
        </p:nvSpPr>
        <p:spPr>
          <a:xfrm>
            <a:off x="785786" y="1428736"/>
            <a:ext cx="189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Completed</a:t>
            </a:r>
            <a:r>
              <a:rPr lang="tr-TR" dirty="0" smtClean="0"/>
              <a:t> </a:t>
            </a:r>
            <a:r>
              <a:rPr lang="tr-TR" dirty="0" err="1" smtClean="0"/>
              <a:t>Tasks</a:t>
            </a:r>
            <a:r>
              <a:rPr lang="tr-TR" dirty="0" smtClean="0"/>
              <a:t>;</a:t>
            </a:r>
            <a:endParaRPr lang="tr-TR" dirty="0"/>
          </a:p>
        </p:txBody>
      </p:sp>
      <p:sp>
        <p:nvSpPr>
          <p:cNvPr id="9" name="8 Metin kutusu"/>
          <p:cNvSpPr txBox="1"/>
          <p:nvPr/>
        </p:nvSpPr>
        <p:spPr>
          <a:xfrm>
            <a:off x="1000100" y="2357430"/>
            <a:ext cx="64294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Built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 an </a:t>
            </a:r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run</a:t>
            </a:r>
            <a:r>
              <a:rPr lang="tr-TR" dirty="0" smtClean="0"/>
              <a:t> </a:t>
            </a:r>
            <a:r>
              <a:rPr lang="tr-TR" dirty="0" err="1" smtClean="0"/>
              <a:t>faster</a:t>
            </a:r>
            <a:r>
              <a:rPr lang="tr-TR" dirty="0" smtClean="0"/>
              <a:t> </a:t>
            </a:r>
            <a:r>
              <a:rPr lang="tr-TR" dirty="0" err="1" smtClean="0"/>
              <a:t>programme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Overcame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upper</a:t>
            </a:r>
            <a:r>
              <a:rPr lang="tr-TR" dirty="0" smtClean="0"/>
              <a:t>-</a:t>
            </a:r>
            <a:r>
              <a:rPr lang="tr-TR" dirty="0" err="1" smtClean="0"/>
              <a:t>lover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problem.</a:t>
            </a:r>
          </a:p>
          <a:p>
            <a:endParaRPr lang="tr-TR" dirty="0" smtClean="0"/>
          </a:p>
          <a:p>
            <a:r>
              <a:rPr lang="tr-TR" dirty="0" smtClean="0"/>
              <a:t>Done a </a:t>
            </a:r>
            <a:r>
              <a:rPr lang="tr-TR" dirty="0" err="1" smtClean="0"/>
              <a:t>flowchart</a:t>
            </a:r>
            <a:r>
              <a:rPr lang="tr-TR" dirty="0" smtClean="0"/>
              <a:t> </a:t>
            </a:r>
            <a:r>
              <a:rPr lang="tr-TR" dirty="0" err="1" smtClean="0"/>
              <a:t>schema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 a </a:t>
            </a:r>
            <a:r>
              <a:rPr lang="tr-TR" dirty="0" err="1" smtClean="0"/>
              <a:t>code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Controlled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 </a:t>
            </a:r>
            <a:r>
              <a:rPr lang="tr-TR" dirty="0" err="1" smtClean="0"/>
              <a:t>found</a:t>
            </a:r>
            <a:r>
              <a:rPr lang="tr-TR" dirty="0" smtClean="0"/>
              <a:t> a </a:t>
            </a:r>
            <a:r>
              <a:rPr lang="tr-TR" dirty="0" err="1" smtClean="0"/>
              <a:t>mistakes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Prepare</a:t>
            </a:r>
            <a:r>
              <a:rPr lang="tr-TR" dirty="0" smtClean="0"/>
              <a:t> a </a:t>
            </a:r>
            <a:r>
              <a:rPr lang="tr-TR" dirty="0" err="1" smtClean="0"/>
              <a:t>progress</a:t>
            </a:r>
            <a:r>
              <a:rPr lang="tr-TR" dirty="0" smtClean="0"/>
              <a:t> </a:t>
            </a:r>
            <a:r>
              <a:rPr lang="tr-TR" dirty="0" err="1" smtClean="0"/>
              <a:t>report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11" name="10 Resim" descr="ti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4214818"/>
            <a:ext cx="2143125" cy="2143125"/>
          </a:xfrm>
          <a:prstGeom prst="rect">
            <a:avLst/>
          </a:prstGeom>
        </p:spPr>
      </p:pic>
      <p:sp>
        <p:nvSpPr>
          <p:cNvPr id="7" name="6 5-Nokta Yıldız"/>
          <p:cNvSpPr/>
          <p:nvPr/>
        </p:nvSpPr>
        <p:spPr>
          <a:xfrm>
            <a:off x="857224" y="2500306"/>
            <a:ext cx="142876" cy="142876"/>
          </a:xfrm>
          <a:prstGeom prst="star5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5-Nokta Yıldız"/>
          <p:cNvSpPr/>
          <p:nvPr/>
        </p:nvSpPr>
        <p:spPr>
          <a:xfrm>
            <a:off x="857224" y="3000372"/>
            <a:ext cx="142876" cy="142876"/>
          </a:xfrm>
          <a:prstGeom prst="star5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9 5-Nokta Yıldız"/>
          <p:cNvSpPr/>
          <p:nvPr/>
        </p:nvSpPr>
        <p:spPr>
          <a:xfrm>
            <a:off x="857224" y="3571876"/>
            <a:ext cx="142876" cy="142876"/>
          </a:xfrm>
          <a:prstGeom prst="star5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5-Nokta Yıldız"/>
          <p:cNvSpPr/>
          <p:nvPr/>
        </p:nvSpPr>
        <p:spPr>
          <a:xfrm>
            <a:off x="857224" y="4143380"/>
            <a:ext cx="142876" cy="142876"/>
          </a:xfrm>
          <a:prstGeom prst="star5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12 5-Nokta Yıldız"/>
          <p:cNvSpPr/>
          <p:nvPr/>
        </p:nvSpPr>
        <p:spPr>
          <a:xfrm>
            <a:off x="859468" y="4633274"/>
            <a:ext cx="142876" cy="142876"/>
          </a:xfrm>
          <a:prstGeom prst="star5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857224" y="142852"/>
            <a:ext cx="201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Progress</a:t>
            </a:r>
            <a:r>
              <a:rPr lang="tr-TR" dirty="0" smtClean="0"/>
              <a:t> </a:t>
            </a:r>
            <a:r>
              <a:rPr lang="tr-TR" dirty="0" err="1" smtClean="0"/>
              <a:t>Summary</a:t>
            </a:r>
            <a:endParaRPr lang="tr-TR" dirty="0" smtClean="0"/>
          </a:p>
          <a:p>
            <a:endParaRPr lang="tr-TR" dirty="0"/>
          </a:p>
        </p:txBody>
      </p:sp>
      <p:cxnSp>
        <p:nvCxnSpPr>
          <p:cNvPr id="4" name="3 Düz Bağlayıcı"/>
          <p:cNvCxnSpPr/>
          <p:nvPr/>
        </p:nvCxnSpPr>
        <p:spPr>
          <a:xfrm flipV="1">
            <a:off x="428596" y="500042"/>
            <a:ext cx="8001056" cy="71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Dikdörtgen"/>
          <p:cNvSpPr/>
          <p:nvPr/>
        </p:nvSpPr>
        <p:spPr>
          <a:xfrm>
            <a:off x="571472" y="1000108"/>
            <a:ext cx="6041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i="1" dirty="0" err="1" smtClean="0">
                <a:cs typeface="Arial" pitchFamily="34" charset="0"/>
              </a:rPr>
              <a:t>Incomplete</a:t>
            </a:r>
            <a:r>
              <a:rPr lang="tr-TR" i="1" dirty="0" smtClean="0">
                <a:cs typeface="Arial" pitchFamily="34" charset="0"/>
              </a:rPr>
              <a:t> </a:t>
            </a:r>
            <a:r>
              <a:rPr lang="tr-TR" i="1" dirty="0" err="1" smtClean="0">
                <a:cs typeface="Arial" pitchFamily="34" charset="0"/>
              </a:rPr>
              <a:t>Tasks</a:t>
            </a:r>
            <a:r>
              <a:rPr lang="tr-TR" i="1" dirty="0" smtClean="0">
                <a:cs typeface="Arial" pitchFamily="34" charset="0"/>
              </a:rPr>
              <a:t>:</a:t>
            </a:r>
            <a:r>
              <a:rPr lang="tr-TR" i="1" dirty="0" err="1" smtClean="0">
                <a:cs typeface="Arial" pitchFamily="34" charset="0"/>
              </a:rPr>
              <a:t>Reasons</a:t>
            </a:r>
            <a:r>
              <a:rPr lang="tr-TR" i="1" dirty="0" smtClean="0">
                <a:cs typeface="Arial" pitchFamily="34" charset="0"/>
              </a:rPr>
              <a:t>,</a:t>
            </a:r>
            <a:r>
              <a:rPr lang="tr-TR" i="1" dirty="0" err="1" smtClean="0">
                <a:cs typeface="Arial" pitchFamily="34" charset="0"/>
              </a:rPr>
              <a:t>Explanations</a:t>
            </a:r>
            <a:endParaRPr lang="tr-TR" i="1" dirty="0" smtClean="0">
              <a:cs typeface="Arial" pitchFamily="34" charset="0"/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714348" y="2000240"/>
            <a:ext cx="6715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Couldn’t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shorten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 a lot of  </a:t>
            </a:r>
            <a:r>
              <a:rPr lang="tr-TR" dirty="0" err="1" smtClean="0"/>
              <a:t>if</a:t>
            </a:r>
            <a:r>
              <a:rPr lang="tr-TR" dirty="0" smtClean="0"/>
              <a:t>  </a:t>
            </a:r>
            <a:r>
              <a:rPr lang="tr-TR" dirty="0" err="1" smtClean="0"/>
              <a:t>block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solution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 </a:t>
            </a:r>
            <a:r>
              <a:rPr lang="tr-TR" dirty="0" err="1" smtClean="0"/>
              <a:t>list</a:t>
            </a:r>
            <a:r>
              <a:rPr lang="tr-TR" dirty="0" smtClean="0"/>
              <a:t> of  </a:t>
            </a:r>
            <a:r>
              <a:rPr lang="tr-TR" dirty="0" err="1" smtClean="0"/>
              <a:t>index</a:t>
            </a:r>
            <a:r>
              <a:rPr lang="tr-TR" dirty="0" smtClean="0"/>
              <a:t> 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rules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 </a:t>
            </a:r>
            <a:r>
              <a:rPr lang="tr-TR" dirty="0" err="1" smtClean="0"/>
              <a:t>this</a:t>
            </a:r>
            <a:r>
              <a:rPr lang="tr-TR" dirty="0" smtClean="0"/>
              <a:t>  </a:t>
            </a:r>
            <a:r>
              <a:rPr lang="tr-TR" dirty="0" err="1" smtClean="0"/>
              <a:t>index</a:t>
            </a:r>
            <a:r>
              <a:rPr lang="tr-TR" dirty="0" smtClean="0"/>
              <a:t> in a </a:t>
            </a:r>
            <a:r>
              <a:rPr lang="tr-TR" dirty="0" err="1" smtClean="0"/>
              <a:t>loop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But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can’t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 </a:t>
            </a:r>
            <a:r>
              <a:rPr lang="tr-TR" dirty="0" err="1" smtClean="0"/>
              <a:t>arrays</a:t>
            </a:r>
            <a:r>
              <a:rPr lang="tr-TR" dirty="0" smtClean="0"/>
              <a:t> </a:t>
            </a:r>
            <a:r>
              <a:rPr lang="tr-TR" dirty="0" err="1" smtClean="0"/>
              <a:t>cause</a:t>
            </a:r>
            <a:r>
              <a:rPr lang="tr-TR" dirty="0" smtClean="0"/>
              <a:t> of </a:t>
            </a:r>
            <a:r>
              <a:rPr lang="tr-TR" dirty="0" err="1" smtClean="0"/>
              <a:t>forbidden</a:t>
            </a:r>
            <a:r>
              <a:rPr lang="tr-TR" dirty="0" smtClean="0"/>
              <a:t>…</a:t>
            </a:r>
            <a:endParaRPr lang="tr-TR" dirty="0"/>
          </a:p>
        </p:txBody>
      </p:sp>
      <p:pic>
        <p:nvPicPr>
          <p:cNvPr id="10" name="9 Resim" descr="emo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714356"/>
            <a:ext cx="1524000" cy="1524000"/>
          </a:xfrm>
          <a:prstGeom prst="rect">
            <a:avLst/>
          </a:prstGeom>
        </p:spPr>
      </p:pic>
      <p:pic>
        <p:nvPicPr>
          <p:cNvPr id="11" name="10 Resim" descr="arra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4643446"/>
            <a:ext cx="3200400" cy="1428750"/>
          </a:xfrm>
          <a:prstGeom prst="rect">
            <a:avLst/>
          </a:prstGeom>
        </p:spPr>
      </p:pic>
      <p:pic>
        <p:nvPicPr>
          <p:cNvPr id="12" name="11 Resim" descr="indi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8" y="4214818"/>
            <a:ext cx="2305050" cy="1990725"/>
          </a:xfrm>
          <a:prstGeom prst="rect">
            <a:avLst/>
          </a:prstGeom>
        </p:spPr>
      </p:pic>
      <p:sp>
        <p:nvSpPr>
          <p:cNvPr id="13" name="12 5-Nokta Yıldız"/>
          <p:cNvSpPr/>
          <p:nvPr/>
        </p:nvSpPr>
        <p:spPr>
          <a:xfrm>
            <a:off x="571472" y="2143116"/>
            <a:ext cx="142876" cy="142876"/>
          </a:xfrm>
          <a:prstGeom prst="star5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13 5-Nokta Yıldız"/>
          <p:cNvSpPr/>
          <p:nvPr/>
        </p:nvSpPr>
        <p:spPr>
          <a:xfrm>
            <a:off x="571472" y="2643182"/>
            <a:ext cx="142876" cy="142876"/>
          </a:xfrm>
          <a:prstGeom prst="star5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14 5-Nokta Yıldız"/>
          <p:cNvSpPr/>
          <p:nvPr/>
        </p:nvSpPr>
        <p:spPr>
          <a:xfrm>
            <a:off x="571472" y="3214686"/>
            <a:ext cx="142876" cy="142876"/>
          </a:xfrm>
          <a:prstGeom prst="star5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5 5-Nokta Yıldız"/>
          <p:cNvSpPr/>
          <p:nvPr/>
        </p:nvSpPr>
        <p:spPr>
          <a:xfrm>
            <a:off x="571472" y="3786190"/>
            <a:ext cx="142876" cy="142876"/>
          </a:xfrm>
          <a:prstGeom prst="star5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857224" y="142852"/>
            <a:ext cx="20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Progress</a:t>
            </a:r>
            <a:r>
              <a:rPr lang="tr-TR" dirty="0" smtClean="0"/>
              <a:t> </a:t>
            </a:r>
            <a:r>
              <a:rPr lang="tr-TR" dirty="0" err="1" smtClean="0"/>
              <a:t>Summary</a:t>
            </a:r>
            <a:endParaRPr lang="tr-TR" dirty="0" smtClean="0"/>
          </a:p>
          <a:p>
            <a:endParaRPr lang="tr-TR" dirty="0"/>
          </a:p>
        </p:txBody>
      </p:sp>
      <p:cxnSp>
        <p:nvCxnSpPr>
          <p:cNvPr id="4" name="3 Düz Bağlayıcı"/>
          <p:cNvCxnSpPr/>
          <p:nvPr/>
        </p:nvCxnSpPr>
        <p:spPr>
          <a:xfrm flipV="1">
            <a:off x="571472" y="500042"/>
            <a:ext cx="8215370" cy="71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Metin kutusu"/>
          <p:cNvSpPr txBox="1"/>
          <p:nvPr/>
        </p:nvSpPr>
        <p:spPr>
          <a:xfrm>
            <a:off x="714348" y="1142984"/>
            <a:ext cx="266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err="1" smtClean="0">
                <a:cs typeface="Arial" pitchFamily="34" charset="0"/>
              </a:rPr>
              <a:t>Additional</a:t>
            </a:r>
            <a:r>
              <a:rPr lang="tr-TR" i="1" dirty="0" smtClean="0">
                <a:cs typeface="Arial" pitchFamily="34" charset="0"/>
              </a:rPr>
              <a:t> </a:t>
            </a:r>
            <a:r>
              <a:rPr lang="tr-TR" i="1" dirty="0" err="1" smtClean="0">
                <a:cs typeface="Arial" pitchFamily="34" charset="0"/>
              </a:rPr>
              <a:t>I</a:t>
            </a:r>
            <a:r>
              <a:rPr lang="tr-TR" i="1" dirty="0" err="1" smtClean="0">
                <a:cs typeface="Arial" pitchFamily="34" charset="0"/>
              </a:rPr>
              <a:t>mprovements</a:t>
            </a:r>
            <a:r>
              <a:rPr lang="tr-TR" i="1" dirty="0" smtClean="0">
                <a:cs typeface="Arial" pitchFamily="34" charset="0"/>
              </a:rPr>
              <a:t>;</a:t>
            </a:r>
          </a:p>
          <a:p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>
            <a:off x="785786" y="2143116"/>
            <a:ext cx="78663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 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commend</a:t>
            </a:r>
            <a:r>
              <a:rPr lang="tr-TR" dirty="0" smtClean="0"/>
              <a:t> </a:t>
            </a:r>
            <a:r>
              <a:rPr lang="tr-TR" dirty="0" err="1" smtClean="0"/>
              <a:t>blocks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 err="1" smtClean="0"/>
              <a:t>Changed</a:t>
            </a:r>
            <a:r>
              <a:rPr lang="tr-TR" dirty="0" smtClean="0"/>
              <a:t> </a:t>
            </a:r>
            <a:r>
              <a:rPr lang="tr-TR" dirty="0" err="1" smtClean="0"/>
              <a:t>variable</a:t>
            </a:r>
            <a:r>
              <a:rPr lang="tr-TR" dirty="0" smtClean="0"/>
              <a:t> </a:t>
            </a:r>
            <a:r>
              <a:rPr lang="tr-TR" dirty="0" err="1" smtClean="0"/>
              <a:t>names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a </a:t>
            </a:r>
            <a:r>
              <a:rPr lang="tr-TR" dirty="0" err="1" smtClean="0"/>
              <a:t>parse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 in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changed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convert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8" name="7 Resim" descr="ad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4429132"/>
            <a:ext cx="2143125" cy="2143125"/>
          </a:xfrm>
          <a:prstGeom prst="rect">
            <a:avLst/>
          </a:prstGeom>
        </p:spPr>
      </p:pic>
      <p:sp>
        <p:nvSpPr>
          <p:cNvPr id="9" name="8 Sağ Ok"/>
          <p:cNvSpPr/>
          <p:nvPr/>
        </p:nvSpPr>
        <p:spPr>
          <a:xfrm>
            <a:off x="642910" y="2357430"/>
            <a:ext cx="285752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9 Sağ Ok"/>
          <p:cNvSpPr/>
          <p:nvPr/>
        </p:nvSpPr>
        <p:spPr>
          <a:xfrm>
            <a:off x="642910" y="2857496"/>
            <a:ext cx="285752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Sağ Ok"/>
          <p:cNvSpPr/>
          <p:nvPr/>
        </p:nvSpPr>
        <p:spPr>
          <a:xfrm>
            <a:off x="642910" y="3429000"/>
            <a:ext cx="285752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zinti">
  <a:themeElements>
    <a:clrScheme name="Gezinti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Gezinti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ezinti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2539</TotalTime>
  <Words>843</Words>
  <Application>Microsoft Office PowerPoint</Application>
  <PresentationFormat>Ekran Gösterisi (4:3)</PresentationFormat>
  <Paragraphs>161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Gezinti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BASED LEARNING</dc:title>
  <dc:creator>MT-PC</dc:creator>
  <cp:lastModifiedBy>MT-PC</cp:lastModifiedBy>
  <cp:revision>84</cp:revision>
  <dcterms:created xsi:type="dcterms:W3CDTF">2017-10-16T20:02:58Z</dcterms:created>
  <dcterms:modified xsi:type="dcterms:W3CDTF">2017-10-19T19:06:03Z</dcterms:modified>
</cp:coreProperties>
</file>