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24564-5F88-4285-A5A3-B787532CC3C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86CDE9-1832-4C8F-92DE-B3F2E326465E}">
      <dgm:prSet/>
      <dgm:spPr/>
      <dgm:t>
        <a:bodyPr/>
        <a:lstStyle/>
        <a:p>
          <a:r>
            <a:rPr lang="en-US" b="1"/>
            <a:t>Date Format Conversion</a:t>
          </a:r>
          <a:endParaRPr lang="en-US"/>
        </a:p>
      </dgm:t>
    </dgm:pt>
    <dgm:pt modelId="{E7D883FC-D93E-4F88-9F5B-26E90F50BE8D}" type="parTrans" cxnId="{8D3B90EB-EAF9-4540-8C23-26EF1D444886}">
      <dgm:prSet/>
      <dgm:spPr/>
      <dgm:t>
        <a:bodyPr/>
        <a:lstStyle/>
        <a:p>
          <a:endParaRPr lang="en-US" sz="3200"/>
        </a:p>
      </dgm:t>
    </dgm:pt>
    <dgm:pt modelId="{07352B76-75C6-4219-AE1D-D554B82375AD}" type="sibTrans" cxnId="{8D3B90EB-EAF9-4540-8C23-26EF1D444886}">
      <dgm:prSet/>
      <dgm:spPr/>
      <dgm:t>
        <a:bodyPr/>
        <a:lstStyle/>
        <a:p>
          <a:endParaRPr lang="en-US"/>
        </a:p>
      </dgm:t>
    </dgm:pt>
    <dgm:pt modelId="{952EFE77-8BDB-497F-8D9B-DCE5FA45CD1B}">
      <dgm:prSet/>
      <dgm:spPr/>
      <dgm:t>
        <a:bodyPr/>
        <a:lstStyle/>
        <a:p>
          <a:r>
            <a:rPr lang="en-US"/>
            <a:t>Converted 'Order Date' and 'Ship Date' to datetime for temporal analysis.</a:t>
          </a:r>
        </a:p>
      </dgm:t>
    </dgm:pt>
    <dgm:pt modelId="{BD711C3D-ED4F-4564-9CC7-F1674825C08D}" type="parTrans" cxnId="{A13FEEF1-0B48-4D2A-A3A9-EA1B97A2502B}">
      <dgm:prSet/>
      <dgm:spPr/>
      <dgm:t>
        <a:bodyPr/>
        <a:lstStyle/>
        <a:p>
          <a:endParaRPr lang="en-US" sz="3200"/>
        </a:p>
      </dgm:t>
    </dgm:pt>
    <dgm:pt modelId="{D9C64E22-3F85-4B98-8403-0BA6223BB41F}" type="sibTrans" cxnId="{A13FEEF1-0B48-4D2A-A3A9-EA1B97A2502B}">
      <dgm:prSet/>
      <dgm:spPr/>
      <dgm:t>
        <a:bodyPr/>
        <a:lstStyle/>
        <a:p>
          <a:endParaRPr lang="en-US"/>
        </a:p>
      </dgm:t>
    </dgm:pt>
    <dgm:pt modelId="{B2633735-11DF-43C9-A8D5-567FDD5D1CCB}">
      <dgm:prSet/>
      <dgm:spPr/>
      <dgm:t>
        <a:bodyPr/>
        <a:lstStyle/>
        <a:p>
          <a:r>
            <a:rPr lang="en-US" b="1"/>
            <a:t>Data Type Adjustments</a:t>
          </a:r>
          <a:endParaRPr lang="en-US"/>
        </a:p>
      </dgm:t>
    </dgm:pt>
    <dgm:pt modelId="{84A08683-4708-4E85-A164-A9BB2EFCCDE8}" type="parTrans" cxnId="{882A13D0-9795-4F02-A411-2F69AD19421C}">
      <dgm:prSet/>
      <dgm:spPr/>
      <dgm:t>
        <a:bodyPr/>
        <a:lstStyle/>
        <a:p>
          <a:endParaRPr lang="en-US" sz="3200"/>
        </a:p>
      </dgm:t>
    </dgm:pt>
    <dgm:pt modelId="{D8DA1F42-609C-47F3-A77C-F7CA11D8CF38}" type="sibTrans" cxnId="{882A13D0-9795-4F02-A411-2F69AD19421C}">
      <dgm:prSet/>
      <dgm:spPr/>
      <dgm:t>
        <a:bodyPr/>
        <a:lstStyle/>
        <a:p>
          <a:endParaRPr lang="en-US"/>
        </a:p>
      </dgm:t>
    </dgm:pt>
    <dgm:pt modelId="{4EE654DF-F293-46E9-BD2F-E330E8D0AD71}">
      <dgm:prSet/>
      <dgm:spPr/>
      <dgm:t>
        <a:bodyPr/>
        <a:lstStyle/>
        <a:p>
          <a:r>
            <a:rPr lang="en-US"/>
            <a:t>Changed 'Postal Code' to string format to preserve leading zeros.</a:t>
          </a:r>
        </a:p>
      </dgm:t>
    </dgm:pt>
    <dgm:pt modelId="{CC261D0F-FDF0-4A39-AE31-86DA4542C03A}" type="parTrans" cxnId="{7A7A14E4-EF62-4B3C-8624-4B5A0B865080}">
      <dgm:prSet/>
      <dgm:spPr/>
      <dgm:t>
        <a:bodyPr/>
        <a:lstStyle/>
        <a:p>
          <a:endParaRPr lang="en-US" sz="3200"/>
        </a:p>
      </dgm:t>
    </dgm:pt>
    <dgm:pt modelId="{E480644D-4A6B-4863-A362-CD4F5B7A5482}" type="sibTrans" cxnId="{7A7A14E4-EF62-4B3C-8624-4B5A0B865080}">
      <dgm:prSet/>
      <dgm:spPr/>
      <dgm:t>
        <a:bodyPr/>
        <a:lstStyle/>
        <a:p>
          <a:endParaRPr lang="en-US"/>
        </a:p>
      </dgm:t>
    </dgm:pt>
    <dgm:pt modelId="{8F47FD4D-F2AB-40F2-B4D6-E30AA9F8F6B4}">
      <dgm:prSet/>
      <dgm:spPr/>
      <dgm:t>
        <a:bodyPr/>
        <a:lstStyle/>
        <a:p>
          <a:r>
            <a:rPr lang="en-US" b="1"/>
            <a:t>Redundancy Removal</a:t>
          </a:r>
          <a:endParaRPr lang="en-US"/>
        </a:p>
      </dgm:t>
    </dgm:pt>
    <dgm:pt modelId="{5B5D0AE4-6434-4B9C-9CED-154D444557D0}" type="parTrans" cxnId="{7F1AF695-063F-4C02-8130-E6922E392361}">
      <dgm:prSet/>
      <dgm:spPr/>
      <dgm:t>
        <a:bodyPr/>
        <a:lstStyle/>
        <a:p>
          <a:endParaRPr lang="en-US" sz="3200"/>
        </a:p>
      </dgm:t>
    </dgm:pt>
    <dgm:pt modelId="{66988CA4-092B-4D58-9871-7907E04C3AB0}" type="sibTrans" cxnId="{7F1AF695-063F-4C02-8130-E6922E392361}">
      <dgm:prSet/>
      <dgm:spPr/>
      <dgm:t>
        <a:bodyPr/>
        <a:lstStyle/>
        <a:p>
          <a:endParaRPr lang="en-US"/>
        </a:p>
      </dgm:t>
    </dgm:pt>
    <dgm:pt modelId="{FBA7447C-0BF1-484C-9E22-39EC771EC153}">
      <dgm:prSet/>
      <dgm:spPr/>
      <dgm:t>
        <a:bodyPr/>
        <a:lstStyle/>
        <a:p>
          <a:r>
            <a:rPr lang="en-US"/>
            <a:t>Removed 'Row ID' as it was non-informative for our objectives.</a:t>
          </a:r>
        </a:p>
      </dgm:t>
    </dgm:pt>
    <dgm:pt modelId="{F8DECC4E-C2E7-4544-A29F-0386B0EC3610}" type="parTrans" cxnId="{4DCC1A46-AD5F-4197-99BD-941A39CFBCD5}">
      <dgm:prSet/>
      <dgm:spPr/>
      <dgm:t>
        <a:bodyPr/>
        <a:lstStyle/>
        <a:p>
          <a:endParaRPr lang="en-US" sz="3200"/>
        </a:p>
      </dgm:t>
    </dgm:pt>
    <dgm:pt modelId="{718242DA-D2E9-4216-89BC-A6DC5B1D4375}" type="sibTrans" cxnId="{4DCC1A46-AD5F-4197-99BD-941A39CFBCD5}">
      <dgm:prSet/>
      <dgm:spPr/>
      <dgm:t>
        <a:bodyPr/>
        <a:lstStyle/>
        <a:p>
          <a:endParaRPr lang="en-US"/>
        </a:p>
      </dgm:t>
    </dgm:pt>
    <dgm:pt modelId="{350F9652-9168-47C2-B49C-D1F7AB1FE822}">
      <dgm:prSet/>
      <dgm:spPr/>
      <dgm:t>
        <a:bodyPr/>
        <a:lstStyle/>
        <a:p>
          <a:r>
            <a:rPr lang="en-US" b="1"/>
            <a:t>Data Integrity Check</a:t>
          </a:r>
          <a:endParaRPr lang="en-US"/>
        </a:p>
      </dgm:t>
    </dgm:pt>
    <dgm:pt modelId="{B5B6922A-44CB-4CA4-AC91-7965711ACC7D}" type="parTrans" cxnId="{B9D6D183-87F1-4E53-A87C-32404111BC3A}">
      <dgm:prSet/>
      <dgm:spPr/>
      <dgm:t>
        <a:bodyPr/>
        <a:lstStyle/>
        <a:p>
          <a:endParaRPr lang="en-US" sz="3200"/>
        </a:p>
      </dgm:t>
    </dgm:pt>
    <dgm:pt modelId="{361CEECB-90C0-40C4-AD37-BCCF0246642E}" type="sibTrans" cxnId="{B9D6D183-87F1-4E53-A87C-32404111BC3A}">
      <dgm:prSet/>
      <dgm:spPr/>
      <dgm:t>
        <a:bodyPr/>
        <a:lstStyle/>
        <a:p>
          <a:endParaRPr lang="en-US"/>
        </a:p>
      </dgm:t>
    </dgm:pt>
    <dgm:pt modelId="{123BF2B2-F422-479F-B752-5177222979F9}">
      <dgm:prSet/>
      <dgm:spPr/>
      <dgm:t>
        <a:bodyPr/>
        <a:lstStyle/>
        <a:p>
          <a:r>
            <a:rPr lang="en-US"/>
            <a:t>Confirmed the absence of null values and duplicate entries across the dataset.</a:t>
          </a:r>
        </a:p>
      </dgm:t>
    </dgm:pt>
    <dgm:pt modelId="{109D5B9E-1831-4049-9384-55DAD27B7154}" type="parTrans" cxnId="{21070760-7947-41F3-BB70-05B138E8C0A0}">
      <dgm:prSet/>
      <dgm:spPr/>
      <dgm:t>
        <a:bodyPr/>
        <a:lstStyle/>
        <a:p>
          <a:endParaRPr lang="en-US" sz="3200"/>
        </a:p>
      </dgm:t>
    </dgm:pt>
    <dgm:pt modelId="{FC5FAC8C-06FD-4BFE-A3C6-AD41CA5763FB}" type="sibTrans" cxnId="{21070760-7947-41F3-BB70-05B138E8C0A0}">
      <dgm:prSet/>
      <dgm:spPr/>
      <dgm:t>
        <a:bodyPr/>
        <a:lstStyle/>
        <a:p>
          <a:endParaRPr lang="en-US"/>
        </a:p>
      </dgm:t>
    </dgm:pt>
    <dgm:pt modelId="{CB896101-57B5-4755-9670-BB20D8A2B921}">
      <dgm:prSet/>
      <dgm:spPr/>
      <dgm:t>
        <a:bodyPr/>
        <a:lstStyle/>
        <a:p>
          <a:r>
            <a:rPr lang="en-US" b="1"/>
            <a:t>Derived Column Creation</a:t>
          </a:r>
          <a:endParaRPr lang="en-US"/>
        </a:p>
      </dgm:t>
    </dgm:pt>
    <dgm:pt modelId="{D3968714-D66E-4053-86B6-8A48D7F51797}" type="parTrans" cxnId="{FCD97CE7-E835-47E8-821C-8478C9F79F57}">
      <dgm:prSet/>
      <dgm:spPr/>
      <dgm:t>
        <a:bodyPr/>
        <a:lstStyle/>
        <a:p>
          <a:endParaRPr lang="en-US" sz="3200"/>
        </a:p>
      </dgm:t>
    </dgm:pt>
    <dgm:pt modelId="{C327D0DE-FF71-43AC-80CB-B4738B78C88D}" type="sibTrans" cxnId="{FCD97CE7-E835-47E8-821C-8478C9F79F57}">
      <dgm:prSet/>
      <dgm:spPr/>
      <dgm:t>
        <a:bodyPr/>
        <a:lstStyle/>
        <a:p>
          <a:endParaRPr lang="en-US"/>
        </a:p>
      </dgm:t>
    </dgm:pt>
    <dgm:pt modelId="{CD1551F2-6A1A-48D3-A2A2-42694A04A1FE}">
      <dgm:prSet/>
      <dgm:spPr/>
      <dgm:t>
        <a:bodyPr/>
        <a:lstStyle/>
        <a:p>
          <a:r>
            <a:rPr lang="en-US"/>
            <a:t>Generated 'Shipping Days', 'Month', 'Year', and 'Month-Year' for enhanced trend analysis.</a:t>
          </a:r>
        </a:p>
      </dgm:t>
    </dgm:pt>
    <dgm:pt modelId="{2294453F-7A73-4B1B-B82E-19FA34180A1C}" type="parTrans" cxnId="{0CEE0DF7-223D-4E15-AF48-4B43D53DE6D4}">
      <dgm:prSet/>
      <dgm:spPr/>
      <dgm:t>
        <a:bodyPr/>
        <a:lstStyle/>
        <a:p>
          <a:endParaRPr lang="en-US" sz="3200"/>
        </a:p>
      </dgm:t>
    </dgm:pt>
    <dgm:pt modelId="{41D7A89B-5001-4A82-B805-0ECF0C49B3F4}" type="sibTrans" cxnId="{0CEE0DF7-223D-4E15-AF48-4B43D53DE6D4}">
      <dgm:prSet/>
      <dgm:spPr/>
      <dgm:t>
        <a:bodyPr/>
        <a:lstStyle/>
        <a:p>
          <a:endParaRPr lang="en-US"/>
        </a:p>
      </dgm:t>
    </dgm:pt>
    <dgm:pt modelId="{AAE26FF9-4BC3-4ED8-98D1-D6D841F04297}" type="pres">
      <dgm:prSet presAssocID="{86524564-5F88-4285-A5A3-B787532CC3C5}" presName="diagram" presStyleCnt="0">
        <dgm:presLayoutVars>
          <dgm:dir/>
          <dgm:resizeHandles val="exact"/>
        </dgm:presLayoutVars>
      </dgm:prSet>
      <dgm:spPr/>
    </dgm:pt>
    <dgm:pt modelId="{77023974-5375-4590-AC68-06B756C9D15B}" type="pres">
      <dgm:prSet presAssocID="{0586CDE9-1832-4C8F-92DE-B3F2E326465E}" presName="node" presStyleLbl="node1" presStyleIdx="0" presStyleCnt="10">
        <dgm:presLayoutVars>
          <dgm:bulletEnabled val="1"/>
        </dgm:presLayoutVars>
      </dgm:prSet>
      <dgm:spPr/>
    </dgm:pt>
    <dgm:pt modelId="{B2888BD2-FD27-4E07-BC0A-FC323E1F8F4D}" type="pres">
      <dgm:prSet presAssocID="{07352B76-75C6-4219-AE1D-D554B82375AD}" presName="sibTrans" presStyleCnt="0"/>
      <dgm:spPr/>
    </dgm:pt>
    <dgm:pt modelId="{CA4F93B3-6F53-4A10-8442-409861C1D14D}" type="pres">
      <dgm:prSet presAssocID="{952EFE77-8BDB-497F-8D9B-DCE5FA45CD1B}" presName="node" presStyleLbl="node1" presStyleIdx="1" presStyleCnt="10">
        <dgm:presLayoutVars>
          <dgm:bulletEnabled val="1"/>
        </dgm:presLayoutVars>
      </dgm:prSet>
      <dgm:spPr/>
    </dgm:pt>
    <dgm:pt modelId="{0672694F-F7BF-4604-AFE1-5396DE752D77}" type="pres">
      <dgm:prSet presAssocID="{D9C64E22-3F85-4B98-8403-0BA6223BB41F}" presName="sibTrans" presStyleCnt="0"/>
      <dgm:spPr/>
    </dgm:pt>
    <dgm:pt modelId="{11D1CBD2-D171-4854-B317-A243DA12384E}" type="pres">
      <dgm:prSet presAssocID="{B2633735-11DF-43C9-A8D5-567FDD5D1CCB}" presName="node" presStyleLbl="node1" presStyleIdx="2" presStyleCnt="10">
        <dgm:presLayoutVars>
          <dgm:bulletEnabled val="1"/>
        </dgm:presLayoutVars>
      </dgm:prSet>
      <dgm:spPr/>
    </dgm:pt>
    <dgm:pt modelId="{48EF1A4D-4782-4326-985D-110F5BA0FA22}" type="pres">
      <dgm:prSet presAssocID="{D8DA1F42-609C-47F3-A77C-F7CA11D8CF38}" presName="sibTrans" presStyleCnt="0"/>
      <dgm:spPr/>
    </dgm:pt>
    <dgm:pt modelId="{A596B160-2968-42B7-84EE-8FB26987AC66}" type="pres">
      <dgm:prSet presAssocID="{4EE654DF-F293-46E9-BD2F-E330E8D0AD71}" presName="node" presStyleLbl="node1" presStyleIdx="3" presStyleCnt="10">
        <dgm:presLayoutVars>
          <dgm:bulletEnabled val="1"/>
        </dgm:presLayoutVars>
      </dgm:prSet>
      <dgm:spPr/>
    </dgm:pt>
    <dgm:pt modelId="{D555BF0C-0D5B-4D9D-88B4-C068B6A858DB}" type="pres">
      <dgm:prSet presAssocID="{E480644D-4A6B-4863-A362-CD4F5B7A5482}" presName="sibTrans" presStyleCnt="0"/>
      <dgm:spPr/>
    </dgm:pt>
    <dgm:pt modelId="{98A6B71C-D118-4902-B71D-8D7A1086F4C5}" type="pres">
      <dgm:prSet presAssocID="{8F47FD4D-F2AB-40F2-B4D6-E30AA9F8F6B4}" presName="node" presStyleLbl="node1" presStyleIdx="4" presStyleCnt="10">
        <dgm:presLayoutVars>
          <dgm:bulletEnabled val="1"/>
        </dgm:presLayoutVars>
      </dgm:prSet>
      <dgm:spPr/>
    </dgm:pt>
    <dgm:pt modelId="{BAD6A999-1D63-48A8-A53D-9EB9F95C9ED3}" type="pres">
      <dgm:prSet presAssocID="{66988CA4-092B-4D58-9871-7907E04C3AB0}" presName="sibTrans" presStyleCnt="0"/>
      <dgm:spPr/>
    </dgm:pt>
    <dgm:pt modelId="{5ED8B1A2-5B2A-4E2A-BC84-0C2ACB1C7FD9}" type="pres">
      <dgm:prSet presAssocID="{FBA7447C-0BF1-484C-9E22-39EC771EC153}" presName="node" presStyleLbl="node1" presStyleIdx="5" presStyleCnt="10">
        <dgm:presLayoutVars>
          <dgm:bulletEnabled val="1"/>
        </dgm:presLayoutVars>
      </dgm:prSet>
      <dgm:spPr/>
    </dgm:pt>
    <dgm:pt modelId="{C5138F77-EFFA-467B-BE62-3A5B574779C7}" type="pres">
      <dgm:prSet presAssocID="{718242DA-D2E9-4216-89BC-A6DC5B1D4375}" presName="sibTrans" presStyleCnt="0"/>
      <dgm:spPr/>
    </dgm:pt>
    <dgm:pt modelId="{A4CBA505-0248-4C91-A71B-6468D7F62A49}" type="pres">
      <dgm:prSet presAssocID="{350F9652-9168-47C2-B49C-D1F7AB1FE822}" presName="node" presStyleLbl="node1" presStyleIdx="6" presStyleCnt="10">
        <dgm:presLayoutVars>
          <dgm:bulletEnabled val="1"/>
        </dgm:presLayoutVars>
      </dgm:prSet>
      <dgm:spPr/>
    </dgm:pt>
    <dgm:pt modelId="{59DA78FD-97CA-4E95-86F8-701E95C67ED0}" type="pres">
      <dgm:prSet presAssocID="{361CEECB-90C0-40C4-AD37-BCCF0246642E}" presName="sibTrans" presStyleCnt="0"/>
      <dgm:spPr/>
    </dgm:pt>
    <dgm:pt modelId="{87DDC5B7-57B2-4E2B-8ED2-F003CAF7393E}" type="pres">
      <dgm:prSet presAssocID="{123BF2B2-F422-479F-B752-5177222979F9}" presName="node" presStyleLbl="node1" presStyleIdx="7" presStyleCnt="10">
        <dgm:presLayoutVars>
          <dgm:bulletEnabled val="1"/>
        </dgm:presLayoutVars>
      </dgm:prSet>
      <dgm:spPr/>
    </dgm:pt>
    <dgm:pt modelId="{FCD08947-F76B-414A-B499-1F6D7CA26A4A}" type="pres">
      <dgm:prSet presAssocID="{FC5FAC8C-06FD-4BFE-A3C6-AD41CA5763FB}" presName="sibTrans" presStyleCnt="0"/>
      <dgm:spPr/>
    </dgm:pt>
    <dgm:pt modelId="{05C91E91-2EE9-454F-9435-04E006A8BB8F}" type="pres">
      <dgm:prSet presAssocID="{CB896101-57B5-4755-9670-BB20D8A2B921}" presName="node" presStyleLbl="node1" presStyleIdx="8" presStyleCnt="10">
        <dgm:presLayoutVars>
          <dgm:bulletEnabled val="1"/>
        </dgm:presLayoutVars>
      </dgm:prSet>
      <dgm:spPr/>
    </dgm:pt>
    <dgm:pt modelId="{6919968C-5986-464F-B921-A8228AA8611E}" type="pres">
      <dgm:prSet presAssocID="{C327D0DE-FF71-43AC-80CB-B4738B78C88D}" presName="sibTrans" presStyleCnt="0"/>
      <dgm:spPr/>
    </dgm:pt>
    <dgm:pt modelId="{BADFE785-6BED-4602-817A-AED913E49759}" type="pres">
      <dgm:prSet presAssocID="{CD1551F2-6A1A-48D3-A2A2-42694A04A1FE}" presName="node" presStyleLbl="node1" presStyleIdx="9" presStyleCnt="10">
        <dgm:presLayoutVars>
          <dgm:bulletEnabled val="1"/>
        </dgm:presLayoutVars>
      </dgm:prSet>
      <dgm:spPr/>
    </dgm:pt>
  </dgm:ptLst>
  <dgm:cxnLst>
    <dgm:cxn modelId="{58DC7008-3512-4A3B-9394-D9E248E79544}" type="presOf" srcId="{123BF2B2-F422-479F-B752-5177222979F9}" destId="{87DDC5B7-57B2-4E2B-8ED2-F003CAF7393E}" srcOrd="0" destOrd="0" presId="urn:microsoft.com/office/officeart/2005/8/layout/default"/>
    <dgm:cxn modelId="{F1C83E27-1A2A-4BB8-9241-669A757B887C}" type="presOf" srcId="{CD1551F2-6A1A-48D3-A2A2-42694A04A1FE}" destId="{BADFE785-6BED-4602-817A-AED913E49759}" srcOrd="0" destOrd="0" presId="urn:microsoft.com/office/officeart/2005/8/layout/default"/>
    <dgm:cxn modelId="{6143022E-4BEE-493A-9E09-1850C392EF23}" type="presOf" srcId="{0586CDE9-1832-4C8F-92DE-B3F2E326465E}" destId="{77023974-5375-4590-AC68-06B756C9D15B}" srcOrd="0" destOrd="0" presId="urn:microsoft.com/office/officeart/2005/8/layout/default"/>
    <dgm:cxn modelId="{8505635B-6970-4F1A-8B7C-5F4B36C5B458}" type="presOf" srcId="{FBA7447C-0BF1-484C-9E22-39EC771EC153}" destId="{5ED8B1A2-5B2A-4E2A-BC84-0C2ACB1C7FD9}" srcOrd="0" destOrd="0" presId="urn:microsoft.com/office/officeart/2005/8/layout/default"/>
    <dgm:cxn modelId="{21070760-7947-41F3-BB70-05B138E8C0A0}" srcId="{86524564-5F88-4285-A5A3-B787532CC3C5}" destId="{123BF2B2-F422-479F-B752-5177222979F9}" srcOrd="7" destOrd="0" parTransId="{109D5B9E-1831-4049-9384-55DAD27B7154}" sibTransId="{FC5FAC8C-06FD-4BFE-A3C6-AD41CA5763FB}"/>
    <dgm:cxn modelId="{4DCC1A46-AD5F-4197-99BD-941A39CFBCD5}" srcId="{86524564-5F88-4285-A5A3-B787532CC3C5}" destId="{FBA7447C-0BF1-484C-9E22-39EC771EC153}" srcOrd="5" destOrd="0" parTransId="{F8DECC4E-C2E7-4544-A29F-0386B0EC3610}" sibTransId="{718242DA-D2E9-4216-89BC-A6DC5B1D4375}"/>
    <dgm:cxn modelId="{549C814A-FE5B-401D-A336-75DFD9720851}" type="presOf" srcId="{B2633735-11DF-43C9-A8D5-567FDD5D1CCB}" destId="{11D1CBD2-D171-4854-B317-A243DA12384E}" srcOrd="0" destOrd="0" presId="urn:microsoft.com/office/officeart/2005/8/layout/default"/>
    <dgm:cxn modelId="{72535051-BB6C-4C41-B09A-5EC4BED86048}" type="presOf" srcId="{350F9652-9168-47C2-B49C-D1F7AB1FE822}" destId="{A4CBA505-0248-4C91-A71B-6468D7F62A49}" srcOrd="0" destOrd="0" presId="urn:microsoft.com/office/officeart/2005/8/layout/default"/>
    <dgm:cxn modelId="{27B68474-3B86-4DAC-B97F-CD3ED2FA5556}" type="presOf" srcId="{952EFE77-8BDB-497F-8D9B-DCE5FA45CD1B}" destId="{CA4F93B3-6F53-4A10-8442-409861C1D14D}" srcOrd="0" destOrd="0" presId="urn:microsoft.com/office/officeart/2005/8/layout/default"/>
    <dgm:cxn modelId="{89B6EC7E-1070-414D-927C-A4B923662699}" type="presOf" srcId="{CB896101-57B5-4755-9670-BB20D8A2B921}" destId="{05C91E91-2EE9-454F-9435-04E006A8BB8F}" srcOrd="0" destOrd="0" presId="urn:microsoft.com/office/officeart/2005/8/layout/default"/>
    <dgm:cxn modelId="{B9D6D183-87F1-4E53-A87C-32404111BC3A}" srcId="{86524564-5F88-4285-A5A3-B787532CC3C5}" destId="{350F9652-9168-47C2-B49C-D1F7AB1FE822}" srcOrd="6" destOrd="0" parTransId="{B5B6922A-44CB-4CA4-AC91-7965711ACC7D}" sibTransId="{361CEECB-90C0-40C4-AD37-BCCF0246642E}"/>
    <dgm:cxn modelId="{7F1AF695-063F-4C02-8130-E6922E392361}" srcId="{86524564-5F88-4285-A5A3-B787532CC3C5}" destId="{8F47FD4D-F2AB-40F2-B4D6-E30AA9F8F6B4}" srcOrd="4" destOrd="0" parTransId="{5B5D0AE4-6434-4B9C-9CED-154D444557D0}" sibTransId="{66988CA4-092B-4D58-9871-7907E04C3AB0}"/>
    <dgm:cxn modelId="{9FE1F1A4-429F-42C2-A8B0-563E3B9D8E02}" type="presOf" srcId="{86524564-5F88-4285-A5A3-B787532CC3C5}" destId="{AAE26FF9-4BC3-4ED8-98D1-D6D841F04297}" srcOrd="0" destOrd="0" presId="urn:microsoft.com/office/officeart/2005/8/layout/default"/>
    <dgm:cxn modelId="{E95C1DA6-09BF-4915-9402-6EE43F5CE830}" type="presOf" srcId="{4EE654DF-F293-46E9-BD2F-E330E8D0AD71}" destId="{A596B160-2968-42B7-84EE-8FB26987AC66}" srcOrd="0" destOrd="0" presId="urn:microsoft.com/office/officeart/2005/8/layout/default"/>
    <dgm:cxn modelId="{882A13D0-9795-4F02-A411-2F69AD19421C}" srcId="{86524564-5F88-4285-A5A3-B787532CC3C5}" destId="{B2633735-11DF-43C9-A8D5-567FDD5D1CCB}" srcOrd="2" destOrd="0" parTransId="{84A08683-4708-4E85-A164-A9BB2EFCCDE8}" sibTransId="{D8DA1F42-609C-47F3-A77C-F7CA11D8CF38}"/>
    <dgm:cxn modelId="{4C72C2E1-6D17-456A-8978-7DF672C7406F}" type="presOf" srcId="{8F47FD4D-F2AB-40F2-B4D6-E30AA9F8F6B4}" destId="{98A6B71C-D118-4902-B71D-8D7A1086F4C5}" srcOrd="0" destOrd="0" presId="urn:microsoft.com/office/officeart/2005/8/layout/default"/>
    <dgm:cxn modelId="{7A7A14E4-EF62-4B3C-8624-4B5A0B865080}" srcId="{86524564-5F88-4285-A5A3-B787532CC3C5}" destId="{4EE654DF-F293-46E9-BD2F-E330E8D0AD71}" srcOrd="3" destOrd="0" parTransId="{CC261D0F-FDF0-4A39-AE31-86DA4542C03A}" sibTransId="{E480644D-4A6B-4863-A362-CD4F5B7A5482}"/>
    <dgm:cxn modelId="{FCD97CE7-E835-47E8-821C-8478C9F79F57}" srcId="{86524564-5F88-4285-A5A3-B787532CC3C5}" destId="{CB896101-57B5-4755-9670-BB20D8A2B921}" srcOrd="8" destOrd="0" parTransId="{D3968714-D66E-4053-86B6-8A48D7F51797}" sibTransId="{C327D0DE-FF71-43AC-80CB-B4738B78C88D}"/>
    <dgm:cxn modelId="{8D3B90EB-EAF9-4540-8C23-26EF1D444886}" srcId="{86524564-5F88-4285-A5A3-B787532CC3C5}" destId="{0586CDE9-1832-4C8F-92DE-B3F2E326465E}" srcOrd="0" destOrd="0" parTransId="{E7D883FC-D93E-4F88-9F5B-26E90F50BE8D}" sibTransId="{07352B76-75C6-4219-AE1D-D554B82375AD}"/>
    <dgm:cxn modelId="{A13FEEF1-0B48-4D2A-A3A9-EA1B97A2502B}" srcId="{86524564-5F88-4285-A5A3-B787532CC3C5}" destId="{952EFE77-8BDB-497F-8D9B-DCE5FA45CD1B}" srcOrd="1" destOrd="0" parTransId="{BD711C3D-ED4F-4564-9CC7-F1674825C08D}" sibTransId="{D9C64E22-3F85-4B98-8403-0BA6223BB41F}"/>
    <dgm:cxn modelId="{0CEE0DF7-223D-4E15-AF48-4B43D53DE6D4}" srcId="{86524564-5F88-4285-A5A3-B787532CC3C5}" destId="{CD1551F2-6A1A-48D3-A2A2-42694A04A1FE}" srcOrd="9" destOrd="0" parTransId="{2294453F-7A73-4B1B-B82E-19FA34180A1C}" sibTransId="{41D7A89B-5001-4A82-B805-0ECF0C49B3F4}"/>
    <dgm:cxn modelId="{BAEE7336-07FD-440C-9EFB-4FABA315C54B}" type="presParOf" srcId="{AAE26FF9-4BC3-4ED8-98D1-D6D841F04297}" destId="{77023974-5375-4590-AC68-06B756C9D15B}" srcOrd="0" destOrd="0" presId="urn:microsoft.com/office/officeart/2005/8/layout/default"/>
    <dgm:cxn modelId="{9553FE03-F31E-4480-95F1-114C2B270AA1}" type="presParOf" srcId="{AAE26FF9-4BC3-4ED8-98D1-D6D841F04297}" destId="{B2888BD2-FD27-4E07-BC0A-FC323E1F8F4D}" srcOrd="1" destOrd="0" presId="urn:microsoft.com/office/officeart/2005/8/layout/default"/>
    <dgm:cxn modelId="{79600504-6E23-478B-8C04-ACA917FB1502}" type="presParOf" srcId="{AAE26FF9-4BC3-4ED8-98D1-D6D841F04297}" destId="{CA4F93B3-6F53-4A10-8442-409861C1D14D}" srcOrd="2" destOrd="0" presId="urn:microsoft.com/office/officeart/2005/8/layout/default"/>
    <dgm:cxn modelId="{73928B2F-7AC9-4AD2-AC30-54459497D198}" type="presParOf" srcId="{AAE26FF9-4BC3-4ED8-98D1-D6D841F04297}" destId="{0672694F-F7BF-4604-AFE1-5396DE752D77}" srcOrd="3" destOrd="0" presId="urn:microsoft.com/office/officeart/2005/8/layout/default"/>
    <dgm:cxn modelId="{0B1E3910-4EA6-4D70-8183-1F0E4FAC86D0}" type="presParOf" srcId="{AAE26FF9-4BC3-4ED8-98D1-D6D841F04297}" destId="{11D1CBD2-D171-4854-B317-A243DA12384E}" srcOrd="4" destOrd="0" presId="urn:microsoft.com/office/officeart/2005/8/layout/default"/>
    <dgm:cxn modelId="{E992D806-1D17-478C-809C-CE922E7E980A}" type="presParOf" srcId="{AAE26FF9-4BC3-4ED8-98D1-D6D841F04297}" destId="{48EF1A4D-4782-4326-985D-110F5BA0FA22}" srcOrd="5" destOrd="0" presId="urn:microsoft.com/office/officeart/2005/8/layout/default"/>
    <dgm:cxn modelId="{0412DEEB-BD3B-410D-9C8F-6D79B62DE06A}" type="presParOf" srcId="{AAE26FF9-4BC3-4ED8-98D1-D6D841F04297}" destId="{A596B160-2968-42B7-84EE-8FB26987AC66}" srcOrd="6" destOrd="0" presId="urn:microsoft.com/office/officeart/2005/8/layout/default"/>
    <dgm:cxn modelId="{AF77F378-1B68-4EC7-8759-756CD9E32495}" type="presParOf" srcId="{AAE26FF9-4BC3-4ED8-98D1-D6D841F04297}" destId="{D555BF0C-0D5B-4D9D-88B4-C068B6A858DB}" srcOrd="7" destOrd="0" presId="urn:microsoft.com/office/officeart/2005/8/layout/default"/>
    <dgm:cxn modelId="{B9D98FC4-0D58-4205-86D4-79B5D14054BF}" type="presParOf" srcId="{AAE26FF9-4BC3-4ED8-98D1-D6D841F04297}" destId="{98A6B71C-D118-4902-B71D-8D7A1086F4C5}" srcOrd="8" destOrd="0" presId="urn:microsoft.com/office/officeart/2005/8/layout/default"/>
    <dgm:cxn modelId="{B33D0FFF-23FF-4071-90A2-B53218591180}" type="presParOf" srcId="{AAE26FF9-4BC3-4ED8-98D1-D6D841F04297}" destId="{BAD6A999-1D63-48A8-A53D-9EB9F95C9ED3}" srcOrd="9" destOrd="0" presId="urn:microsoft.com/office/officeart/2005/8/layout/default"/>
    <dgm:cxn modelId="{F967C38A-082C-4063-833B-E22BA3B8B3D6}" type="presParOf" srcId="{AAE26FF9-4BC3-4ED8-98D1-D6D841F04297}" destId="{5ED8B1A2-5B2A-4E2A-BC84-0C2ACB1C7FD9}" srcOrd="10" destOrd="0" presId="urn:microsoft.com/office/officeart/2005/8/layout/default"/>
    <dgm:cxn modelId="{BA10D50D-5DFA-47BF-9267-17C7E2213F7E}" type="presParOf" srcId="{AAE26FF9-4BC3-4ED8-98D1-D6D841F04297}" destId="{C5138F77-EFFA-467B-BE62-3A5B574779C7}" srcOrd="11" destOrd="0" presId="urn:microsoft.com/office/officeart/2005/8/layout/default"/>
    <dgm:cxn modelId="{057F401D-514F-460B-B516-C4AE7249AB08}" type="presParOf" srcId="{AAE26FF9-4BC3-4ED8-98D1-D6D841F04297}" destId="{A4CBA505-0248-4C91-A71B-6468D7F62A49}" srcOrd="12" destOrd="0" presId="urn:microsoft.com/office/officeart/2005/8/layout/default"/>
    <dgm:cxn modelId="{1FCA29C3-B014-4507-BCF9-B83D74DBC0DE}" type="presParOf" srcId="{AAE26FF9-4BC3-4ED8-98D1-D6D841F04297}" destId="{59DA78FD-97CA-4E95-86F8-701E95C67ED0}" srcOrd="13" destOrd="0" presId="urn:microsoft.com/office/officeart/2005/8/layout/default"/>
    <dgm:cxn modelId="{4C9D8ADA-2049-40AA-85D2-F87F939E10CD}" type="presParOf" srcId="{AAE26FF9-4BC3-4ED8-98D1-D6D841F04297}" destId="{87DDC5B7-57B2-4E2B-8ED2-F003CAF7393E}" srcOrd="14" destOrd="0" presId="urn:microsoft.com/office/officeart/2005/8/layout/default"/>
    <dgm:cxn modelId="{2C537214-7BDB-4F08-AA60-00E7EA3B3A6A}" type="presParOf" srcId="{AAE26FF9-4BC3-4ED8-98D1-D6D841F04297}" destId="{FCD08947-F76B-414A-B499-1F6D7CA26A4A}" srcOrd="15" destOrd="0" presId="urn:microsoft.com/office/officeart/2005/8/layout/default"/>
    <dgm:cxn modelId="{D2377E72-7E50-4B25-94E2-FB438AD3AF1E}" type="presParOf" srcId="{AAE26FF9-4BC3-4ED8-98D1-D6D841F04297}" destId="{05C91E91-2EE9-454F-9435-04E006A8BB8F}" srcOrd="16" destOrd="0" presId="urn:microsoft.com/office/officeart/2005/8/layout/default"/>
    <dgm:cxn modelId="{7A428B94-AFAF-4AA4-823C-A779CF9EFBEC}" type="presParOf" srcId="{AAE26FF9-4BC3-4ED8-98D1-D6D841F04297}" destId="{6919968C-5986-464F-B921-A8228AA8611E}" srcOrd="17" destOrd="0" presId="urn:microsoft.com/office/officeart/2005/8/layout/default"/>
    <dgm:cxn modelId="{963C881B-493F-44F9-A829-2675F3B5CEED}" type="presParOf" srcId="{AAE26FF9-4BC3-4ED8-98D1-D6D841F04297}" destId="{BADFE785-6BED-4602-817A-AED913E4975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23974-5375-4590-AC68-06B756C9D15B}">
      <dsp:nvSpPr>
        <dsp:cNvPr id="0" name=""/>
        <dsp:cNvSpPr/>
      </dsp:nvSpPr>
      <dsp:spPr>
        <a:xfrm>
          <a:off x="709597" y="2282"/>
          <a:ext cx="2115442" cy="1269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Date Format Conversion</a:t>
          </a:r>
          <a:endParaRPr lang="en-US" sz="1600" kern="1200"/>
        </a:p>
      </dsp:txBody>
      <dsp:txXfrm>
        <a:off x="709597" y="2282"/>
        <a:ext cx="2115442" cy="1269265"/>
      </dsp:txXfrm>
    </dsp:sp>
    <dsp:sp modelId="{CA4F93B3-6F53-4A10-8442-409861C1D14D}">
      <dsp:nvSpPr>
        <dsp:cNvPr id="0" name=""/>
        <dsp:cNvSpPr/>
      </dsp:nvSpPr>
      <dsp:spPr>
        <a:xfrm>
          <a:off x="3036584" y="2282"/>
          <a:ext cx="2115442" cy="1269265"/>
        </a:xfrm>
        <a:prstGeom prst="rect">
          <a:avLst/>
        </a:prstGeom>
        <a:solidFill>
          <a:schemeClr val="accent2">
            <a:hueOff val="-659644"/>
            <a:satOff val="0"/>
            <a:lumOff val="-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Converted 'Order Date' and 'Ship Date' to datetime for temporal analysis.</a:t>
          </a:r>
        </a:p>
      </dsp:txBody>
      <dsp:txXfrm>
        <a:off x="3036584" y="2282"/>
        <a:ext cx="2115442" cy="1269265"/>
      </dsp:txXfrm>
    </dsp:sp>
    <dsp:sp modelId="{11D1CBD2-D171-4854-B317-A243DA12384E}">
      <dsp:nvSpPr>
        <dsp:cNvPr id="0" name=""/>
        <dsp:cNvSpPr/>
      </dsp:nvSpPr>
      <dsp:spPr>
        <a:xfrm>
          <a:off x="5363572" y="2282"/>
          <a:ext cx="2115442" cy="1269265"/>
        </a:xfrm>
        <a:prstGeom prst="rect">
          <a:avLst/>
        </a:prstGeom>
        <a:solidFill>
          <a:schemeClr val="accent2">
            <a:hueOff val="-1319288"/>
            <a:satOff val="0"/>
            <a:lumOff val="-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Type Adjustments</a:t>
          </a:r>
          <a:endParaRPr lang="en-US" sz="1600" kern="1200"/>
        </a:p>
      </dsp:txBody>
      <dsp:txXfrm>
        <a:off x="5363572" y="2282"/>
        <a:ext cx="2115442" cy="1269265"/>
      </dsp:txXfrm>
    </dsp:sp>
    <dsp:sp modelId="{A596B160-2968-42B7-84EE-8FB26987AC66}">
      <dsp:nvSpPr>
        <dsp:cNvPr id="0" name=""/>
        <dsp:cNvSpPr/>
      </dsp:nvSpPr>
      <dsp:spPr>
        <a:xfrm>
          <a:off x="7690559" y="2282"/>
          <a:ext cx="2115442" cy="1269265"/>
        </a:xfrm>
        <a:prstGeom prst="rect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Changed 'Postal Code' to string format to preserve leading zeros.</a:t>
          </a:r>
        </a:p>
      </dsp:txBody>
      <dsp:txXfrm>
        <a:off x="7690559" y="2282"/>
        <a:ext cx="2115442" cy="1269265"/>
      </dsp:txXfrm>
    </dsp:sp>
    <dsp:sp modelId="{98A6B71C-D118-4902-B71D-8D7A1086F4C5}">
      <dsp:nvSpPr>
        <dsp:cNvPr id="0" name=""/>
        <dsp:cNvSpPr/>
      </dsp:nvSpPr>
      <dsp:spPr>
        <a:xfrm>
          <a:off x="709597" y="1483092"/>
          <a:ext cx="2115442" cy="1269265"/>
        </a:xfrm>
        <a:prstGeom prst="rect">
          <a:avLst/>
        </a:prstGeom>
        <a:solidFill>
          <a:schemeClr val="accent2">
            <a:hueOff val="-2638575"/>
            <a:satOff val="0"/>
            <a:lumOff val="-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Redundancy Removal</a:t>
          </a:r>
          <a:endParaRPr lang="en-US" sz="1600" kern="1200"/>
        </a:p>
      </dsp:txBody>
      <dsp:txXfrm>
        <a:off x="709597" y="1483092"/>
        <a:ext cx="2115442" cy="1269265"/>
      </dsp:txXfrm>
    </dsp:sp>
    <dsp:sp modelId="{5ED8B1A2-5B2A-4E2A-BC84-0C2ACB1C7FD9}">
      <dsp:nvSpPr>
        <dsp:cNvPr id="0" name=""/>
        <dsp:cNvSpPr/>
      </dsp:nvSpPr>
      <dsp:spPr>
        <a:xfrm>
          <a:off x="3036584" y="1483092"/>
          <a:ext cx="2115442" cy="1269265"/>
        </a:xfrm>
        <a:prstGeom prst="rect">
          <a:avLst/>
        </a:prstGeom>
        <a:solidFill>
          <a:schemeClr val="accent2">
            <a:hueOff val="-3298220"/>
            <a:satOff val="0"/>
            <a:lumOff val="-1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Removed 'Row ID' as it was non-informative for our objectives.</a:t>
          </a:r>
        </a:p>
      </dsp:txBody>
      <dsp:txXfrm>
        <a:off x="3036584" y="1483092"/>
        <a:ext cx="2115442" cy="1269265"/>
      </dsp:txXfrm>
    </dsp:sp>
    <dsp:sp modelId="{A4CBA505-0248-4C91-A71B-6468D7F62A49}">
      <dsp:nvSpPr>
        <dsp:cNvPr id="0" name=""/>
        <dsp:cNvSpPr/>
      </dsp:nvSpPr>
      <dsp:spPr>
        <a:xfrm>
          <a:off x="5363572" y="1483092"/>
          <a:ext cx="2115442" cy="1269265"/>
        </a:xfrm>
        <a:prstGeom prst="rect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Integrity Check</a:t>
          </a:r>
          <a:endParaRPr lang="en-US" sz="1600" kern="1200"/>
        </a:p>
      </dsp:txBody>
      <dsp:txXfrm>
        <a:off x="5363572" y="1483092"/>
        <a:ext cx="2115442" cy="1269265"/>
      </dsp:txXfrm>
    </dsp:sp>
    <dsp:sp modelId="{87DDC5B7-57B2-4E2B-8ED2-F003CAF7393E}">
      <dsp:nvSpPr>
        <dsp:cNvPr id="0" name=""/>
        <dsp:cNvSpPr/>
      </dsp:nvSpPr>
      <dsp:spPr>
        <a:xfrm>
          <a:off x="7690559" y="1483092"/>
          <a:ext cx="2115442" cy="1269265"/>
        </a:xfrm>
        <a:prstGeom prst="rect">
          <a:avLst/>
        </a:prstGeom>
        <a:solidFill>
          <a:schemeClr val="accent2">
            <a:hueOff val="-4617507"/>
            <a:satOff val="0"/>
            <a:lumOff val="-18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Confirmed the absence of null values and duplicate entries across the dataset.</a:t>
          </a:r>
        </a:p>
      </dsp:txBody>
      <dsp:txXfrm>
        <a:off x="7690559" y="1483092"/>
        <a:ext cx="2115442" cy="1269265"/>
      </dsp:txXfrm>
    </dsp:sp>
    <dsp:sp modelId="{05C91E91-2EE9-454F-9435-04E006A8BB8F}">
      <dsp:nvSpPr>
        <dsp:cNvPr id="0" name=""/>
        <dsp:cNvSpPr/>
      </dsp:nvSpPr>
      <dsp:spPr>
        <a:xfrm>
          <a:off x="3036584" y="2963902"/>
          <a:ext cx="2115442" cy="1269265"/>
        </a:xfrm>
        <a:prstGeom prst="rect">
          <a:avLst/>
        </a:prstGeom>
        <a:solidFill>
          <a:schemeClr val="accent2">
            <a:hueOff val="-5277151"/>
            <a:satOff val="0"/>
            <a:lumOff val="-2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Derived Column Creation</a:t>
          </a:r>
          <a:endParaRPr lang="en-US" sz="1600" kern="1200"/>
        </a:p>
      </dsp:txBody>
      <dsp:txXfrm>
        <a:off x="3036584" y="2963902"/>
        <a:ext cx="2115442" cy="1269265"/>
      </dsp:txXfrm>
    </dsp:sp>
    <dsp:sp modelId="{BADFE785-6BED-4602-817A-AED913E49759}">
      <dsp:nvSpPr>
        <dsp:cNvPr id="0" name=""/>
        <dsp:cNvSpPr/>
      </dsp:nvSpPr>
      <dsp:spPr>
        <a:xfrm>
          <a:off x="5363572" y="2963902"/>
          <a:ext cx="2115442" cy="1269265"/>
        </a:xfrm>
        <a:prstGeom prst="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Generated 'Shipping Days', 'Month', 'Year', and 'Month-Year' for enhanced trend analysis.</a:t>
          </a:r>
        </a:p>
      </dsp:txBody>
      <dsp:txXfrm>
        <a:off x="5363572" y="2963902"/>
        <a:ext cx="2115442" cy="1269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12E7B-8E00-4B18-91E0-C301179EABE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63B01-5B1F-4AE8-A81E-429B0DFCC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6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63B01-5B1F-4AE8-A81E-429B0DFCC8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63B01-5B1F-4AE8-A81E-429B0DFCC8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5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9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0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hyperlink" Target="https://github.com/mustafaou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linkedin.com/in/mustafa-oun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55769-C373-EAEF-D6B0-B9AFA0AE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2221" y="709448"/>
            <a:ext cx="6096000" cy="1894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Sales Data Analysis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7CE18-E9AE-7F39-CD6F-D79724642E72}"/>
              </a:ext>
            </a:extLst>
          </p:cNvPr>
          <p:cNvSpPr txBox="1"/>
          <p:nvPr/>
        </p:nvSpPr>
        <p:spPr>
          <a:xfrm>
            <a:off x="6096000" y="3599357"/>
            <a:ext cx="5257800" cy="26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Dataset</a:t>
            </a:r>
            <a:r>
              <a:rPr lang="en-US" b="1" dirty="0"/>
              <a:t>: Sample – Superstore</a:t>
            </a:r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Prepared by</a:t>
            </a:r>
            <a:r>
              <a:rPr lang="en-US" b="1" dirty="0"/>
              <a:t>: Mustafa Oun</a:t>
            </a:r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Date</a:t>
            </a:r>
            <a:r>
              <a:rPr lang="en-US" b="1" dirty="0"/>
              <a:t>: June 26, 2025</a:t>
            </a:r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Tools Used</a:t>
            </a:r>
            <a:r>
              <a:rPr lang="en-US" b="1" dirty="0"/>
              <a:t>: Python, Power BI</a:t>
            </a:r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Picture 6" descr="A blue and white cover with text&#10;&#10;AI-generated content may be incorrect.">
            <a:extLst>
              <a:ext uri="{FF2B5EF4-FFF2-40B4-BE49-F238E27FC236}">
                <a16:creationId xmlns:a16="http://schemas.microsoft.com/office/drawing/2014/main" id="{BBB3340A-6D15-52B2-87DE-435565558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4472" b="1"/>
          <a:stretch>
            <a:fillRect/>
          </a:stretch>
        </p:blipFill>
        <p:spPr>
          <a:xfrm>
            <a:off x="1041170" y="596644"/>
            <a:ext cx="4096382" cy="56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A792B-4663-99D1-6A23-687AFEA5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US" b="1"/>
              <a:t>Project Objectives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E76C-98C6-CD38-B57F-10B83007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2650013"/>
            <a:ext cx="5760461" cy="350439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This project aims to analyze Superstore sales data to uncover actionable insights for marketing and managerial decisions.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We utilized Python for comprehensive exploratory data analysis (EDA) and Power BI for creating interactive, dynamic visualizations.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The goal is to provide a data-driven foundation for strategic business improvements.</a:t>
            </a:r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  <p:pic>
        <p:nvPicPr>
          <p:cNvPr id="7" name="Graphic 6" descr="BI Dashboard">
            <a:extLst>
              <a:ext uri="{FF2B5EF4-FFF2-40B4-BE49-F238E27FC236}">
                <a16:creationId xmlns:a16="http://schemas.microsoft.com/office/drawing/2014/main" id="{C43DEF2F-14F6-FA13-4D66-0325568F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9281" y="2142872"/>
            <a:ext cx="4011533" cy="40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6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5F30A-E427-7C46-8BEE-0D41CF08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85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US" b="1"/>
              <a:t>Dataset Overview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1C4A-0008-B9CA-0450-67D3C4BC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2066561"/>
            <a:ext cx="9992710" cy="991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The Superstore dataset provides a rich source of sales information, enabling a deep dive into various business dimensions.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FF983-155F-A4CC-7F3D-C5FEA0E4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75489"/>
              </p:ext>
            </p:extLst>
          </p:nvPr>
        </p:nvGraphicFramePr>
        <p:xfrm>
          <a:off x="6096000" y="3799491"/>
          <a:ext cx="5483897" cy="202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717">
                  <a:extLst>
                    <a:ext uri="{9D8B030D-6E8A-4147-A177-3AD203B41FA5}">
                      <a16:colId xmlns:a16="http://schemas.microsoft.com/office/drawing/2014/main" val="1322415079"/>
                    </a:ext>
                  </a:extLst>
                </a:gridCol>
                <a:gridCol w="2274180">
                  <a:extLst>
                    <a:ext uri="{9D8B030D-6E8A-4147-A177-3AD203B41FA5}">
                      <a16:colId xmlns:a16="http://schemas.microsoft.com/office/drawing/2014/main" val="3596155817"/>
                    </a:ext>
                  </a:extLst>
                </a:gridCol>
              </a:tblGrid>
              <a:tr h="673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</a:rPr>
                        <a:t>Number of Rows</a:t>
                      </a:r>
                    </a:p>
                  </a:txBody>
                  <a:tcPr marL="273266" marR="210206" marT="210206" marB="11953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</a:rPr>
                        <a:t>9,994</a:t>
                      </a:r>
                    </a:p>
                  </a:txBody>
                  <a:tcPr marL="273266" marR="210206" marT="210206" marB="119533" anchor="ctr"/>
                </a:tc>
                <a:extLst>
                  <a:ext uri="{0D108BD9-81ED-4DB2-BD59-A6C34878D82A}">
                    <a16:rowId xmlns:a16="http://schemas.microsoft.com/office/drawing/2014/main" val="1579539036"/>
                  </a:ext>
                </a:extLst>
              </a:tr>
              <a:tr h="673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</a:rPr>
                        <a:t>Number of Columns</a:t>
                      </a:r>
                    </a:p>
                  </a:txBody>
                  <a:tcPr marL="273266" marR="210206" marT="210206" marB="11953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273266" marR="210206" marT="210206" marB="119533" anchor="ctr"/>
                </a:tc>
                <a:extLst>
                  <a:ext uri="{0D108BD9-81ED-4DB2-BD59-A6C34878D82A}">
                    <a16:rowId xmlns:a16="http://schemas.microsoft.com/office/drawing/2014/main" val="347187985"/>
                  </a:ext>
                </a:extLst>
              </a:tr>
              <a:tr h="673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</a:rPr>
                        <a:t>Time Period</a:t>
                      </a:r>
                    </a:p>
                  </a:txBody>
                  <a:tcPr marL="273266" marR="210206" marT="210206" marB="11953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</a:rPr>
                        <a:t>2015–2018</a:t>
                      </a:r>
                    </a:p>
                  </a:txBody>
                  <a:tcPr marL="273266" marR="210206" marT="210206" marB="119533" anchor="ctr"/>
                </a:tc>
                <a:extLst>
                  <a:ext uri="{0D108BD9-81ED-4DB2-BD59-A6C34878D82A}">
                    <a16:rowId xmlns:a16="http://schemas.microsoft.com/office/drawing/2014/main" val="29743357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D1CAE1B-F75B-52E2-686B-58F4247FEAF4}"/>
              </a:ext>
            </a:extLst>
          </p:cNvPr>
          <p:cNvSpPr txBox="1"/>
          <p:nvPr/>
        </p:nvSpPr>
        <p:spPr>
          <a:xfrm>
            <a:off x="1076250" y="3435044"/>
            <a:ext cx="31016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Key Columns: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Order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Customer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Product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1687-3EDB-DFD8-C163-B4C27996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Data Cleaning &amp; Preparation</a:t>
            </a:r>
            <a:br>
              <a:rPr lang="en-US" sz="3400" b="1"/>
            </a:br>
            <a:endParaRPr lang="en-US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D77308-734B-204D-E31B-5F939E138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526560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5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82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88E72-CDF0-F83F-2C68-DE3070EE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/>
              <a:t>Exploratory Data Analysis: Profit &amp; Sales</a:t>
            </a:r>
            <a:br>
              <a:rPr lang="en-US" sz="4600" b="1" dirty="0"/>
            </a:br>
            <a:endParaRPr lang="en-US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0529-747E-C08F-931E-29D65A2E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79" y="2870602"/>
            <a:ext cx="4645696" cy="311038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rgbClr val="0070C0"/>
                </a:solidFill>
              </a:rPr>
              <a:t>Distribution Insights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Sales range from $0.44 to $22,638.48.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Profit ranges from -$6,599.98 to $8,399.98.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The distribution is right-skewed, indicating most transactions are low-value.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Identified 1,881 profit outliers, highlighting transactions with extreme gains or losses.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2052" name="Picture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20673DBD-6384-711A-5F06-FA400D1D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29931" b="-1"/>
          <a:stretch>
            <a:fillRect/>
          </a:stretch>
        </p:blipFill>
        <p:spPr bwMode="auto">
          <a:xfrm>
            <a:off x="8503838" y="2650013"/>
            <a:ext cx="3480583" cy="361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10D6C9A-01FB-9F4C-3FED-B8595763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r="17915" b="-1"/>
          <a:stretch>
            <a:fillRect/>
          </a:stretch>
        </p:blipFill>
        <p:spPr bwMode="auto">
          <a:xfrm>
            <a:off x="5186855" y="2650013"/>
            <a:ext cx="3076057" cy="361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2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71C33-33B9-267E-F2CE-A67A0791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799"/>
            <a:ext cx="5257800" cy="2674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EDA: Discount Impact &amp; Top Products</a:t>
            </a:r>
            <a:br>
              <a:rPr lang="en-US" sz="4600" b="1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</a:br>
            <a:endParaRPr lang="en-US" sz="4600" kern="1200">
              <a:gradFill>
                <a:gsLst>
                  <a:gs pos="100000">
                    <a:schemeClr val="tx2"/>
                  </a:gs>
                  <a:gs pos="0">
                    <a:schemeClr val="accent1"/>
                  </a:gs>
                </a:gsLst>
                <a:lin ang="0" scaled="1"/>
              </a:gradFill>
              <a:latin typeface="Aharoni" panose="02010803020104030203" pitchFamily="2" charset="-79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8F92A-4A9A-1E4A-5250-57789EB03D6F}"/>
              </a:ext>
            </a:extLst>
          </p:cNvPr>
          <p:cNvSpPr txBox="1"/>
          <p:nvPr/>
        </p:nvSpPr>
        <p:spPr>
          <a:xfrm>
            <a:off x="6096000" y="3026979"/>
            <a:ext cx="5501932" cy="3234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The scatterplot clearly shows a </a:t>
            </a:r>
            <a:r>
              <a:rPr lang="en-US" b="1" dirty="0"/>
              <a:t>negative correlation between discounts and profitability</a:t>
            </a:r>
            <a:r>
              <a:rPr lang="en-US" dirty="0"/>
              <a:t>, indicating that higher discounts often lead to reduced profits. This suggests a need to re-evaluate discount strategies.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dirty="0"/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"Canon </a:t>
            </a:r>
            <a:r>
              <a:rPr lang="en-US" dirty="0" err="1"/>
              <a:t>imageCLASS</a:t>
            </a:r>
            <a:r>
              <a:rPr lang="en-US" dirty="0"/>
              <a:t> 2200 Advanced Copier" stands out as the </a:t>
            </a:r>
            <a:r>
              <a:rPr lang="en-US" b="1" dirty="0"/>
              <a:t>highest-selling product</a:t>
            </a:r>
            <a:r>
              <a:rPr lang="en-US" dirty="0"/>
              <a:t>. However, high sales do not always translate to high profits, underscoring the importance of analyzing profitability alongside sales volume for individual products.</a:t>
            </a:r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0725B62-E62D-CDE9-FE24-A899FAA55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9711"/>
          <a:stretch>
            <a:fillRect/>
          </a:stretch>
        </p:blipFill>
        <p:spPr bwMode="auto">
          <a:xfrm>
            <a:off x="594068" y="596645"/>
            <a:ext cx="5257800" cy="31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EDBEB50-BFFB-9892-3BFD-05C9D040C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5" r="-4" b="14157"/>
          <a:stretch>
            <a:fillRect/>
          </a:stretch>
        </p:blipFill>
        <p:spPr bwMode="auto">
          <a:xfrm>
            <a:off x="594068" y="3752193"/>
            <a:ext cx="5302235" cy="269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2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3CDD-C946-EB19-E4AE-9C3856FE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33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Power BI Dashboard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936D3C-37B0-0AA1-B534-86034FAC0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" y="1040524"/>
            <a:ext cx="11950262" cy="5817476"/>
          </a:xfrm>
        </p:spPr>
      </p:pic>
    </p:spTree>
    <p:extLst>
      <p:ext uri="{BB962C8B-B14F-4D97-AF65-F5344CB8AC3E}">
        <p14:creationId xmlns:p14="http://schemas.microsoft.com/office/powerpoint/2010/main" val="21652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53F-9CA5-2F00-EA4C-224B5E00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0" y="1759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Strategic Insights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6190015-B6DA-0C6C-45B1-B2E51D6A2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116"/>
            <a:ext cx="12191999" cy="5980167"/>
          </a:xfrm>
        </p:spPr>
      </p:pic>
    </p:spTree>
    <p:extLst>
      <p:ext uri="{BB962C8B-B14F-4D97-AF65-F5344CB8AC3E}">
        <p14:creationId xmlns:p14="http://schemas.microsoft.com/office/powerpoint/2010/main" val="153732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F07E3-094C-65D9-F475-52CDF4EC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Thank You</a:t>
            </a:r>
          </a:p>
        </p:txBody>
      </p:sp>
      <p:pic>
        <p:nvPicPr>
          <p:cNvPr id="19" name="Graphic 18" descr="Handshake">
            <a:extLst>
              <a:ext uri="{FF2B5EF4-FFF2-40B4-BE49-F238E27FC236}">
                <a16:creationId xmlns:a16="http://schemas.microsoft.com/office/drawing/2014/main" id="{D7228A61-25A9-57E5-3D4C-50559312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863" y="2559050"/>
            <a:ext cx="3337606" cy="3337606"/>
          </a:xfrm>
          <a:prstGeom prst="rect">
            <a:avLst/>
          </a:prstGeom>
        </p:spPr>
      </p:pic>
      <p:pic>
        <p:nvPicPr>
          <p:cNvPr id="16" name="Content Placeholder 4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B69AFB83-56FB-1850-13F1-5201E877C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14" y="3310042"/>
            <a:ext cx="520262" cy="504497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FAB884-3D90-B2FF-87E0-6B3BEB16708D}"/>
              </a:ext>
            </a:extLst>
          </p:cNvPr>
          <p:cNvSpPr txBox="1"/>
          <p:nvPr/>
        </p:nvSpPr>
        <p:spPr>
          <a:xfrm>
            <a:off x="6571934" y="3377624"/>
            <a:ext cx="513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https://www.linkedin.com/in/mustafa-oun/</a:t>
            </a:r>
            <a:endParaRPr lang="en-US" dirty="0"/>
          </a:p>
        </p:txBody>
      </p:sp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59EAB59-2CB4-1B99-527A-F06470418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14" y="4817790"/>
            <a:ext cx="520262" cy="5044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5FD3D3-26CA-D923-E262-BE064623F9B6}"/>
              </a:ext>
            </a:extLst>
          </p:cNvPr>
          <p:cNvSpPr txBox="1"/>
          <p:nvPr/>
        </p:nvSpPr>
        <p:spPr>
          <a:xfrm>
            <a:off x="6571934" y="4885372"/>
            <a:ext cx="349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https://github.com/mustafaoun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3231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55CEC0-807E-4E8A-B4C0-BB856353EBF6}">
  <we:reference id="wa200005566" version="3.0.0.3" store="en-US" storeType="OMEX"/>
  <we:alternateReferences>
    <we:reference id="wa200005566" version="3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376</Words>
  <Application>Microsoft Office PowerPoint</Application>
  <PresentationFormat>Widescreen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Aptos</vt:lpstr>
      <vt:lpstr>Arial</vt:lpstr>
      <vt:lpstr>Avenir Next LT Pro</vt:lpstr>
      <vt:lpstr>FadeVTI</vt:lpstr>
      <vt:lpstr>Sales Data Analysis Report</vt:lpstr>
      <vt:lpstr>Project Objectives </vt:lpstr>
      <vt:lpstr>Dataset Overview </vt:lpstr>
      <vt:lpstr>Data Cleaning &amp; Preparation </vt:lpstr>
      <vt:lpstr>Exploratory Data Analysis: Profit &amp; Sales </vt:lpstr>
      <vt:lpstr>EDA: Discount Impact &amp; Top Products </vt:lpstr>
      <vt:lpstr>Power BI Dashboard </vt:lpstr>
      <vt:lpstr>Key Strategic 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Oun</dc:creator>
  <cp:lastModifiedBy>Mustafa Oun</cp:lastModifiedBy>
  <cp:revision>1</cp:revision>
  <dcterms:created xsi:type="dcterms:W3CDTF">2025-06-26T10:02:43Z</dcterms:created>
  <dcterms:modified xsi:type="dcterms:W3CDTF">2025-06-26T11:38:09Z</dcterms:modified>
</cp:coreProperties>
</file>