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049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11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18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00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035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896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323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1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4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55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81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690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5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41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26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85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18AD-D980-42D3-B54B-4CEE79792DF9}" type="datetimeFigureOut">
              <a:rPr lang="tr-TR" smtClean="0"/>
              <a:t>21.02.2022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EC4F5E-58E3-4964-BC24-D57D60F4B5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35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E47A31-1475-46A4-BD1A-FCBE424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934" y="368765"/>
            <a:ext cx="7766936" cy="799636"/>
          </a:xfrm>
        </p:spPr>
        <p:txBody>
          <a:bodyPr/>
          <a:lstStyle/>
          <a:p>
            <a:pPr algn="l"/>
            <a:br>
              <a:rPr lang="tr-TR" sz="3200" dirty="0"/>
            </a:br>
            <a:r>
              <a:rPr lang="en-US" sz="3200" dirty="0"/>
              <a:t>Hang</a:t>
            </a:r>
            <a:r>
              <a:rPr lang="tr-TR" sz="3200" dirty="0"/>
              <a:t>i Konuda Araştırma Yapıyorsunuz?  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11EB56-F80B-4B64-A5A5-7267DB4E6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934" y="2543302"/>
            <a:ext cx="7766936" cy="372535"/>
          </a:xfrm>
        </p:spPr>
        <p:txBody>
          <a:bodyPr/>
          <a:lstStyle/>
          <a:p>
            <a:pPr algn="l"/>
            <a:r>
              <a:rPr lang="tr-TR" dirty="0">
                <a:solidFill>
                  <a:schemeClr val="tx1"/>
                </a:solidFill>
              </a:rPr>
              <a:t>E- ticarette kampanya ile yapılan sahte fiyat düşüşleri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BB9309B-88FC-42A3-BE55-9FAF85901ECD}"/>
              </a:ext>
            </a:extLst>
          </p:cNvPr>
          <p:cNvSpPr txBox="1">
            <a:spLocks/>
          </p:cNvSpPr>
          <p:nvPr/>
        </p:nvSpPr>
        <p:spPr>
          <a:xfrm>
            <a:off x="1413934" y="1180145"/>
            <a:ext cx="7766936" cy="621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1800" dirty="0">
                <a:solidFill>
                  <a:schemeClr val="tx1"/>
                </a:solidFill>
              </a:rPr>
              <a:t>E-ticarette bulunan ürünlerin kampanya öncesi ve kampanya sırasında ki fiyat karşılaştırması 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065D5EF8-F9DE-46EA-A10F-7997C149FF52}"/>
              </a:ext>
            </a:extLst>
          </p:cNvPr>
          <p:cNvSpPr txBox="1">
            <a:spLocks/>
          </p:cNvSpPr>
          <p:nvPr/>
        </p:nvSpPr>
        <p:spPr>
          <a:xfrm>
            <a:off x="1413934" y="2260600"/>
            <a:ext cx="7766936" cy="372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br>
              <a:rPr lang="tr-TR" sz="4400" dirty="0"/>
            </a:br>
            <a:r>
              <a:rPr lang="tr-TR" sz="3200" dirty="0"/>
              <a:t>Neden?</a:t>
            </a:r>
            <a:r>
              <a:rPr lang="tr-TR" sz="4400" dirty="0"/>
              <a:t>   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89663082-F703-4180-8636-44C5FC314F78}"/>
              </a:ext>
            </a:extLst>
          </p:cNvPr>
          <p:cNvSpPr txBox="1">
            <a:spLocks/>
          </p:cNvSpPr>
          <p:nvPr/>
        </p:nvSpPr>
        <p:spPr>
          <a:xfrm>
            <a:off x="1413934" y="3455121"/>
            <a:ext cx="7766936" cy="372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3200" dirty="0"/>
              <a:t>Benzer Ne Tür Çalışmalar Tespit Ettiniz?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C1699D65-1834-4EDE-A4C5-0AC4415F73EE}"/>
              </a:ext>
            </a:extLst>
          </p:cNvPr>
          <p:cNvSpPr txBox="1">
            <a:spLocks/>
          </p:cNvSpPr>
          <p:nvPr/>
        </p:nvSpPr>
        <p:spPr>
          <a:xfrm>
            <a:off x="1413934" y="4775199"/>
            <a:ext cx="7766936" cy="372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3200" dirty="0"/>
              <a:t>Araştırmayı İlginç Kılan Olay Nedir?</a:t>
            </a:r>
          </a:p>
        </p:txBody>
      </p:sp>
      <p:sp>
        <p:nvSpPr>
          <p:cNvPr id="9" name="Alt Başlık 2">
            <a:extLst>
              <a:ext uri="{FF2B5EF4-FFF2-40B4-BE49-F238E27FC236}">
                <a16:creationId xmlns:a16="http://schemas.microsoft.com/office/drawing/2014/main" id="{278791D1-9E25-46D4-A7E4-4E24DC31763B}"/>
              </a:ext>
            </a:extLst>
          </p:cNvPr>
          <p:cNvSpPr txBox="1">
            <a:spLocks/>
          </p:cNvSpPr>
          <p:nvPr/>
        </p:nvSpPr>
        <p:spPr>
          <a:xfrm>
            <a:off x="1413934" y="3863379"/>
            <a:ext cx="7766936" cy="372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Alt Başlık 2">
            <a:extLst>
              <a:ext uri="{FF2B5EF4-FFF2-40B4-BE49-F238E27FC236}">
                <a16:creationId xmlns:a16="http://schemas.microsoft.com/office/drawing/2014/main" id="{6CB1AB58-2C8E-4C09-89EC-D55309AB9E1B}"/>
              </a:ext>
            </a:extLst>
          </p:cNvPr>
          <p:cNvSpPr txBox="1">
            <a:spLocks/>
          </p:cNvSpPr>
          <p:nvPr/>
        </p:nvSpPr>
        <p:spPr>
          <a:xfrm>
            <a:off x="1413934" y="5208858"/>
            <a:ext cx="7766936" cy="5974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>
                <a:solidFill>
                  <a:schemeClr val="tx1"/>
                </a:solidFill>
              </a:rPr>
              <a:t>Araştırmayı ilginç kılan olay, gerçekten bir indirim olup olmadığını ortaya çıkarmak</a:t>
            </a:r>
          </a:p>
        </p:txBody>
      </p:sp>
    </p:spTree>
    <p:extLst>
      <p:ext uri="{BB962C8B-B14F-4D97-AF65-F5344CB8AC3E}">
        <p14:creationId xmlns:p14="http://schemas.microsoft.com/office/powerpoint/2010/main" val="17834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E47A31-1475-46A4-BD1A-FCBE424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4" y="609600"/>
            <a:ext cx="2681944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Problem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15" name="Resim 14" descr="metin, işaret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F5D11797-502F-47D3-86FA-2FD7AFD9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4" y="1262542"/>
            <a:ext cx="4438534" cy="3961391"/>
          </a:xfrm>
          <a:prstGeom prst="rect">
            <a:avLst/>
          </a:prstGeo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FBB9309B-88FC-42A3-BE55-9FAF85901ECD}"/>
              </a:ext>
            </a:extLst>
          </p:cNvPr>
          <p:cNvSpPr txBox="1">
            <a:spLocks/>
          </p:cNvSpPr>
          <p:nvPr/>
        </p:nvSpPr>
        <p:spPr>
          <a:xfrm>
            <a:off x="7181725" y="2837329"/>
            <a:ext cx="3408487" cy="189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E-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ticaret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sitelerinde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bulunan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kampanyalarda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sahte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indirimlerin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meydana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gelmesi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kullanıcıların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durumun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farkına</a:t>
            </a:r>
            <a:r>
              <a:rPr lang="en-US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varmaması</a:t>
            </a:r>
            <a:endParaRPr lang="en-US" sz="18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Alt Başlık 2">
            <a:extLst>
              <a:ext uri="{FF2B5EF4-FFF2-40B4-BE49-F238E27FC236}">
                <a16:creationId xmlns:a16="http://schemas.microsoft.com/office/drawing/2014/main" id="{278791D1-9E25-46D4-A7E4-4E24DC31763B}"/>
              </a:ext>
            </a:extLst>
          </p:cNvPr>
          <p:cNvSpPr txBox="1">
            <a:spLocks/>
          </p:cNvSpPr>
          <p:nvPr/>
        </p:nvSpPr>
        <p:spPr>
          <a:xfrm>
            <a:off x="1413934" y="3863379"/>
            <a:ext cx="7766936" cy="372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2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E47A31-1475-46A4-BD1A-FCBE424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934" y="362933"/>
            <a:ext cx="7766936" cy="799636"/>
          </a:xfrm>
        </p:spPr>
        <p:txBody>
          <a:bodyPr/>
          <a:lstStyle/>
          <a:p>
            <a:pPr algn="l"/>
            <a:r>
              <a:rPr lang="tr-TR" sz="3200" dirty="0"/>
              <a:t>Araştırma Soruları</a:t>
            </a:r>
            <a:endParaRPr lang="tr-TR" sz="1800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BB9309B-88FC-42A3-BE55-9FAF85901ECD}"/>
              </a:ext>
            </a:extLst>
          </p:cNvPr>
          <p:cNvSpPr txBox="1">
            <a:spLocks/>
          </p:cNvSpPr>
          <p:nvPr/>
        </p:nvSpPr>
        <p:spPr>
          <a:xfrm>
            <a:off x="1413934" y="1413932"/>
            <a:ext cx="7388321" cy="661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1800" dirty="0">
                <a:solidFill>
                  <a:schemeClr val="tx1"/>
                </a:solidFill>
              </a:rPr>
              <a:t>E-ticaretten alışveriş yapmak fiyat konusunda güvenilir mi?</a:t>
            </a:r>
          </a:p>
        </p:txBody>
      </p:sp>
      <p:sp>
        <p:nvSpPr>
          <p:cNvPr id="9" name="Alt Başlık 2">
            <a:extLst>
              <a:ext uri="{FF2B5EF4-FFF2-40B4-BE49-F238E27FC236}">
                <a16:creationId xmlns:a16="http://schemas.microsoft.com/office/drawing/2014/main" id="{278791D1-9E25-46D4-A7E4-4E24DC31763B}"/>
              </a:ext>
            </a:extLst>
          </p:cNvPr>
          <p:cNvSpPr txBox="1">
            <a:spLocks/>
          </p:cNvSpPr>
          <p:nvPr/>
        </p:nvSpPr>
        <p:spPr>
          <a:xfrm>
            <a:off x="1413934" y="3863379"/>
            <a:ext cx="7766936" cy="372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6" name="Başlık 1">
            <a:extLst>
              <a:ext uri="{FF2B5EF4-FFF2-40B4-BE49-F238E27FC236}">
                <a16:creationId xmlns:a16="http://schemas.microsoft.com/office/drawing/2014/main" id="{FF7CA81B-DD20-4204-8864-09DFEC9EBA84}"/>
              </a:ext>
            </a:extLst>
          </p:cNvPr>
          <p:cNvSpPr txBox="1">
            <a:spLocks/>
          </p:cNvSpPr>
          <p:nvPr/>
        </p:nvSpPr>
        <p:spPr>
          <a:xfrm>
            <a:off x="1413933" y="2514598"/>
            <a:ext cx="7388321" cy="661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1800" dirty="0">
                <a:solidFill>
                  <a:schemeClr val="tx1"/>
                </a:solidFill>
              </a:rPr>
              <a:t>E-ticarette bulunan ürünlerinde kampanya öncesinde ve sonrasında fiyat değişikliği oluyor mu? </a:t>
            </a:r>
          </a:p>
        </p:txBody>
      </p:sp>
      <p:sp>
        <p:nvSpPr>
          <p:cNvPr id="17" name="Başlık 1">
            <a:extLst>
              <a:ext uri="{FF2B5EF4-FFF2-40B4-BE49-F238E27FC236}">
                <a16:creationId xmlns:a16="http://schemas.microsoft.com/office/drawing/2014/main" id="{DC350BFD-3116-4CCC-8788-C0D8EE8BB512}"/>
              </a:ext>
            </a:extLst>
          </p:cNvPr>
          <p:cNvSpPr txBox="1">
            <a:spLocks/>
          </p:cNvSpPr>
          <p:nvPr/>
        </p:nvSpPr>
        <p:spPr>
          <a:xfrm>
            <a:off x="1413932" y="3483503"/>
            <a:ext cx="7388321" cy="661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1800" dirty="0">
                <a:solidFill>
                  <a:schemeClr val="tx1"/>
                </a:solidFill>
              </a:rPr>
              <a:t>E-ticarette yapılan Kampanyalarda ki ürünlerde fiyat artışı oluyor mu?</a:t>
            </a:r>
          </a:p>
        </p:txBody>
      </p:sp>
      <p:sp>
        <p:nvSpPr>
          <p:cNvPr id="18" name="Başlık 1">
            <a:extLst>
              <a:ext uri="{FF2B5EF4-FFF2-40B4-BE49-F238E27FC236}">
                <a16:creationId xmlns:a16="http://schemas.microsoft.com/office/drawing/2014/main" id="{D7B73AFF-2B2C-474E-AD90-6028D21671EF}"/>
              </a:ext>
            </a:extLst>
          </p:cNvPr>
          <p:cNvSpPr txBox="1">
            <a:spLocks/>
          </p:cNvSpPr>
          <p:nvPr/>
        </p:nvSpPr>
        <p:spPr>
          <a:xfrm>
            <a:off x="1413931" y="4715930"/>
            <a:ext cx="7388321" cy="661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1800" dirty="0">
                <a:solidFill>
                  <a:schemeClr val="tx1"/>
                </a:solidFill>
              </a:rPr>
              <a:t>Ticaret Bakanlığı’nın getirmiş olduğu son 30 günde ki fiyat esas alınarak indirim oranı yapılması gerektiği yasal düzenlemeye uyulmakta mıdır?</a:t>
            </a:r>
          </a:p>
        </p:txBody>
      </p:sp>
    </p:spTree>
    <p:extLst>
      <p:ext uri="{BB962C8B-B14F-4D97-AF65-F5344CB8AC3E}">
        <p14:creationId xmlns:p14="http://schemas.microsoft.com/office/powerpoint/2010/main" val="6502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E47A31-1475-46A4-BD1A-FCBE424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 sz="3200" dirty="0">
                <a:solidFill>
                  <a:srgbClr val="FFFFFF"/>
                </a:solidFill>
              </a:rPr>
              <a:t>Yöntem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5" name="Resim 14" descr="metin, işaret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F5D11797-502F-47D3-86FA-2FD7AFD9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752364"/>
            <a:ext cx="3856774" cy="3442170"/>
          </a:xfrm>
          <a:prstGeom prst="rect">
            <a:avLst/>
          </a:prstGeo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FBB9309B-88FC-42A3-BE55-9FAF85901ECD}"/>
              </a:ext>
            </a:extLst>
          </p:cNvPr>
          <p:cNvSpPr txBox="1">
            <a:spLocks/>
          </p:cNvSpPr>
          <p:nvPr/>
        </p:nvSpPr>
        <p:spPr>
          <a:xfrm>
            <a:off x="7181725" y="2837329"/>
            <a:ext cx="3876190" cy="154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1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Araştırmayı belli alanlarda yer alan mağazaların ürünlerini 4 günde bir fiyat verilerini kaydedip, kampanyaya katıldıktan sonra ki fiyatların verilerini kaydederek ilerlenecektir</a:t>
            </a:r>
            <a:endParaRPr lang="en-US" sz="18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Alt Başlık 2">
            <a:extLst>
              <a:ext uri="{FF2B5EF4-FFF2-40B4-BE49-F238E27FC236}">
                <a16:creationId xmlns:a16="http://schemas.microsoft.com/office/drawing/2014/main" id="{278791D1-9E25-46D4-A7E4-4E24DC31763B}"/>
              </a:ext>
            </a:extLst>
          </p:cNvPr>
          <p:cNvSpPr txBox="1">
            <a:spLocks/>
          </p:cNvSpPr>
          <p:nvPr/>
        </p:nvSpPr>
        <p:spPr>
          <a:xfrm>
            <a:off x="1413934" y="3863379"/>
            <a:ext cx="7766936" cy="372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5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E47A31-1475-46A4-BD1A-FCBE424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 sz="3200" dirty="0">
                <a:solidFill>
                  <a:srgbClr val="FFFFFF"/>
                </a:solidFill>
              </a:rPr>
              <a:t>Hipotez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5" name="Resim 14" descr="metin, işaret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F5D11797-502F-47D3-86FA-2FD7AFD9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752364"/>
            <a:ext cx="3856774" cy="3442170"/>
          </a:xfrm>
          <a:prstGeom prst="rect">
            <a:avLst/>
          </a:prstGeo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FBB9309B-88FC-42A3-BE55-9FAF85901ECD}"/>
              </a:ext>
            </a:extLst>
          </p:cNvPr>
          <p:cNvSpPr txBox="1">
            <a:spLocks/>
          </p:cNvSpPr>
          <p:nvPr/>
        </p:nvSpPr>
        <p:spPr>
          <a:xfrm>
            <a:off x="7214005" y="2249395"/>
            <a:ext cx="4598129" cy="9642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1800" dirty="0">
                <a:solidFill>
                  <a:schemeClr val="bg1"/>
                </a:solidFill>
              </a:rPr>
              <a:t>E-ticarette bulunan ürünlerin kampanyaya katılmasıyla birlikte sahte indirimler gerçekleştirilmektedir.</a:t>
            </a:r>
          </a:p>
        </p:txBody>
      </p:sp>
      <p:sp>
        <p:nvSpPr>
          <p:cNvPr id="9" name="Alt Başlık 2">
            <a:extLst>
              <a:ext uri="{FF2B5EF4-FFF2-40B4-BE49-F238E27FC236}">
                <a16:creationId xmlns:a16="http://schemas.microsoft.com/office/drawing/2014/main" id="{278791D1-9E25-46D4-A7E4-4E24DC31763B}"/>
              </a:ext>
            </a:extLst>
          </p:cNvPr>
          <p:cNvSpPr txBox="1">
            <a:spLocks/>
          </p:cNvSpPr>
          <p:nvPr/>
        </p:nvSpPr>
        <p:spPr>
          <a:xfrm>
            <a:off x="1413934" y="3863379"/>
            <a:ext cx="7766936" cy="372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1" name="Başlık 1">
            <a:extLst>
              <a:ext uri="{FF2B5EF4-FFF2-40B4-BE49-F238E27FC236}">
                <a16:creationId xmlns:a16="http://schemas.microsoft.com/office/drawing/2014/main" id="{5EB75F0C-90EB-44CB-9EF4-8D1D9B433CAB}"/>
              </a:ext>
            </a:extLst>
          </p:cNvPr>
          <p:cNvSpPr txBox="1">
            <a:spLocks/>
          </p:cNvSpPr>
          <p:nvPr/>
        </p:nvSpPr>
        <p:spPr>
          <a:xfrm>
            <a:off x="7221000" y="3512921"/>
            <a:ext cx="4598129" cy="9642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1800" dirty="0">
                <a:solidFill>
                  <a:schemeClr val="bg1"/>
                </a:solidFill>
              </a:rPr>
              <a:t>E-ticarette indirim oranı yasal düzenlemesine uyulmamaktadır</a:t>
            </a:r>
          </a:p>
        </p:txBody>
      </p:sp>
    </p:spTree>
    <p:extLst>
      <p:ext uri="{BB962C8B-B14F-4D97-AF65-F5344CB8AC3E}">
        <p14:creationId xmlns:p14="http://schemas.microsoft.com/office/powerpoint/2010/main" val="115443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E47A31-1475-46A4-BD1A-FCBE424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934" y="362933"/>
            <a:ext cx="7766936" cy="799636"/>
          </a:xfrm>
        </p:spPr>
        <p:txBody>
          <a:bodyPr/>
          <a:lstStyle/>
          <a:p>
            <a:pPr algn="l"/>
            <a:r>
              <a:rPr lang="tr-TR" sz="3200" dirty="0"/>
              <a:t>Kaynaklar</a:t>
            </a:r>
            <a:endParaRPr lang="tr-TR" sz="1800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BB9309B-88FC-42A3-BE55-9FAF85901ECD}"/>
              </a:ext>
            </a:extLst>
          </p:cNvPr>
          <p:cNvSpPr txBox="1">
            <a:spLocks/>
          </p:cNvSpPr>
          <p:nvPr/>
        </p:nvSpPr>
        <p:spPr>
          <a:xfrm>
            <a:off x="1413934" y="1413932"/>
            <a:ext cx="7388321" cy="661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Alt Başlık 2">
            <a:extLst>
              <a:ext uri="{FF2B5EF4-FFF2-40B4-BE49-F238E27FC236}">
                <a16:creationId xmlns:a16="http://schemas.microsoft.com/office/drawing/2014/main" id="{278791D1-9E25-46D4-A7E4-4E24DC31763B}"/>
              </a:ext>
            </a:extLst>
          </p:cNvPr>
          <p:cNvSpPr txBox="1">
            <a:spLocks/>
          </p:cNvSpPr>
          <p:nvPr/>
        </p:nvSpPr>
        <p:spPr>
          <a:xfrm>
            <a:off x="1413934" y="3863379"/>
            <a:ext cx="7766936" cy="372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6" name="Başlık 1">
            <a:extLst>
              <a:ext uri="{FF2B5EF4-FFF2-40B4-BE49-F238E27FC236}">
                <a16:creationId xmlns:a16="http://schemas.microsoft.com/office/drawing/2014/main" id="{FF7CA81B-DD20-4204-8864-09DFEC9EBA84}"/>
              </a:ext>
            </a:extLst>
          </p:cNvPr>
          <p:cNvSpPr txBox="1">
            <a:spLocks/>
          </p:cNvSpPr>
          <p:nvPr/>
        </p:nvSpPr>
        <p:spPr>
          <a:xfrm>
            <a:off x="1413933" y="2514598"/>
            <a:ext cx="7388321" cy="661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Başlık 1">
            <a:extLst>
              <a:ext uri="{FF2B5EF4-FFF2-40B4-BE49-F238E27FC236}">
                <a16:creationId xmlns:a16="http://schemas.microsoft.com/office/drawing/2014/main" id="{DC350BFD-3116-4CCC-8788-C0D8EE8BB512}"/>
              </a:ext>
            </a:extLst>
          </p:cNvPr>
          <p:cNvSpPr txBox="1">
            <a:spLocks/>
          </p:cNvSpPr>
          <p:nvPr/>
        </p:nvSpPr>
        <p:spPr>
          <a:xfrm>
            <a:off x="1413932" y="3483503"/>
            <a:ext cx="7388321" cy="661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Başlık 1">
            <a:extLst>
              <a:ext uri="{FF2B5EF4-FFF2-40B4-BE49-F238E27FC236}">
                <a16:creationId xmlns:a16="http://schemas.microsoft.com/office/drawing/2014/main" id="{D7B73AFF-2B2C-474E-AD90-6028D21671EF}"/>
              </a:ext>
            </a:extLst>
          </p:cNvPr>
          <p:cNvSpPr txBox="1">
            <a:spLocks/>
          </p:cNvSpPr>
          <p:nvPr/>
        </p:nvSpPr>
        <p:spPr>
          <a:xfrm>
            <a:off x="1413931" y="4715930"/>
            <a:ext cx="7388321" cy="661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133080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166</Words>
  <Application>Microsoft Office PowerPoint</Application>
  <PresentationFormat>Geniş ekran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Yüzeyler</vt:lpstr>
      <vt:lpstr> Hangi Konuda Araştırma Yapıyorsunuz?   </vt:lpstr>
      <vt:lpstr>Problem</vt:lpstr>
      <vt:lpstr>Araştırma Soruları</vt:lpstr>
      <vt:lpstr>Yöntem</vt:lpstr>
      <vt:lpstr>Hipotez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Hangi Konuda Araştırma Yapıyorsunuz?   </dc:title>
  <dc:creator>Harun Sefa DERE</dc:creator>
  <cp:lastModifiedBy>Harun Sefa DERE</cp:lastModifiedBy>
  <cp:revision>3</cp:revision>
  <dcterms:created xsi:type="dcterms:W3CDTF">2022-02-21T19:29:12Z</dcterms:created>
  <dcterms:modified xsi:type="dcterms:W3CDTF">2022-02-21T21:37:53Z</dcterms:modified>
</cp:coreProperties>
</file>