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335F1-9CAB-4909-8ED1-144BD72EA8BF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3C0BE-B493-4650-9DF6-E979D811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0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472-08B5-4B46-AA4B-6204640958B4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Reference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83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20D-BFDC-4C51-9710-B570BC6A5787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Reference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336-9D73-437E-AEDB-50ADE5B28766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Reference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1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B93C-3453-4644-A055-CF438FA3B41D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Reference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2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C4B8-1C6C-46E7-A3D4-E40425242CDA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Reference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6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C7A9-0534-4B15-B0E2-A211C63C39AB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Reference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7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3160-3067-4DA1-98FD-F1271B8FCDB8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Reference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1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56F1-47DB-4B7C-B932-FC8C25070A9D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Reference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58F6-CAD5-40CA-9759-A246F082EEB0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Source: Reference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59A7A1-522C-4CFC-A4A7-0C3C3706FD37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Source: Reference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BBC5-62E5-4F58-A513-E7554A233E90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Reference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4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AEC95D-251D-4CD8-8B9E-7377E7829B92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Source: Reference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A92106-228E-4C27-976D-A83D4A03F7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9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08560-BC64-427E-8F8C-79618C4AA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en-US" sz="6600"/>
              <a:t>F1/10 Research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E7009-ED92-4422-8B7E-472C3D77B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Peter Guarner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10F37-5A7D-41C8-BA8D-0B8B92C8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79" y="640081"/>
            <a:ext cx="6056457" cy="50541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33412-F720-4B5D-868A-61B2E544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Source: Reference 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E521-4EC7-4572-9F66-F096DA8A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Reviewed	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F1CD-84BD-4E2F-9601-9E6AF8225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43" y="1737360"/>
            <a:ext cx="10961914" cy="430466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 Planning and Control System for Self-Driving Racing Vehicles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Optimization of vehicle lap time with autonomous race car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Localization-based software architecture for 1:10 scale autonomous car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Implementation of F1/10 project </a:t>
            </a:r>
          </a:p>
        </p:txBody>
      </p:sp>
    </p:spTree>
    <p:extLst>
      <p:ext uri="{BB962C8B-B14F-4D97-AF65-F5344CB8AC3E}">
        <p14:creationId xmlns:p14="http://schemas.microsoft.com/office/powerpoint/2010/main" val="131935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F6F7-7E93-4F33-9E6B-A09820F6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51C4-554F-432B-A08D-27C627229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423"/>
            <a:ext cx="8229694" cy="430466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LiDAR sensor</a:t>
            </a:r>
          </a:p>
          <a:p>
            <a:pPr marL="914400" lvl="1" indent="-4572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Range measurements with high frequency emission of laser pulses. </a:t>
            </a:r>
          </a:p>
          <a:p>
            <a:pPr marL="914400" lvl="1" indent="-4572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Generates dense ‘point clouds’ of gathered measurements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IMU sensor</a:t>
            </a:r>
          </a:p>
          <a:p>
            <a:pPr marL="914400" lvl="1" indent="-4572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Accelerometer and gyroscope to determine acceleration, speed, and orientation</a:t>
            </a:r>
          </a:p>
          <a:p>
            <a:pPr marL="914400" lvl="1" indent="-4572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Prone to vibration errors and bias drift error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Wheel Tachometer </a:t>
            </a:r>
          </a:p>
          <a:p>
            <a:pPr marL="914400" lvl="1" indent="-4572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Provides additional speed measurement and travel displacement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ROS Computer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Microcontroller with Bluetooth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53B11-6D47-4B2D-9D39-36F96434C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498" y="1833423"/>
            <a:ext cx="2709000" cy="4065867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8B0CE9-B406-4D3C-86E2-1FF72F13F6B9}"/>
              </a:ext>
            </a:extLst>
          </p:cNvPr>
          <p:cNvSpPr txBox="1">
            <a:spLocks/>
          </p:cNvSpPr>
          <p:nvPr/>
        </p:nvSpPr>
        <p:spPr>
          <a:xfrm>
            <a:off x="8225596" y="589929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Source: Reference 2)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156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68B0-590C-4C41-A0AA-85C8F040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and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D0DE-46C5-45C8-9BD9-527A343A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744735"/>
            <a:ext cx="3693988" cy="4646733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Mapping </a:t>
            </a:r>
          </a:p>
          <a:p>
            <a:pPr marL="690563" lvl="1" indent="-233363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Using range measurements and odometry to predetermine environment: boundaries and expected path. </a:t>
            </a:r>
          </a:p>
          <a:p>
            <a:pPr marL="690563" lvl="1" indent="-233363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Helps plan the desired path for the vehicle to follow</a:t>
            </a:r>
          </a:p>
          <a:p>
            <a:pPr marL="690563" lvl="1" indent="-233363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Processed on separate ROS nodes since computations are intensive</a:t>
            </a:r>
          </a:p>
          <a:p>
            <a:pPr marL="690563" lvl="1" indent="-233363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Three ROS mapping schemes:</a:t>
            </a:r>
          </a:p>
          <a:p>
            <a:pPr lvl="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Hector Mapping</a:t>
            </a:r>
          </a:p>
          <a:p>
            <a:pPr lvl="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Gmapping</a:t>
            </a:r>
            <a:endParaRPr lang="en-US" sz="1800" dirty="0"/>
          </a:p>
          <a:p>
            <a:pPr lvl="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Cartographer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FCE89-91D2-4409-B78A-938D16AC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90602" y="1920152"/>
            <a:ext cx="4114800" cy="365125"/>
          </a:xfrm>
        </p:spPr>
        <p:txBody>
          <a:bodyPr/>
          <a:lstStyle/>
          <a:p>
            <a:r>
              <a:rPr lang="en-US" dirty="0"/>
              <a:t>Source: Reference 1)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0D437F-8A50-429C-8358-5960CE173769}"/>
              </a:ext>
            </a:extLst>
          </p:cNvPr>
          <p:cNvSpPr txBox="1">
            <a:spLocks/>
          </p:cNvSpPr>
          <p:nvPr/>
        </p:nvSpPr>
        <p:spPr>
          <a:xfrm>
            <a:off x="4658186" y="1763309"/>
            <a:ext cx="39412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Localization</a:t>
            </a:r>
          </a:p>
          <a:p>
            <a:pPr marL="690563" lvl="1" indent="-233363">
              <a:lnSpc>
                <a:spcPct val="1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relative sensor measurements to estimate vehicle state</a:t>
            </a:r>
          </a:p>
          <a:p>
            <a:pPr marL="690563" lvl="1" indent="-233363">
              <a:lnSpc>
                <a:spcPct val="1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Fusing sensor data helps determine better state estimate</a:t>
            </a:r>
          </a:p>
          <a:p>
            <a:pPr marL="690563" lvl="1" indent="-233363">
              <a:lnSpc>
                <a:spcPct val="1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Monte Carlo algorithms uses point probabilities to help refine state estimate</a:t>
            </a:r>
          </a:p>
          <a:p>
            <a:pPr marL="690563" lvl="1" indent="-233363">
              <a:lnSpc>
                <a:spcPct val="1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Normally acquired by integrating acceleration and speed measurements </a:t>
            </a:r>
          </a:p>
          <a:p>
            <a:pPr marL="690563" lvl="1" indent="-233363">
              <a:lnSpc>
                <a:spcPct val="10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Aided with PID controller for actuators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EFFF6-BFDD-496C-ADA0-D7921E91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955" y="3046732"/>
            <a:ext cx="3228093" cy="178449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EBD94-EB8E-4BFD-9E0F-EF30991ED4C0}"/>
              </a:ext>
            </a:extLst>
          </p:cNvPr>
          <p:cNvSpPr txBox="1">
            <a:spLocks/>
          </p:cNvSpPr>
          <p:nvPr/>
        </p:nvSpPr>
        <p:spPr>
          <a:xfrm>
            <a:off x="7897599" y="485717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Source: Reference 1)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409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9B32-C19D-414D-8E43-69ABA153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A191-9F5A-432E-A62F-F2DC02D2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Mapping: conduct calibration lap to determine environment boundaries.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Determine optimal steering around track based on traction limits for a constant speed. Save trajectory as a reference.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Optimize speed input incremental points on the path.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Drive the track while keeping as close to the reference as possible.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1800" dirty="0"/>
              <a:t>Localization: estimate state at each point and compare to desired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1800" dirty="0"/>
              <a:t>Feedback errors from comparison to desired path and PID controller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1800" dirty="0"/>
              <a:t>Fuse measurements together for better estimation: Kalman filter/particle filter.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1800" dirty="0"/>
              <a:t>Determine localization errors for post-race tuning or reconfiguration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4AA09-6E4E-4DB2-ABE6-54891ACD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508" y="3073692"/>
            <a:ext cx="2814893" cy="1567444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35CF808-F91D-486B-9CEB-F3982E22AAD5}"/>
              </a:ext>
            </a:extLst>
          </p:cNvPr>
          <p:cNvSpPr txBox="1">
            <a:spLocks/>
          </p:cNvSpPr>
          <p:nvPr/>
        </p:nvSpPr>
        <p:spPr>
          <a:xfrm>
            <a:off x="8006552" y="464113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Source: Reference 1)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900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EB72-591B-445A-B220-459E5ADC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4EE6-0B19-4900-A30C-D2578593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 err="1"/>
              <a:t>Caporale</a:t>
            </a:r>
            <a:r>
              <a:rPr lang="en-US" sz="2000" dirty="0"/>
              <a:t>, D., </a:t>
            </a:r>
            <a:r>
              <a:rPr lang="en-US" sz="2000" dirty="0" err="1"/>
              <a:t>Fagiolini</a:t>
            </a:r>
            <a:r>
              <a:rPr lang="en-US" sz="2000" dirty="0"/>
              <a:t>, A., </a:t>
            </a:r>
            <a:r>
              <a:rPr lang="en-US" sz="2000" dirty="0" err="1"/>
              <a:t>Pallottino</a:t>
            </a:r>
            <a:r>
              <a:rPr lang="en-US" sz="2000" dirty="0"/>
              <a:t>, L., </a:t>
            </a:r>
            <a:r>
              <a:rPr lang="en-US" sz="2000" dirty="0" err="1"/>
              <a:t>Settimi</a:t>
            </a:r>
            <a:r>
              <a:rPr lang="en-US" sz="2000" dirty="0"/>
              <a:t>, A., Biondo, A., </a:t>
            </a:r>
            <a:r>
              <a:rPr lang="en-US" sz="2000" dirty="0" err="1"/>
              <a:t>Amerotti</a:t>
            </a:r>
            <a:r>
              <a:rPr lang="en-US" sz="2000" dirty="0"/>
              <a:t>, F., … </a:t>
            </a:r>
            <a:r>
              <a:rPr lang="en-US" sz="2000" dirty="0" err="1"/>
              <a:t>Venturini</a:t>
            </a:r>
            <a:r>
              <a:rPr lang="en-US" sz="2000" dirty="0"/>
              <a:t>, L. (2018). A Planning and Control System for Self-Driving Racing Vehicles. </a:t>
            </a:r>
            <a:r>
              <a:rPr lang="en-US" sz="2000" i="1" dirty="0"/>
              <a:t>2018 IEEE 4th International Forum on Research and Technology for Society and Industry (RTSI)</a:t>
            </a:r>
            <a:r>
              <a:rPr lang="en-US" sz="2000" dirty="0"/>
              <a:t>. </a:t>
            </a:r>
            <a:r>
              <a:rPr lang="en-US" sz="2000" dirty="0" err="1"/>
              <a:t>doi</a:t>
            </a:r>
            <a:r>
              <a:rPr lang="en-US" sz="2000" dirty="0"/>
              <a:t>: 10.1109/rtsi.2018.8548444.</a:t>
            </a:r>
          </a:p>
          <a:p>
            <a:pPr marL="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 err="1"/>
              <a:t>Gotlib</a:t>
            </a:r>
            <a:r>
              <a:rPr lang="en-US" sz="2000" dirty="0"/>
              <a:t>, A., </a:t>
            </a:r>
            <a:r>
              <a:rPr lang="en-US" sz="2000" dirty="0" err="1"/>
              <a:t>Lukojc</a:t>
            </a:r>
            <a:r>
              <a:rPr lang="en-US" sz="2000" dirty="0"/>
              <a:t>, K., &amp; </a:t>
            </a:r>
            <a:r>
              <a:rPr lang="en-US" sz="2000" dirty="0" err="1"/>
              <a:t>Szczygielski</a:t>
            </a:r>
            <a:r>
              <a:rPr lang="en-US" sz="2000" dirty="0"/>
              <a:t>, M. (2019). Localization-based software architecture for 1:10 scale autonomous car. </a:t>
            </a:r>
            <a:r>
              <a:rPr lang="en-US" sz="2000" i="1" dirty="0"/>
              <a:t>2019 International Interdisciplinary PhD Workshop (</a:t>
            </a:r>
            <a:r>
              <a:rPr lang="en-US" sz="2000" i="1" dirty="0" err="1"/>
              <a:t>IIPhDW</a:t>
            </a:r>
            <a:r>
              <a:rPr lang="en-US" sz="2000" i="1" dirty="0"/>
              <a:t>)</a:t>
            </a:r>
            <a:r>
              <a:rPr lang="en-US" sz="2000" dirty="0"/>
              <a:t>. </a:t>
            </a:r>
            <a:r>
              <a:rPr lang="en-US" sz="2000" dirty="0" err="1"/>
              <a:t>doi</a:t>
            </a:r>
            <a:r>
              <a:rPr lang="en-US" sz="2000" dirty="0"/>
              <a:t>: 10.1109/iiphdw.2019.8755418.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921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1499EA5ACF94BABA5B21A6D61BCEC" ma:contentTypeVersion="6" ma:contentTypeDescription="Create a new document." ma:contentTypeScope="" ma:versionID="5945a752f55028895491ab10bade7928">
  <xsd:schema xmlns:xsd="http://www.w3.org/2001/XMLSchema" xmlns:xs="http://www.w3.org/2001/XMLSchema" xmlns:p="http://schemas.microsoft.com/office/2006/metadata/properties" xmlns:ns2="bd89db9a-6bed-4046-9454-cc2ca959678d" targetNamespace="http://schemas.microsoft.com/office/2006/metadata/properties" ma:root="true" ma:fieldsID="1687e387dc5226bcb305268cef78fc69" ns2:_="">
    <xsd:import namespace="bd89db9a-6bed-4046-9454-cc2ca95967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89db9a-6bed-4046-9454-cc2ca95967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9FA3ED-1E5E-47A4-9075-261F60F3017B}"/>
</file>

<file path=customXml/itemProps2.xml><?xml version="1.0" encoding="utf-8"?>
<ds:datastoreItem xmlns:ds="http://schemas.openxmlformats.org/officeDocument/2006/customXml" ds:itemID="{0319ED66-B4B8-4172-9C58-168F47FCBBD5}"/>
</file>

<file path=customXml/itemProps3.xml><?xml version="1.0" encoding="utf-8"?>
<ds:datastoreItem xmlns:ds="http://schemas.openxmlformats.org/officeDocument/2006/customXml" ds:itemID="{203C610B-D17E-455A-BDB7-3E59D554DB70}"/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Retrospect</vt:lpstr>
      <vt:lpstr>F1/10 Research Summary</vt:lpstr>
      <vt:lpstr>Papers Reviewed     </vt:lpstr>
      <vt:lpstr>Hardware</vt:lpstr>
      <vt:lpstr>Mapping and Localization</vt:lpstr>
      <vt:lpstr>Optimization process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F1/10 Research Summary</dc:title>
  <dc:creator>Peter Guarner</dc:creator>
  <cp:lastModifiedBy>Peter Guarner</cp:lastModifiedBy>
  <cp:revision>6</cp:revision>
  <dcterms:created xsi:type="dcterms:W3CDTF">2019-09-04T23:53:38Z</dcterms:created>
  <dcterms:modified xsi:type="dcterms:W3CDTF">2019-09-05T00:04:49Z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0x0101001E21499EA5ACF94BABA5B21A6D61BCEC</vt:lpwstr>
  </property>
</Properties>
</file>