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the hosting set up in the app.py file?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Someone explain the query URL details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ability to hover over line and see price, also to drill into a time frame by clicking and dragging a box over that part of the line. These are capabilities provided by Plotly</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 why the comparison is useful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how it’s convenient to have this info on the same page, rather than having to open a new tab and search news sites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Invest Wisely</a:t>
            </a:r>
            <a:endParaRPr/>
          </a:p>
          <a:p>
            <a:pPr indent="0" lvl="0" marL="0">
              <a:spcBef>
                <a:spcPts val="0"/>
              </a:spcBef>
              <a:spcAft>
                <a:spcPts val="0"/>
              </a:spcAft>
              <a:buNone/>
            </a:pPr>
            <a:r>
              <a:rPr lang="en" sz="2400"/>
              <a:t>Project 2 - Data Analytics</a:t>
            </a:r>
            <a:endParaRPr sz="2400"/>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Michael, Mustafa, Neela,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Sentiment Data</a:t>
            </a:r>
            <a:endParaRPr/>
          </a:p>
        </p:txBody>
      </p:sp>
      <p:sp>
        <p:nvSpPr>
          <p:cNvPr id="190" name="Shape 19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Sometimes in order to have a competitive advantage in analysis, you need to consider data that others are not considering. </a:t>
            </a:r>
            <a:endParaRPr/>
          </a:p>
          <a:p>
            <a:pPr indent="0" lvl="0" marL="0">
              <a:spcBef>
                <a:spcPts val="1600"/>
              </a:spcBef>
              <a:spcAft>
                <a:spcPts val="0"/>
              </a:spcAft>
              <a:buNone/>
            </a:pPr>
            <a:r>
              <a:rPr lang="en"/>
              <a:t>An example of this could be social data about a company. Are people interested (searching) in this company? How is that interest changing over time?  Are people talking about this company on social media? How does the sentiment of those conversations compare to the sentiment of this company’s competitors?</a:t>
            </a:r>
            <a:endParaRPr/>
          </a:p>
          <a:p>
            <a:pPr indent="0" lvl="0" marL="0">
              <a:spcBef>
                <a:spcPts val="1600"/>
              </a:spcBef>
              <a:spcAft>
                <a:spcPts val="0"/>
              </a:spcAft>
              <a:buNone/>
            </a:pPr>
            <a:r>
              <a:rPr lang="en"/>
              <a:t>All questions that could be useful to an analyst.</a:t>
            </a:r>
            <a:endParaRPr/>
          </a:p>
          <a:p>
            <a:pPr indent="0" lvl="0" marL="0">
              <a:spcBef>
                <a:spcPts val="1600"/>
              </a:spcBef>
              <a:spcAft>
                <a:spcPts val="1600"/>
              </a:spcAft>
              <a:buNone/>
            </a:pPr>
            <a:r>
              <a:rPr lang="en"/>
              <a:t>The team added a feature, using X JS library, that displays _______________.</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Saving User Searches</a:t>
            </a:r>
            <a:endParaRPr/>
          </a:p>
        </p:txBody>
      </p:sp>
      <p:sp>
        <p:nvSpPr>
          <p:cNvPr id="196" name="Shape 19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team used MongoDB to save each stock ticker users search for. This is useful because it shows what stocks the fund is focused on, and can help analysts understand what each other are researching. </a:t>
            </a:r>
            <a:endParaRPr/>
          </a:p>
          <a:p>
            <a:pPr indent="0" lvl="0" marL="0">
              <a:spcBef>
                <a:spcPts val="1600"/>
              </a:spcBef>
              <a:spcAft>
                <a:spcPts val="1600"/>
              </a:spcAft>
              <a:buNone/>
            </a:pPr>
            <a:r>
              <a:rPr lang="en"/>
              <a:t>The user clicks a ‘stock history’ button and goes to another page that displays past searches.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Flask API</a:t>
            </a:r>
            <a:endParaRPr/>
          </a:p>
        </p:txBody>
      </p:sp>
      <p:sp>
        <p:nvSpPr>
          <p:cNvPr id="202" name="Shape 20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team’s Flask API allows the program to update the MongoDB and to query the stock market API on each search. It also renders the HTML page.</a:t>
            </a:r>
            <a:endParaRPr/>
          </a:p>
        </p:txBody>
      </p:sp>
      <p:pic>
        <p:nvPicPr>
          <p:cNvPr id="203" name="Shape 203"/>
          <p:cNvPicPr preferRelativeResize="0"/>
          <p:nvPr/>
        </p:nvPicPr>
        <p:blipFill>
          <a:blip r:embed="rId3">
            <a:alphaModFix/>
          </a:blip>
          <a:stretch>
            <a:fillRect/>
          </a:stretch>
        </p:blipFill>
        <p:spPr>
          <a:xfrm>
            <a:off x="2373750" y="2571750"/>
            <a:ext cx="4396501" cy="1861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Hosting on Heroku</a:t>
            </a:r>
            <a:endParaRPr/>
          </a:p>
        </p:txBody>
      </p:sp>
      <p:sp>
        <p:nvSpPr>
          <p:cNvPr id="209" name="Shape 20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Mike doesn’t want his team to have to run this program locally on their machines. Ideally they can access it from any computer. For this reason, they hosted it on Heroku. This allows his team to access the tool from any web browser.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Opportunities for Improvement</a:t>
            </a:r>
            <a:endParaRPr/>
          </a:p>
        </p:txBody>
      </p:sp>
      <p:sp>
        <p:nvSpPr>
          <p:cNvPr id="215" name="Shape 2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graph that compares the stock and S&amp;P prices over time could also compare the stock with automatically selected comparable companies (ones in the same industry with similar market caps).</a:t>
            </a:r>
            <a:endParaRPr/>
          </a:p>
          <a:p>
            <a:pPr indent="0" lvl="0" marL="0">
              <a:spcBef>
                <a:spcPts val="1600"/>
              </a:spcBef>
              <a:spcAft>
                <a:spcPts val="0"/>
              </a:spcAft>
              <a:buNone/>
            </a:pPr>
            <a:r>
              <a:rPr lang="en"/>
              <a:t>Certainly there are some artistic, aesthetic improvements we could add that would make the user experience as stress-free as possible. </a:t>
            </a:r>
            <a:endParaRPr/>
          </a:p>
          <a:p>
            <a:pPr indent="0" lvl="0" marL="0">
              <a:spcBef>
                <a:spcPts val="1600"/>
              </a:spcBef>
              <a:spcAft>
                <a:spcPts val="0"/>
              </a:spcAft>
              <a:buNone/>
            </a:pPr>
            <a:r>
              <a:rPr lang="en"/>
              <a:t>A user should be able to adjust the time horizon of the analysis (i.e. 7d, 6m, 1y, 5y).</a:t>
            </a:r>
            <a:endParaRPr/>
          </a:p>
          <a:p>
            <a:pPr indent="0" lvl="0" marL="0">
              <a:spcBef>
                <a:spcPts val="1600"/>
              </a:spcBef>
              <a:spcAft>
                <a:spcPts val="0"/>
              </a:spcAft>
              <a:buNone/>
            </a:pPr>
            <a:r>
              <a:rPr lang="en"/>
              <a:t>More...</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Story</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Mike is a portfolio manager at Goldman Sachs. Every day, he and his team conduct research on potential stock investments.</a:t>
            </a:r>
            <a:endParaRPr/>
          </a:p>
          <a:p>
            <a:pPr indent="0" lvl="0" marL="0">
              <a:spcBef>
                <a:spcPts val="1600"/>
              </a:spcBef>
              <a:spcAft>
                <a:spcPts val="0"/>
              </a:spcAft>
              <a:buNone/>
            </a:pPr>
            <a:r>
              <a:rPr lang="en"/>
              <a:t>Mike wants to upgrade the current research tools he uses and build something more catered to his type of analysis. He wants it all on one easy to use web page.</a:t>
            </a:r>
            <a:endParaRPr/>
          </a:p>
          <a:p>
            <a:pPr indent="0" lvl="0" marL="0">
              <a:spcBef>
                <a:spcPts val="1600"/>
              </a:spcBef>
              <a:spcAft>
                <a:spcPts val="1600"/>
              </a:spcAft>
              <a:buNone/>
            </a:pPr>
            <a:r>
              <a:rPr lang="en"/>
              <a:t>So begins his quest to a floor of the building that he’s never been… a floor with many </a:t>
            </a:r>
            <a:r>
              <a:rPr lang="en"/>
              <a:t>puzzles</a:t>
            </a:r>
            <a:r>
              <a:rPr lang="en"/>
              <a:t>, and many data analysts…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start, the team wants something easy to use and informative. </a:t>
            </a:r>
            <a:endParaRPr/>
          </a:p>
          <a:p>
            <a:pPr indent="0" lvl="0" marL="0">
              <a:spcBef>
                <a:spcPts val="1600"/>
              </a:spcBef>
              <a:spcAft>
                <a:spcPts val="0"/>
              </a:spcAft>
              <a:buNone/>
            </a:pPr>
            <a:r>
              <a:rPr lang="en"/>
              <a:t>A user inputs a stock ticker symbol on our custom HTML page, and the program will then fetch, clean, and display the relevant stock data. The program will also save past user searches in a database.</a:t>
            </a:r>
            <a:endParaRPr/>
          </a:p>
          <a:p>
            <a:pPr indent="0" lvl="0" marL="0">
              <a:spcBef>
                <a:spcPts val="1600"/>
              </a:spcBef>
              <a:spcAft>
                <a:spcPts val="0"/>
              </a:spcAft>
              <a:buNone/>
            </a:pPr>
            <a:r>
              <a:rPr lang="en"/>
              <a:t>After searching, a user should see on one page:</a:t>
            </a:r>
            <a:endParaRPr/>
          </a:p>
          <a:p>
            <a:pPr indent="-311150" lvl="0" marL="457200" rtl="0">
              <a:spcBef>
                <a:spcPts val="1600"/>
              </a:spcBef>
              <a:spcAft>
                <a:spcPts val="0"/>
              </a:spcAft>
              <a:buSzPts val="1300"/>
              <a:buChar char="●"/>
            </a:pPr>
            <a:r>
              <a:rPr lang="en"/>
              <a:t>A historical price graph of the stock</a:t>
            </a:r>
            <a:endParaRPr/>
          </a:p>
          <a:p>
            <a:pPr indent="-311150" lvl="0" marL="457200" rtl="0">
              <a:spcBef>
                <a:spcPts val="0"/>
              </a:spcBef>
              <a:spcAft>
                <a:spcPts val="0"/>
              </a:spcAft>
              <a:buSzPts val="1300"/>
              <a:buChar char="●"/>
            </a:pPr>
            <a:r>
              <a:rPr lang="en"/>
              <a:t>A graph that compares the performance of the stock to the S&amp;P500</a:t>
            </a:r>
            <a:endParaRPr/>
          </a:p>
          <a:p>
            <a:pPr indent="-311150" lvl="0" marL="457200" rtl="0">
              <a:spcBef>
                <a:spcPts val="0"/>
              </a:spcBef>
              <a:spcAft>
                <a:spcPts val="0"/>
              </a:spcAft>
              <a:buSzPts val="1300"/>
              <a:buChar char="●"/>
            </a:pPr>
            <a:r>
              <a:rPr lang="en"/>
              <a:t>A table with financial statistics about the stock</a:t>
            </a:r>
            <a:endParaRPr/>
          </a:p>
          <a:p>
            <a:pPr indent="-311150" lvl="0" marL="457200" rtl="0">
              <a:spcBef>
                <a:spcPts val="0"/>
              </a:spcBef>
              <a:spcAft>
                <a:spcPts val="0"/>
              </a:spcAft>
              <a:buSzPts val="1300"/>
              <a:buChar char="●"/>
            </a:pPr>
            <a:r>
              <a:rPr lang="en"/>
              <a:t>A collection of recent news articles about the company and its industry</a:t>
            </a:r>
            <a:endParaRPr/>
          </a:p>
          <a:p>
            <a:pPr indent="-311150" lvl="0" marL="457200" rtl="0">
              <a:spcBef>
                <a:spcPts val="0"/>
              </a:spcBef>
              <a:spcAft>
                <a:spcPts val="0"/>
              </a:spcAft>
              <a:buSzPts val="1300"/>
              <a:buChar char="●"/>
            </a:pPr>
            <a:r>
              <a:rPr lang="en"/>
              <a:t>Social sentiment data about the stock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Getting the Stock Data</a:t>
            </a:r>
            <a:endParaRPr/>
          </a:p>
        </p:txBody>
      </p:sp>
      <p:sp>
        <p:nvSpPr>
          <p:cNvPr id="153" name="Shape 153"/>
          <p:cNvSpPr txBox="1"/>
          <p:nvPr>
            <p:ph idx="1" type="body"/>
          </p:nvPr>
        </p:nvSpPr>
        <p:spPr>
          <a:xfrm>
            <a:off x="1297500" y="1567550"/>
            <a:ext cx="7038900" cy="318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IEX Trading provides a free stock market data API. </a:t>
            </a:r>
            <a:endParaRPr/>
          </a:p>
          <a:p>
            <a:pPr indent="0" lvl="0" marL="0">
              <a:spcBef>
                <a:spcPts val="1600"/>
              </a:spcBef>
              <a:spcAft>
                <a:spcPts val="0"/>
              </a:spcAft>
              <a:buNone/>
            </a:pPr>
            <a:r>
              <a:rPr lang="en"/>
              <a:t>The team used d3.json to get an object with real</a:t>
            </a:r>
            <a:r>
              <a:rPr lang="en"/>
              <a:t>-</a:t>
            </a:r>
            <a:r>
              <a:rPr lang="en"/>
              <a:t>time and historical stock data.</a:t>
            </a:r>
            <a:endParaRPr/>
          </a:p>
          <a:p>
            <a:pPr indent="0" lvl="0" marL="0">
              <a:spcBef>
                <a:spcPts val="1600"/>
              </a:spcBef>
              <a:spcAft>
                <a:spcPts val="0"/>
              </a:spcAft>
              <a:buNone/>
            </a:pPr>
            <a:r>
              <a:rPr lang="en"/>
              <a:t>Query urls for historical prices of the stock and of the S&amp;P500 index:</a:t>
            </a:r>
            <a:endParaRPr/>
          </a:p>
          <a:p>
            <a:pPr indent="0" lvl="0" marL="0" rtl="0">
              <a:lnSpc>
                <a:spcPct val="150000"/>
              </a:lnSpc>
              <a:spcBef>
                <a:spcPts val="1600"/>
              </a:spcBef>
              <a:spcAft>
                <a:spcPts val="0"/>
              </a:spcAft>
              <a:buNone/>
            </a:pPr>
            <a:r>
              <a:rPr lang="en" sz="900">
                <a:solidFill>
                  <a:srgbClr val="9CDCFE"/>
                </a:solidFill>
                <a:latin typeface="Courier New"/>
                <a:ea typeface="Courier New"/>
                <a:cs typeface="Courier New"/>
                <a:sym typeface="Courier New"/>
              </a:rPr>
              <a:t>url</a:t>
            </a:r>
            <a:r>
              <a:rPr lang="en" sz="900">
                <a:solidFill>
                  <a:srgbClr val="D4D4D4"/>
                </a:solidFill>
                <a:latin typeface="Courier New"/>
                <a:ea typeface="Courier New"/>
                <a:cs typeface="Courier New"/>
                <a:sym typeface="Courier New"/>
              </a:rPr>
              <a:t> = </a:t>
            </a:r>
            <a:r>
              <a:rPr lang="en" sz="900">
                <a:solidFill>
                  <a:srgbClr val="CE9178"/>
                </a:solidFill>
                <a:latin typeface="Courier New"/>
                <a:ea typeface="Courier New"/>
                <a:cs typeface="Courier New"/>
                <a:sym typeface="Courier New"/>
              </a:rPr>
              <a:t>`https://api.iextrading.com/1.0/stock/${stock}/batch?types=quote,news,chart&amp;range=2y&amp;last=5`</a:t>
            </a:r>
            <a:endParaRPr sz="900">
              <a:solidFill>
                <a:srgbClr val="CE9178"/>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9CDCFE"/>
                </a:solidFill>
                <a:latin typeface="Courier New"/>
                <a:ea typeface="Courier New"/>
                <a:cs typeface="Courier New"/>
                <a:sym typeface="Courier New"/>
              </a:rPr>
              <a:t>urlSP</a:t>
            </a:r>
            <a:r>
              <a:rPr lang="en" sz="900">
                <a:solidFill>
                  <a:srgbClr val="D4D4D4"/>
                </a:solidFill>
                <a:latin typeface="Courier New"/>
                <a:ea typeface="Courier New"/>
                <a:cs typeface="Courier New"/>
                <a:sym typeface="Courier New"/>
              </a:rPr>
              <a:t> = </a:t>
            </a:r>
            <a:r>
              <a:rPr lang="en" sz="900">
                <a:solidFill>
                  <a:srgbClr val="CE9178"/>
                </a:solidFill>
                <a:latin typeface="Courier New"/>
                <a:ea typeface="Courier New"/>
                <a:cs typeface="Courier New"/>
                <a:sym typeface="Courier New"/>
              </a:rPr>
              <a:t>`https://api.iextrading.com/1.0/stock/spy/batch?types=quote,news,chart&amp;range=2y&amp;last=1`</a:t>
            </a:r>
            <a:endParaRPr sz="900">
              <a:solidFill>
                <a:srgbClr val="CE9178"/>
              </a:solidFill>
              <a:latin typeface="Courier New"/>
              <a:ea typeface="Courier New"/>
              <a:cs typeface="Courier New"/>
              <a:sym typeface="Courier New"/>
            </a:endParaRPr>
          </a:p>
          <a:p>
            <a:pPr indent="0" lvl="0" marL="0" rtl="0">
              <a:spcBef>
                <a:spcPts val="0"/>
              </a:spcBef>
              <a:spcAft>
                <a:spcPts val="0"/>
              </a:spcAft>
              <a:buNone/>
            </a:pPr>
            <a:r>
              <a:rPr lang="en"/>
              <a:t>Query url for fundamental stock metrics to be displayed in table:</a:t>
            </a:r>
            <a:endParaRPr sz="900">
              <a:solidFill>
                <a:srgbClr val="CE9178"/>
              </a:solidFill>
              <a:latin typeface="Courier New"/>
              <a:ea typeface="Courier New"/>
              <a:cs typeface="Courier New"/>
              <a:sym typeface="Courier New"/>
            </a:endParaRPr>
          </a:p>
          <a:p>
            <a:pPr indent="0" lvl="0" marL="0" rtl="0">
              <a:lnSpc>
                <a:spcPct val="150000"/>
              </a:lnSpc>
              <a:spcBef>
                <a:spcPts val="1600"/>
              </a:spcBef>
              <a:spcAft>
                <a:spcPts val="0"/>
              </a:spcAft>
              <a:buNone/>
            </a:pPr>
            <a:r>
              <a:rPr lang="en" sz="900">
                <a:solidFill>
                  <a:srgbClr val="9CDCFE"/>
                </a:solidFill>
                <a:latin typeface="Courier New"/>
                <a:ea typeface="Courier New"/>
                <a:cs typeface="Courier New"/>
                <a:sym typeface="Courier New"/>
              </a:rPr>
              <a:t>url</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`https://api.iextrading.com/1.0/stock/${stock}/stats`</a:t>
            </a:r>
            <a:endParaRPr sz="900">
              <a:solidFill>
                <a:srgbClr val="CE9178"/>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CE9178"/>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CE9178"/>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CE9178"/>
              </a:solidFill>
              <a:latin typeface="Courier New"/>
              <a:ea typeface="Courier New"/>
              <a:cs typeface="Courier New"/>
              <a:sym typeface="Courier New"/>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Displaying the Data</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fetching the stock data, the team used Javascript’s Plotly to graph the data. The x axis is the date, the y axis is the initial stock price.</a:t>
            </a:r>
            <a:endParaRPr/>
          </a:p>
          <a:p>
            <a:pPr indent="0" lvl="0" marL="0">
              <a:spcBef>
                <a:spcPts val="1600"/>
              </a:spcBef>
              <a:spcAft>
                <a:spcPts val="0"/>
              </a:spcAft>
              <a:buNone/>
            </a:pPr>
            <a:r>
              <a:rPr lang="en"/>
              <a:t>The user can interact with the graph. Plotly allows the user to adjust the zoom, export it as a photo, and hover the mouse over the line to get more detailed price information.</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6" name="Shape 166"/>
          <p:cNvPicPr preferRelativeResize="0"/>
          <p:nvPr/>
        </p:nvPicPr>
        <p:blipFill>
          <a:blip r:embed="rId3">
            <a:alphaModFix/>
          </a:blip>
          <a:stretch>
            <a:fillRect/>
          </a:stretch>
        </p:blipFill>
        <p:spPr>
          <a:xfrm>
            <a:off x="1306474" y="393750"/>
            <a:ext cx="7038897" cy="43671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Compared to the S&amp;P500</a:t>
            </a:r>
            <a:endParaRPr/>
          </a:p>
        </p:txBody>
      </p:sp>
      <p:pic>
        <p:nvPicPr>
          <p:cNvPr id="172" name="Shape 172"/>
          <p:cNvPicPr preferRelativeResize="0"/>
          <p:nvPr/>
        </p:nvPicPr>
        <p:blipFill>
          <a:blip r:embed="rId3">
            <a:alphaModFix/>
          </a:blip>
          <a:stretch>
            <a:fillRect/>
          </a:stretch>
        </p:blipFill>
        <p:spPr>
          <a:xfrm>
            <a:off x="962200" y="1462100"/>
            <a:ext cx="7374202" cy="28160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Table</a:t>
            </a:r>
            <a:endParaRPr/>
          </a:p>
        </p:txBody>
      </p:sp>
      <p:pic>
        <p:nvPicPr>
          <p:cNvPr id="178" name="Shape 178"/>
          <p:cNvPicPr preferRelativeResize="0"/>
          <p:nvPr/>
        </p:nvPicPr>
        <p:blipFill>
          <a:blip r:embed="rId3">
            <a:alphaModFix/>
          </a:blip>
          <a:stretch>
            <a:fillRect/>
          </a:stretch>
        </p:blipFill>
        <p:spPr>
          <a:xfrm>
            <a:off x="990625" y="1461875"/>
            <a:ext cx="7345776" cy="25085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Recent News Articles</a:t>
            </a:r>
            <a:endParaRPr/>
          </a:p>
        </p:txBody>
      </p:sp>
      <p:pic>
        <p:nvPicPr>
          <p:cNvPr id="184" name="Shape 184"/>
          <p:cNvPicPr preferRelativeResize="0"/>
          <p:nvPr/>
        </p:nvPicPr>
        <p:blipFill>
          <a:blip r:embed="rId3">
            <a:alphaModFix/>
          </a:blip>
          <a:stretch>
            <a:fillRect/>
          </a:stretch>
        </p:blipFill>
        <p:spPr>
          <a:xfrm>
            <a:off x="1273035" y="1413950"/>
            <a:ext cx="6597939" cy="3021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