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7" r:id="rId12"/>
    <p:sldId id="273" r:id="rId13"/>
    <p:sldId id="274" r:id="rId14"/>
    <p:sldId id="275" r:id="rId15"/>
    <p:sldId id="268" r:id="rId16"/>
    <p:sldId id="269" r:id="rId17"/>
    <p:sldId id="276" r:id="rId18"/>
    <p:sldId id="270" r:id="rId19"/>
    <p:sldId id="271" r:id="rId20"/>
  </p:sldIdLst>
  <p:sldSz cx="9144000" cy="5143500" type="screen16x9"/>
  <p:notesSz cx="6858000" cy="9144000"/>
  <p:embeddedFontLst>
    <p:embeddedFont>
      <p:font typeface="Lato" panose="020F0502020204030203" pitchFamily="34" charset="77"/>
      <p:regular r:id="rId22"/>
      <p:bold r:id="rId23"/>
      <p:italic r:id="rId24"/>
      <p:boldItalic r:id="rId25"/>
    </p:embeddedFont>
    <p:embeddedFont>
      <p:font typeface="Montserrat" pitchFamily="2" charset="77"/>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p:restoredTop sz="94662"/>
  </p:normalViewPr>
  <p:slideViewPr>
    <p:cSldViewPr snapToGrid="0">
      <p:cViewPr varScale="1">
        <p:scale>
          <a:sx n="145" d="100"/>
          <a:sy n="145" d="100"/>
        </p:scale>
        <p:origin x="304"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8" name="Shape 1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Talk about how it’s convenient to have this info on the same page, rather than having to open a new tab and search news sites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Shape 1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 name="Shape 20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6" name="Shape 20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Shape 2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3" name="Shape 21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Is the hosting set up in the app.py file?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9" name="Shape 21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5" name="Shape 22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0" name="Shape 15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Someone explain the query URL details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6" name="Shape 15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2" name="Shape 16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9" name="Shape 16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Talk about ability to hover over line and see price, also to drill into a time frame by clicking and dragging a box over that part of the line. These are capabilities provided by Plotly</a:t>
            </a:r>
            <a:endParaRPr/>
          </a:p>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Shape 1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6" name="Shape 1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State why the comparison is useful</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 name="Shape 1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14"/>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Shape 15"/>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6" name="Shape 16"/>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Shape 17"/>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Shape 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08"/>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 name="Shape 109"/>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 name="Shape 110"/>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 name="Shape 1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 name="Shape 112"/>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 name="Shape 11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 name="Shape 114"/>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5" name="Shape 115"/>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 name="Shape 116"/>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 name="Shape 117"/>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 name="Shape 118"/>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9" name="Shape 119"/>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 name="Shape 120"/>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 name="Shape 12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2" name="Shape 122"/>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 name="Shape 12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4" name="Shape 124"/>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25" name="Shape 125"/>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Shape 126"/>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Shape 1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Shape 1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Shape 22"/>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 name="Shape 2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 name="Shape 24"/>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Shape 25"/>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 name="Shape 26"/>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Shape 27"/>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 name="Shape 28"/>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 name="Shape 29"/>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 name="Shape 30"/>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 name="Shape 3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 name="Shape 32"/>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 name="Shape 3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Shape 34"/>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Shape 35"/>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 name="Shape 36"/>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 name="Shape 38"/>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9" name="Shape 39"/>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 name="Shape 4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5" name="Shape 4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Shape 4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 name="Shape 51"/>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2" name="Shape 5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Shape 53"/>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Shape 54"/>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Shape 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 name="Shape 5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60" name="Shape 6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Shape 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 name="Shape 6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66" name="Shape 66"/>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Shape 6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Shape 6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 name="Shape 72"/>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 name="Shape 73"/>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 name="Shape 74"/>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 name="Shape 75"/>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 name="Shape 76"/>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 name="Shape 77"/>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 name="Shape 7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 name="Shape 79"/>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 name="Shape 80"/>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 name="Shape 81"/>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 name="Shape 82"/>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 name="Shape 83"/>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 name="Shape 84"/>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 name="Shape 85"/>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 name="Shape 86"/>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 name="Shape 87"/>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 name="Shape 8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89" name="Shape 89"/>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Shape 9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 name="Shape 9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95" name="Shape 95"/>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Shape 96"/>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Shape 97"/>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Shape 9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 name="Shape 102"/>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3" name="Shape 103"/>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300"/>
              <a:buNone/>
              <a:defRPr/>
            </a:lvl1pPr>
          </a:lstStyle>
          <a:p>
            <a:endParaRPr/>
          </a:p>
        </p:txBody>
      </p:sp>
      <p:sp>
        <p:nvSpPr>
          <p:cNvPr id="104" name="Shape 10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Invest Wisely</a:t>
            </a:r>
            <a:endParaRPr/>
          </a:p>
          <a:p>
            <a:pPr marL="0" lvl="0" indent="0">
              <a:spcBef>
                <a:spcPts val="0"/>
              </a:spcBef>
              <a:spcAft>
                <a:spcPts val="0"/>
              </a:spcAft>
              <a:buNone/>
            </a:pPr>
            <a:r>
              <a:rPr lang="en" sz="2400"/>
              <a:t>Project 2 - Data Analytics</a:t>
            </a:r>
            <a:endParaRPr sz="2400"/>
          </a:p>
        </p:txBody>
      </p:sp>
      <p:sp>
        <p:nvSpPr>
          <p:cNvPr id="135" name="Shape 135"/>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Michael, Mustafa, Neela, Thomas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Shape 19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Recent News Articles</a:t>
            </a:r>
            <a:endParaRPr/>
          </a:p>
        </p:txBody>
      </p:sp>
      <p:pic>
        <p:nvPicPr>
          <p:cNvPr id="191" name="Shape 191"/>
          <p:cNvPicPr preferRelativeResize="0"/>
          <p:nvPr/>
        </p:nvPicPr>
        <p:blipFill>
          <a:blip r:embed="rId3">
            <a:alphaModFix/>
          </a:blip>
          <a:stretch>
            <a:fillRect/>
          </a:stretch>
        </p:blipFill>
        <p:spPr>
          <a:xfrm>
            <a:off x="1278738" y="1275200"/>
            <a:ext cx="6586521" cy="3530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Shape 20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lvl="0"/>
            <a:r>
              <a:rPr lang="en-US" dirty="0"/>
              <a:t>Persistence Layer:</a:t>
            </a:r>
            <a:br>
              <a:rPr lang="en-US" dirty="0"/>
            </a:br>
            <a:endParaRPr dirty="0"/>
          </a:p>
        </p:txBody>
      </p:sp>
      <p:sp>
        <p:nvSpPr>
          <p:cNvPr id="203" name="Shape 203"/>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buNone/>
            </a:pPr>
            <a:r>
              <a:rPr lang="en-US" dirty="0"/>
              <a:t>Operation : Read /Write in Mongo DB </a:t>
            </a:r>
          </a:p>
          <a:p>
            <a:pPr marL="0" lvl="0" indent="0">
              <a:buNone/>
            </a:pPr>
            <a:endParaRPr lang="en-US" dirty="0"/>
          </a:p>
          <a:p>
            <a:pPr marL="0" lvl="0" indent="0">
              <a:buNone/>
            </a:pPr>
            <a:r>
              <a:rPr lang="en-US" dirty="0"/>
              <a:t>1. we are auditing the customer search.</a:t>
            </a:r>
          </a:p>
          <a:p>
            <a:pPr marL="0" lvl="0" indent="0">
              <a:buNone/>
            </a:pPr>
            <a:r>
              <a:rPr lang="en-US" dirty="0"/>
              <a:t>2. all the valid ticker information are stored  in mongo DB. </a:t>
            </a:r>
          </a:p>
          <a:p>
            <a:pPr marL="0" lvl="0" indent="0">
              <a:buNone/>
            </a:pPr>
            <a:r>
              <a:rPr lang="en-US" dirty="0"/>
              <a:t>3.stored ticker data attributes are </a:t>
            </a:r>
          </a:p>
          <a:p>
            <a:pPr marL="0" lvl="0" indent="0">
              <a:buNone/>
            </a:pPr>
            <a:r>
              <a:rPr lang="en-US" dirty="0"/>
              <a:t>       1) ticker name</a:t>
            </a:r>
          </a:p>
          <a:p>
            <a:pPr marL="0" lvl="0" indent="0">
              <a:buNone/>
            </a:pPr>
            <a:r>
              <a:rPr lang="en-US" dirty="0"/>
              <a:t>       2) company name</a:t>
            </a:r>
          </a:p>
          <a:p>
            <a:pPr marL="0" lvl="0" indent="0">
              <a:buNone/>
            </a:pPr>
            <a:r>
              <a:rPr lang="en-US" dirty="0"/>
              <a:t>       3) open value</a:t>
            </a:r>
          </a:p>
          <a:p>
            <a:pPr marL="0" lvl="0" indent="0">
              <a:buNone/>
            </a:pPr>
            <a:r>
              <a:rPr lang="en-US" dirty="0"/>
              <a:t>      4) close value </a:t>
            </a:r>
          </a:p>
          <a:p>
            <a:pPr marL="0" lvl="0" indent="0">
              <a:buNone/>
            </a:pPr>
            <a:r>
              <a:rPr lang="en-US" dirty="0"/>
              <a:t>      5) date</a:t>
            </a:r>
          </a:p>
          <a:p>
            <a:pPr marL="0" lvl="0" indent="0">
              <a:buNone/>
            </a:pPr>
            <a:endParaRPr lang="en-US" dirty="0"/>
          </a:p>
          <a:p>
            <a:pPr marL="0" lvl="0" indent="0">
              <a:buNone/>
            </a:pPr>
            <a:r>
              <a:rPr lang="en-US" dirty="0"/>
              <a:t>4) invalid ticker information are  not stored in the database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A5E28-AF97-465C-B011-2330F1E4724D}"/>
              </a:ext>
            </a:extLst>
          </p:cNvPr>
          <p:cNvSpPr>
            <a:spLocks noGrp="1"/>
          </p:cNvSpPr>
          <p:nvPr>
            <p:ph type="title"/>
          </p:nvPr>
        </p:nvSpPr>
        <p:spPr/>
        <p:txBody>
          <a:bodyPr/>
          <a:lstStyle/>
          <a:p>
            <a:r>
              <a:rPr lang="en-US" dirty="0"/>
              <a:t>Service Layer:</a:t>
            </a:r>
          </a:p>
        </p:txBody>
      </p:sp>
      <p:sp>
        <p:nvSpPr>
          <p:cNvPr id="3" name="Text Placeholder 2">
            <a:extLst>
              <a:ext uri="{FF2B5EF4-FFF2-40B4-BE49-F238E27FC236}">
                <a16:creationId xmlns:a16="http://schemas.microsoft.com/office/drawing/2014/main" id="{8626934E-65BB-4CCD-B18F-9290171EE113}"/>
              </a:ext>
            </a:extLst>
          </p:cNvPr>
          <p:cNvSpPr>
            <a:spLocks noGrp="1"/>
          </p:cNvSpPr>
          <p:nvPr>
            <p:ph type="body" idx="1"/>
          </p:nvPr>
        </p:nvSpPr>
        <p:spPr/>
        <p:txBody>
          <a:bodyPr/>
          <a:lstStyle/>
          <a:p>
            <a:endParaRPr lang="en-US" dirty="0"/>
          </a:p>
          <a:p>
            <a:endParaRPr lang="en-US" dirty="0"/>
          </a:p>
          <a:p>
            <a:pPr marL="146050" indent="0">
              <a:buNone/>
            </a:pPr>
            <a:r>
              <a:rPr lang="en-US" dirty="0"/>
              <a:t>Initialize mongo client. </a:t>
            </a:r>
          </a:p>
          <a:p>
            <a:pPr marL="146050" indent="0">
              <a:buNone/>
            </a:pPr>
            <a:endParaRPr lang="en-US" dirty="0"/>
          </a:p>
          <a:p>
            <a:pPr marL="146050" indent="0">
              <a:buNone/>
            </a:pPr>
            <a:r>
              <a:rPr lang="en-US" dirty="0"/>
              <a:t>Implemented two REST services using Python as follows </a:t>
            </a:r>
          </a:p>
          <a:p>
            <a:pPr marL="146050" indent="0">
              <a:buNone/>
            </a:pPr>
            <a:endParaRPr lang="en-US" dirty="0"/>
          </a:p>
          <a:p>
            <a:pPr marL="146050" indent="0">
              <a:buNone/>
            </a:pPr>
            <a:r>
              <a:rPr lang="en-US" dirty="0"/>
              <a:t>1. Write :@</a:t>
            </a:r>
            <a:r>
              <a:rPr lang="en-US" dirty="0" err="1"/>
              <a:t>app.route</a:t>
            </a:r>
            <a:r>
              <a:rPr lang="en-US" dirty="0"/>
              <a:t>("/stocks/&lt;</a:t>
            </a:r>
            <a:r>
              <a:rPr lang="en-US" dirty="0" err="1"/>
              <a:t>stockInput</a:t>
            </a:r>
            <a:r>
              <a:rPr lang="en-US" dirty="0"/>
              <a:t>&gt;", methods=['GET'])</a:t>
            </a:r>
          </a:p>
          <a:p>
            <a:pPr marL="146050" indent="0">
              <a:buNone/>
            </a:pPr>
            <a:r>
              <a:rPr lang="en-US" dirty="0"/>
              <a:t>      def stocks(</a:t>
            </a:r>
            <a:r>
              <a:rPr lang="en-US" dirty="0" err="1"/>
              <a:t>stockInput</a:t>
            </a:r>
            <a:r>
              <a:rPr lang="en-US" dirty="0"/>
              <a:t>): </a:t>
            </a:r>
          </a:p>
          <a:p>
            <a:pPr marL="146050" indent="0">
              <a:buNone/>
            </a:pPr>
            <a:r>
              <a:rPr lang="en-US" dirty="0"/>
              <a:t> </a:t>
            </a:r>
          </a:p>
          <a:p>
            <a:pPr marL="146050" indent="0">
              <a:buNone/>
            </a:pPr>
            <a:r>
              <a:rPr lang="en-US" dirty="0"/>
              <a:t>2. Read : @</a:t>
            </a:r>
            <a:r>
              <a:rPr lang="en-US" dirty="0" err="1"/>
              <a:t>app.route</a:t>
            </a:r>
            <a:r>
              <a:rPr lang="en-US" dirty="0"/>
              <a:t>("/history")</a:t>
            </a:r>
          </a:p>
          <a:p>
            <a:pPr marL="146050" indent="0">
              <a:buNone/>
            </a:pPr>
            <a:r>
              <a:rPr lang="en-US" dirty="0"/>
              <a:t>         def history():</a:t>
            </a:r>
          </a:p>
          <a:p>
            <a:pPr marL="146050" indent="0">
              <a:buNone/>
            </a:pPr>
            <a:r>
              <a:rPr lang="en-US" dirty="0"/>
              <a:t>	</a:t>
            </a:r>
          </a:p>
          <a:p>
            <a:endParaRPr lang="en-US" dirty="0"/>
          </a:p>
        </p:txBody>
      </p:sp>
    </p:spTree>
    <p:extLst>
      <p:ext uri="{BB962C8B-B14F-4D97-AF65-F5344CB8AC3E}">
        <p14:creationId xmlns:p14="http://schemas.microsoft.com/office/powerpoint/2010/main" val="348793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C5126-FC83-4E1E-BFFC-345312B548FD}"/>
              </a:ext>
            </a:extLst>
          </p:cNvPr>
          <p:cNvSpPr>
            <a:spLocks noGrp="1"/>
          </p:cNvSpPr>
          <p:nvPr>
            <p:ph type="title"/>
          </p:nvPr>
        </p:nvSpPr>
        <p:spPr/>
        <p:txBody>
          <a:bodyPr/>
          <a:lstStyle/>
          <a:p>
            <a:r>
              <a:rPr lang="en-US" dirty="0"/>
              <a:t>Write Operation:</a:t>
            </a:r>
          </a:p>
        </p:txBody>
      </p:sp>
      <p:pic>
        <p:nvPicPr>
          <p:cNvPr id="4" name="Picture 3">
            <a:extLst>
              <a:ext uri="{FF2B5EF4-FFF2-40B4-BE49-F238E27FC236}">
                <a16:creationId xmlns:a16="http://schemas.microsoft.com/office/drawing/2014/main" id="{73CF559F-E8ED-47BA-A517-60CCD562CDBF}"/>
              </a:ext>
            </a:extLst>
          </p:cNvPr>
          <p:cNvPicPr>
            <a:picLocks noChangeAspect="1"/>
          </p:cNvPicPr>
          <p:nvPr/>
        </p:nvPicPr>
        <p:blipFill>
          <a:blip r:embed="rId2"/>
          <a:stretch>
            <a:fillRect/>
          </a:stretch>
        </p:blipFill>
        <p:spPr>
          <a:xfrm>
            <a:off x="1154962" y="1307850"/>
            <a:ext cx="5432724" cy="1759454"/>
          </a:xfrm>
          <a:prstGeom prst="rect">
            <a:avLst/>
          </a:prstGeom>
        </p:spPr>
      </p:pic>
      <p:pic>
        <p:nvPicPr>
          <p:cNvPr id="5" name="Picture 4">
            <a:extLst>
              <a:ext uri="{FF2B5EF4-FFF2-40B4-BE49-F238E27FC236}">
                <a16:creationId xmlns:a16="http://schemas.microsoft.com/office/drawing/2014/main" id="{94D95615-A5EB-45EA-921D-FA2444843402}"/>
              </a:ext>
            </a:extLst>
          </p:cNvPr>
          <p:cNvPicPr>
            <a:picLocks noChangeAspect="1"/>
          </p:cNvPicPr>
          <p:nvPr/>
        </p:nvPicPr>
        <p:blipFill>
          <a:blip r:embed="rId3"/>
          <a:stretch>
            <a:fillRect/>
          </a:stretch>
        </p:blipFill>
        <p:spPr>
          <a:xfrm>
            <a:off x="1154962" y="3260362"/>
            <a:ext cx="5499467" cy="1642324"/>
          </a:xfrm>
          <a:prstGeom prst="rect">
            <a:avLst/>
          </a:prstGeom>
        </p:spPr>
      </p:pic>
    </p:spTree>
    <p:extLst>
      <p:ext uri="{BB962C8B-B14F-4D97-AF65-F5344CB8AC3E}">
        <p14:creationId xmlns:p14="http://schemas.microsoft.com/office/powerpoint/2010/main" val="2781964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BBFD0-6067-4A0E-9EE0-0D0E07CB6A3B}"/>
              </a:ext>
            </a:extLst>
          </p:cNvPr>
          <p:cNvSpPr>
            <a:spLocks noGrp="1"/>
          </p:cNvSpPr>
          <p:nvPr>
            <p:ph type="title"/>
          </p:nvPr>
        </p:nvSpPr>
        <p:spPr/>
        <p:txBody>
          <a:bodyPr/>
          <a:lstStyle/>
          <a:p>
            <a:r>
              <a:rPr lang="en-US" dirty="0"/>
              <a:t>Read Operation:</a:t>
            </a:r>
            <a:br>
              <a:rPr lang="en-US" dirty="0"/>
            </a:br>
            <a:endParaRPr lang="en-US" dirty="0"/>
          </a:p>
        </p:txBody>
      </p:sp>
      <p:pic>
        <p:nvPicPr>
          <p:cNvPr id="5" name="Picture 4">
            <a:extLst>
              <a:ext uri="{FF2B5EF4-FFF2-40B4-BE49-F238E27FC236}">
                <a16:creationId xmlns:a16="http://schemas.microsoft.com/office/drawing/2014/main" id="{E844A561-E81E-404E-BEA3-5D682AC63EB4}"/>
              </a:ext>
            </a:extLst>
          </p:cNvPr>
          <p:cNvPicPr>
            <a:picLocks noChangeAspect="1"/>
          </p:cNvPicPr>
          <p:nvPr/>
        </p:nvPicPr>
        <p:blipFill>
          <a:blip r:embed="rId2"/>
          <a:stretch>
            <a:fillRect/>
          </a:stretch>
        </p:blipFill>
        <p:spPr>
          <a:xfrm>
            <a:off x="1364366" y="1383697"/>
            <a:ext cx="2019581" cy="1800476"/>
          </a:xfrm>
          <a:prstGeom prst="rect">
            <a:avLst/>
          </a:prstGeom>
        </p:spPr>
      </p:pic>
      <p:pic>
        <p:nvPicPr>
          <p:cNvPr id="7" name="Picture 6">
            <a:extLst>
              <a:ext uri="{FF2B5EF4-FFF2-40B4-BE49-F238E27FC236}">
                <a16:creationId xmlns:a16="http://schemas.microsoft.com/office/drawing/2014/main" id="{5AB60B58-7D44-4B1A-89E4-A591D91DC332}"/>
              </a:ext>
            </a:extLst>
          </p:cNvPr>
          <p:cNvPicPr>
            <a:picLocks noChangeAspect="1"/>
          </p:cNvPicPr>
          <p:nvPr/>
        </p:nvPicPr>
        <p:blipFill>
          <a:blip r:embed="rId3"/>
          <a:stretch>
            <a:fillRect/>
          </a:stretch>
        </p:blipFill>
        <p:spPr>
          <a:xfrm>
            <a:off x="4267161" y="1228291"/>
            <a:ext cx="4176967" cy="3250458"/>
          </a:xfrm>
          <a:prstGeom prst="rect">
            <a:avLst/>
          </a:prstGeom>
        </p:spPr>
      </p:pic>
    </p:spTree>
    <p:extLst>
      <p:ext uri="{BB962C8B-B14F-4D97-AF65-F5344CB8AC3E}">
        <p14:creationId xmlns:p14="http://schemas.microsoft.com/office/powerpoint/2010/main" val="31063699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Flask API</a:t>
            </a:r>
            <a:endParaRPr/>
          </a:p>
        </p:txBody>
      </p:sp>
      <p:sp>
        <p:nvSpPr>
          <p:cNvPr id="209" name="Shape 20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
              <a:t>The team’s Flask API allows the program to update the MongoDB and to query the stock market API on each search. It also renders the HTML page.</a:t>
            </a:r>
            <a:endParaRPr/>
          </a:p>
        </p:txBody>
      </p:sp>
      <p:pic>
        <p:nvPicPr>
          <p:cNvPr id="210" name="Shape 210"/>
          <p:cNvPicPr preferRelativeResize="0"/>
          <p:nvPr/>
        </p:nvPicPr>
        <p:blipFill>
          <a:blip r:embed="rId3">
            <a:alphaModFix/>
          </a:blip>
          <a:stretch>
            <a:fillRect/>
          </a:stretch>
        </p:blipFill>
        <p:spPr>
          <a:xfrm>
            <a:off x="2373750" y="2571750"/>
            <a:ext cx="4396501" cy="18610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Hosting on Heroku</a:t>
            </a:r>
            <a:endParaRPr/>
          </a:p>
        </p:txBody>
      </p:sp>
      <p:sp>
        <p:nvSpPr>
          <p:cNvPr id="216" name="Shape 21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
              <a:t>Mike doesn’t want his team to have to run this program locally on their machines. Ideally they can access it from any computer. For this reason, they hosted it on Heroku. This allows his team to access the tool from any web browser.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89FDE-5F91-3D4F-BC4B-8DB0504EE23D}"/>
              </a:ext>
            </a:extLst>
          </p:cNvPr>
          <p:cNvSpPr>
            <a:spLocks noGrp="1"/>
          </p:cNvSpPr>
          <p:nvPr>
            <p:ph type="title"/>
          </p:nvPr>
        </p:nvSpPr>
        <p:spPr/>
        <p:txBody>
          <a:bodyPr/>
          <a:lstStyle/>
          <a:p>
            <a:r>
              <a:rPr lang="en-US" dirty="0" err="1"/>
              <a:t>Animate.css</a:t>
            </a:r>
            <a:r>
              <a:rPr lang="en-US" dirty="0"/>
              <a:t> </a:t>
            </a:r>
            <a:r>
              <a:rPr lang="en-US" dirty="0" err="1"/>
              <a:t>Javascript</a:t>
            </a:r>
            <a:r>
              <a:rPr lang="en-US" dirty="0"/>
              <a:t> Library</a:t>
            </a:r>
          </a:p>
        </p:txBody>
      </p:sp>
      <p:sp>
        <p:nvSpPr>
          <p:cNvPr id="3" name="Text Placeholder 2">
            <a:extLst>
              <a:ext uri="{FF2B5EF4-FFF2-40B4-BE49-F238E27FC236}">
                <a16:creationId xmlns:a16="http://schemas.microsoft.com/office/drawing/2014/main" id="{F75A895F-FFAC-4B45-BDB2-548A4B47C7F3}"/>
              </a:ext>
            </a:extLst>
          </p:cNvPr>
          <p:cNvSpPr>
            <a:spLocks noGrp="1"/>
          </p:cNvSpPr>
          <p:nvPr>
            <p:ph type="body" idx="1"/>
          </p:nvPr>
        </p:nvSpPr>
        <p:spPr>
          <a:xfrm>
            <a:off x="1148031" y="1558980"/>
            <a:ext cx="7038900" cy="2911200"/>
          </a:xfrm>
        </p:spPr>
        <p:txBody>
          <a:bodyPr/>
          <a:lstStyle/>
          <a:p>
            <a:pPr marL="146050" indent="0">
              <a:buNone/>
            </a:pPr>
            <a:r>
              <a:rPr lang="en-US" dirty="0"/>
              <a:t>The team used a </a:t>
            </a:r>
            <a:r>
              <a:rPr lang="en-US" dirty="0" err="1"/>
              <a:t>Javascript</a:t>
            </a:r>
            <a:r>
              <a:rPr lang="en-US" dirty="0"/>
              <a:t> library called </a:t>
            </a:r>
            <a:r>
              <a:rPr lang="en-US" dirty="0" err="1"/>
              <a:t>Animate.css</a:t>
            </a:r>
            <a:r>
              <a:rPr lang="en-US" dirty="0"/>
              <a:t> to add animation features to various text elements. This makes the user experience a bit more enjoyable, which is important because stress contributes to poor judgement.</a:t>
            </a:r>
          </a:p>
        </p:txBody>
      </p:sp>
      <p:pic>
        <p:nvPicPr>
          <p:cNvPr id="5" name="Picture 4">
            <a:extLst>
              <a:ext uri="{FF2B5EF4-FFF2-40B4-BE49-F238E27FC236}">
                <a16:creationId xmlns:a16="http://schemas.microsoft.com/office/drawing/2014/main" id="{3CB1CFB3-B9E8-E149-9031-3DBFF0535547}"/>
              </a:ext>
            </a:extLst>
          </p:cNvPr>
          <p:cNvPicPr>
            <a:picLocks noChangeAspect="1"/>
          </p:cNvPicPr>
          <p:nvPr/>
        </p:nvPicPr>
        <p:blipFill>
          <a:blip r:embed="rId2"/>
          <a:stretch>
            <a:fillRect/>
          </a:stretch>
        </p:blipFill>
        <p:spPr>
          <a:xfrm>
            <a:off x="1652953" y="2350966"/>
            <a:ext cx="5257800" cy="1778000"/>
          </a:xfrm>
          <a:prstGeom prst="rect">
            <a:avLst/>
          </a:prstGeom>
        </p:spPr>
      </p:pic>
      <p:pic>
        <p:nvPicPr>
          <p:cNvPr id="7" name="Picture 6">
            <a:extLst>
              <a:ext uri="{FF2B5EF4-FFF2-40B4-BE49-F238E27FC236}">
                <a16:creationId xmlns:a16="http://schemas.microsoft.com/office/drawing/2014/main" id="{F361F19F-FFCD-4A41-AA80-F1F1559838F4}"/>
              </a:ext>
            </a:extLst>
          </p:cNvPr>
          <p:cNvPicPr>
            <a:picLocks noChangeAspect="1"/>
          </p:cNvPicPr>
          <p:nvPr/>
        </p:nvPicPr>
        <p:blipFill>
          <a:blip r:embed="rId3"/>
          <a:stretch>
            <a:fillRect/>
          </a:stretch>
        </p:blipFill>
        <p:spPr>
          <a:xfrm>
            <a:off x="1652953" y="4057696"/>
            <a:ext cx="5702300" cy="965200"/>
          </a:xfrm>
          <a:prstGeom prst="rect">
            <a:avLst/>
          </a:prstGeom>
        </p:spPr>
      </p:pic>
    </p:spTree>
    <p:extLst>
      <p:ext uri="{BB962C8B-B14F-4D97-AF65-F5344CB8AC3E}">
        <p14:creationId xmlns:p14="http://schemas.microsoft.com/office/powerpoint/2010/main" val="28037173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Opportunities for Improvement</a:t>
            </a:r>
            <a:endParaRPr/>
          </a:p>
        </p:txBody>
      </p:sp>
      <p:sp>
        <p:nvSpPr>
          <p:cNvPr id="222" name="Shape 22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The graph that compares the stock and S&amp;P prices over time could also compare the stock with automatically selected comparable companies (ones in the same industry with similar market caps).</a:t>
            </a:r>
            <a:endParaRPr dirty="0"/>
          </a:p>
          <a:p>
            <a:pPr marL="0" lvl="0" indent="0">
              <a:spcBef>
                <a:spcPts val="1600"/>
              </a:spcBef>
              <a:spcAft>
                <a:spcPts val="0"/>
              </a:spcAft>
              <a:buNone/>
            </a:pPr>
            <a:r>
              <a:rPr lang="en" dirty="0"/>
              <a:t>There could be some artistic, aesthetic improvements we could add that would make the user experience as stress-free as possible. </a:t>
            </a:r>
            <a:endParaRPr dirty="0"/>
          </a:p>
          <a:p>
            <a:pPr marL="0" lvl="0" indent="0">
              <a:spcBef>
                <a:spcPts val="1600"/>
              </a:spcBef>
              <a:spcAft>
                <a:spcPts val="0"/>
              </a:spcAft>
              <a:buNone/>
            </a:pPr>
            <a:r>
              <a:rPr lang="en" dirty="0"/>
              <a:t>A user should be able to adjust the time horizon of the analysis (i.e. 7d, 6m, 1y, 5y).</a:t>
            </a:r>
          </a:p>
          <a:p>
            <a:pPr marL="0" lvl="0" indent="0">
              <a:spcBef>
                <a:spcPts val="1600"/>
              </a:spcBef>
              <a:spcAft>
                <a:spcPts val="0"/>
              </a:spcAft>
              <a:buNone/>
            </a:pPr>
            <a:r>
              <a:rPr lang="en-US" dirty="0"/>
              <a:t>Sometimes in order to have a competitive advantage in analysis, you need to consider data that others are not considering. An example of this could be social data about a company.</a:t>
            </a:r>
            <a:br>
              <a:rPr lang="en-US" dirty="0"/>
            </a:br>
            <a:endParaRPr dirty="0"/>
          </a:p>
          <a:p>
            <a:pPr marL="0" lvl="0" indent="0">
              <a:spcBef>
                <a:spcPts val="1600"/>
              </a:spcBef>
              <a:spcAft>
                <a:spcPts val="0"/>
              </a:spcAft>
              <a:buNone/>
            </a:pPr>
            <a:endParaRPr dirty="0"/>
          </a:p>
          <a:p>
            <a:pPr marL="0" lvl="0" indent="0">
              <a:spcBef>
                <a:spcPts val="1600"/>
              </a:spcBef>
              <a:spcAft>
                <a:spcPts val="0"/>
              </a:spcAft>
              <a:buNone/>
            </a:pPr>
            <a:endParaRPr dirty="0"/>
          </a:p>
          <a:p>
            <a:pPr marL="0" lvl="0" indent="0">
              <a:spcBef>
                <a:spcPts val="1600"/>
              </a:spcBef>
              <a:spcAft>
                <a:spcPts val="1600"/>
              </a:spcAft>
              <a:buNone/>
            </a:pP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Shape 22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Conclusion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The Story</a:t>
            </a:r>
            <a:endParaRPr/>
          </a:p>
        </p:txBody>
      </p:sp>
      <p:sp>
        <p:nvSpPr>
          <p:cNvPr id="141" name="Shape 14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Mike is a portfolio manager at Goldman Sachs. Every day, he and his team conduct research on potential stock investments.</a:t>
            </a:r>
            <a:endParaRPr/>
          </a:p>
          <a:p>
            <a:pPr marL="0" lvl="0" indent="0">
              <a:spcBef>
                <a:spcPts val="1600"/>
              </a:spcBef>
              <a:spcAft>
                <a:spcPts val="0"/>
              </a:spcAft>
              <a:buNone/>
            </a:pPr>
            <a:r>
              <a:rPr lang="en"/>
              <a:t>Mike wants to upgrade the current research tools he uses and build something more catered to his type of analysis. He wants it all on one easy to use web page.</a:t>
            </a:r>
            <a:endParaRPr/>
          </a:p>
          <a:p>
            <a:pPr marL="0" lvl="0" indent="0">
              <a:spcBef>
                <a:spcPts val="1600"/>
              </a:spcBef>
              <a:spcAft>
                <a:spcPts val="1600"/>
              </a:spcAft>
              <a:buNone/>
            </a:pPr>
            <a:r>
              <a:rPr lang="en"/>
              <a:t>So begins his quest to a floor of the building that he’s never been… a floor with many puzzles, and many data analysts…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Design</a:t>
            </a:r>
            <a:endParaRPr/>
          </a:p>
        </p:txBody>
      </p:sp>
      <p:sp>
        <p:nvSpPr>
          <p:cNvPr id="147" name="Shape 147"/>
          <p:cNvSpPr txBox="1">
            <a:spLocks noGrp="1"/>
          </p:cNvSpPr>
          <p:nvPr>
            <p:ph type="body" idx="1"/>
          </p:nvPr>
        </p:nvSpPr>
        <p:spPr>
          <a:xfrm>
            <a:off x="1297500" y="1567550"/>
            <a:ext cx="7038900" cy="3229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To start, the team wants something easy to use and informative. </a:t>
            </a:r>
            <a:endParaRPr dirty="0"/>
          </a:p>
          <a:p>
            <a:pPr marL="0" lvl="0" indent="0">
              <a:spcBef>
                <a:spcPts val="1600"/>
              </a:spcBef>
              <a:spcAft>
                <a:spcPts val="0"/>
              </a:spcAft>
              <a:buNone/>
            </a:pPr>
            <a:r>
              <a:rPr lang="en" dirty="0"/>
              <a:t>A user inputs a stock ticker symbol on our custom HTML page, and the program will then fetch, clean, and display the relevant stock data. The program will also save past user searches in a database.</a:t>
            </a:r>
            <a:endParaRPr dirty="0"/>
          </a:p>
          <a:p>
            <a:pPr marL="0" lvl="0" indent="0">
              <a:spcBef>
                <a:spcPts val="1600"/>
              </a:spcBef>
              <a:spcAft>
                <a:spcPts val="0"/>
              </a:spcAft>
              <a:buNone/>
            </a:pPr>
            <a:r>
              <a:rPr lang="en" dirty="0"/>
              <a:t>After searching, a user should see on one page:</a:t>
            </a:r>
            <a:endParaRPr dirty="0"/>
          </a:p>
          <a:p>
            <a:pPr marL="457200" lvl="0" indent="-311150" rtl="0">
              <a:spcBef>
                <a:spcPts val="1600"/>
              </a:spcBef>
              <a:spcAft>
                <a:spcPts val="0"/>
              </a:spcAft>
              <a:buSzPts val="1300"/>
              <a:buChar char="●"/>
            </a:pPr>
            <a:r>
              <a:rPr lang="en" dirty="0"/>
              <a:t>A historical price graph of the stock</a:t>
            </a:r>
            <a:endParaRPr dirty="0"/>
          </a:p>
          <a:p>
            <a:pPr marL="457200" lvl="0" indent="-311150" rtl="0">
              <a:spcBef>
                <a:spcPts val="0"/>
              </a:spcBef>
              <a:spcAft>
                <a:spcPts val="0"/>
              </a:spcAft>
              <a:buSzPts val="1300"/>
              <a:buChar char="●"/>
            </a:pPr>
            <a:r>
              <a:rPr lang="en" dirty="0"/>
              <a:t>A graph that compares the performance of the stock to the S&amp;P500</a:t>
            </a:r>
            <a:endParaRPr dirty="0"/>
          </a:p>
          <a:p>
            <a:pPr marL="457200" lvl="0" indent="-311150" rtl="0">
              <a:spcBef>
                <a:spcPts val="0"/>
              </a:spcBef>
              <a:spcAft>
                <a:spcPts val="0"/>
              </a:spcAft>
              <a:buSzPts val="1300"/>
              <a:buChar char="●"/>
            </a:pPr>
            <a:r>
              <a:rPr lang="en" dirty="0"/>
              <a:t>A table with financial statistics about the stock</a:t>
            </a:r>
            <a:endParaRPr dirty="0"/>
          </a:p>
          <a:p>
            <a:pPr marL="457200" lvl="0" indent="-311150" rtl="0">
              <a:spcBef>
                <a:spcPts val="0"/>
              </a:spcBef>
              <a:spcAft>
                <a:spcPts val="0"/>
              </a:spcAft>
              <a:buSzPts val="1300"/>
              <a:buChar char="●"/>
            </a:pPr>
            <a:r>
              <a:rPr lang="en" dirty="0"/>
              <a:t>A collection of recent news articles about the company and its industry</a:t>
            </a:r>
            <a:endParaRPr dirty="0"/>
          </a:p>
          <a:p>
            <a:pPr marL="0" lvl="0" indent="0">
              <a:spcBef>
                <a:spcPts val="1600"/>
              </a:spcBef>
              <a:spcAft>
                <a:spcPts val="16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Getting the Stock Data</a:t>
            </a:r>
            <a:endParaRPr/>
          </a:p>
        </p:txBody>
      </p:sp>
      <p:sp>
        <p:nvSpPr>
          <p:cNvPr id="153" name="Shape 153"/>
          <p:cNvSpPr txBox="1">
            <a:spLocks noGrp="1"/>
          </p:cNvSpPr>
          <p:nvPr>
            <p:ph type="body" idx="1"/>
          </p:nvPr>
        </p:nvSpPr>
        <p:spPr>
          <a:xfrm>
            <a:off x="1297500" y="1567550"/>
            <a:ext cx="7038900" cy="3186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IEX Trading provides a free stock market data API. </a:t>
            </a:r>
            <a:endParaRPr/>
          </a:p>
          <a:p>
            <a:pPr marL="0" lvl="0" indent="0">
              <a:spcBef>
                <a:spcPts val="1600"/>
              </a:spcBef>
              <a:spcAft>
                <a:spcPts val="0"/>
              </a:spcAft>
              <a:buNone/>
            </a:pPr>
            <a:r>
              <a:rPr lang="en"/>
              <a:t>The team used d3.json to get an object with real-time and historical stock data.</a:t>
            </a:r>
            <a:endParaRPr/>
          </a:p>
          <a:p>
            <a:pPr marL="0" lvl="0" indent="0">
              <a:spcBef>
                <a:spcPts val="1600"/>
              </a:spcBef>
              <a:spcAft>
                <a:spcPts val="0"/>
              </a:spcAft>
              <a:buNone/>
            </a:pPr>
            <a:r>
              <a:rPr lang="en"/>
              <a:t>Query urls for historical prices of the stock and of the S&amp;P500 index:</a:t>
            </a:r>
            <a:endParaRPr/>
          </a:p>
          <a:p>
            <a:pPr marL="0" lvl="0" indent="0" rtl="0">
              <a:lnSpc>
                <a:spcPct val="150000"/>
              </a:lnSpc>
              <a:spcBef>
                <a:spcPts val="1600"/>
              </a:spcBef>
              <a:spcAft>
                <a:spcPts val="0"/>
              </a:spcAft>
              <a:buNone/>
            </a:pPr>
            <a:r>
              <a:rPr lang="en" sz="900">
                <a:solidFill>
                  <a:srgbClr val="9CDCFE"/>
                </a:solidFill>
                <a:latin typeface="Courier New"/>
                <a:ea typeface="Courier New"/>
                <a:cs typeface="Courier New"/>
                <a:sym typeface="Courier New"/>
              </a:rPr>
              <a:t>url</a:t>
            </a:r>
            <a:r>
              <a:rPr lang="en" sz="900">
                <a:solidFill>
                  <a:srgbClr val="D4D4D4"/>
                </a:solidFill>
                <a:latin typeface="Courier New"/>
                <a:ea typeface="Courier New"/>
                <a:cs typeface="Courier New"/>
                <a:sym typeface="Courier New"/>
              </a:rPr>
              <a:t> = </a:t>
            </a:r>
            <a:r>
              <a:rPr lang="en" sz="900">
                <a:solidFill>
                  <a:srgbClr val="CE9178"/>
                </a:solidFill>
                <a:latin typeface="Courier New"/>
                <a:ea typeface="Courier New"/>
                <a:cs typeface="Courier New"/>
                <a:sym typeface="Courier New"/>
              </a:rPr>
              <a:t>`https://api.iextrading.com/1.0/stock/${stock}/batch?types=quote,news,chart&amp;range=2y&amp;last=5`</a:t>
            </a:r>
            <a:endParaRPr sz="900">
              <a:solidFill>
                <a:srgbClr val="CE9178"/>
              </a:solidFill>
              <a:latin typeface="Courier New"/>
              <a:ea typeface="Courier New"/>
              <a:cs typeface="Courier New"/>
              <a:sym typeface="Courier New"/>
            </a:endParaRPr>
          </a:p>
          <a:p>
            <a:pPr marL="0" lvl="0" indent="0" rtl="0">
              <a:lnSpc>
                <a:spcPct val="150000"/>
              </a:lnSpc>
              <a:spcBef>
                <a:spcPts val="0"/>
              </a:spcBef>
              <a:spcAft>
                <a:spcPts val="0"/>
              </a:spcAft>
              <a:buNone/>
            </a:pPr>
            <a:r>
              <a:rPr lang="en" sz="900">
                <a:solidFill>
                  <a:srgbClr val="9CDCFE"/>
                </a:solidFill>
                <a:latin typeface="Courier New"/>
                <a:ea typeface="Courier New"/>
                <a:cs typeface="Courier New"/>
                <a:sym typeface="Courier New"/>
              </a:rPr>
              <a:t>urlSP</a:t>
            </a:r>
            <a:r>
              <a:rPr lang="en" sz="900">
                <a:solidFill>
                  <a:srgbClr val="D4D4D4"/>
                </a:solidFill>
                <a:latin typeface="Courier New"/>
                <a:ea typeface="Courier New"/>
                <a:cs typeface="Courier New"/>
                <a:sym typeface="Courier New"/>
              </a:rPr>
              <a:t> = </a:t>
            </a:r>
            <a:r>
              <a:rPr lang="en" sz="900">
                <a:solidFill>
                  <a:srgbClr val="CE9178"/>
                </a:solidFill>
                <a:latin typeface="Courier New"/>
                <a:ea typeface="Courier New"/>
                <a:cs typeface="Courier New"/>
                <a:sym typeface="Courier New"/>
              </a:rPr>
              <a:t>`https://api.iextrading.com/1.0/stock/spy/batch?types=quote,news,chart&amp;range=2y&amp;last=1`</a:t>
            </a:r>
            <a:endParaRPr sz="900">
              <a:solidFill>
                <a:srgbClr val="CE9178"/>
              </a:solidFill>
              <a:latin typeface="Courier New"/>
              <a:ea typeface="Courier New"/>
              <a:cs typeface="Courier New"/>
              <a:sym typeface="Courier New"/>
            </a:endParaRPr>
          </a:p>
          <a:p>
            <a:pPr marL="0" lvl="0" indent="0" rtl="0">
              <a:spcBef>
                <a:spcPts val="0"/>
              </a:spcBef>
              <a:spcAft>
                <a:spcPts val="0"/>
              </a:spcAft>
              <a:buNone/>
            </a:pPr>
            <a:r>
              <a:rPr lang="en"/>
              <a:t>Query url for fundamental stock metrics to be displayed in table:</a:t>
            </a:r>
            <a:endParaRPr sz="900">
              <a:solidFill>
                <a:srgbClr val="CE9178"/>
              </a:solidFill>
              <a:latin typeface="Courier New"/>
              <a:ea typeface="Courier New"/>
              <a:cs typeface="Courier New"/>
              <a:sym typeface="Courier New"/>
            </a:endParaRPr>
          </a:p>
          <a:p>
            <a:pPr marL="0" lvl="0" indent="0" rtl="0">
              <a:lnSpc>
                <a:spcPct val="150000"/>
              </a:lnSpc>
              <a:spcBef>
                <a:spcPts val="1600"/>
              </a:spcBef>
              <a:spcAft>
                <a:spcPts val="0"/>
              </a:spcAft>
              <a:buNone/>
            </a:pPr>
            <a:r>
              <a:rPr lang="en" sz="900">
                <a:solidFill>
                  <a:srgbClr val="9CDCFE"/>
                </a:solidFill>
                <a:latin typeface="Courier New"/>
                <a:ea typeface="Courier New"/>
                <a:cs typeface="Courier New"/>
                <a:sym typeface="Courier New"/>
              </a:rPr>
              <a:t>url</a:t>
            </a:r>
            <a:r>
              <a:rPr lang="en" sz="900">
                <a:solidFill>
                  <a:srgbClr val="D4D4D4"/>
                </a:solidFill>
                <a:latin typeface="Courier New"/>
                <a:ea typeface="Courier New"/>
                <a:cs typeface="Courier New"/>
                <a:sym typeface="Courier New"/>
              </a:rPr>
              <a:t>=</a:t>
            </a:r>
            <a:r>
              <a:rPr lang="en" sz="900">
                <a:solidFill>
                  <a:srgbClr val="CE9178"/>
                </a:solidFill>
                <a:latin typeface="Courier New"/>
                <a:ea typeface="Courier New"/>
                <a:cs typeface="Courier New"/>
                <a:sym typeface="Courier New"/>
              </a:rPr>
              <a:t>`https://api.iextrading.com/1.0/stock/${stock}/stats`</a:t>
            </a:r>
            <a:endParaRPr sz="900">
              <a:solidFill>
                <a:srgbClr val="CE9178"/>
              </a:solidFill>
              <a:latin typeface="Courier New"/>
              <a:ea typeface="Courier New"/>
              <a:cs typeface="Courier New"/>
              <a:sym typeface="Courier New"/>
            </a:endParaRPr>
          </a:p>
          <a:p>
            <a:pPr marL="0" lvl="0" indent="0" rtl="0">
              <a:lnSpc>
                <a:spcPct val="150000"/>
              </a:lnSpc>
              <a:spcBef>
                <a:spcPts val="0"/>
              </a:spcBef>
              <a:spcAft>
                <a:spcPts val="0"/>
              </a:spcAft>
              <a:buNone/>
            </a:pPr>
            <a:endParaRPr sz="900">
              <a:solidFill>
                <a:srgbClr val="CE9178"/>
              </a:solidFill>
              <a:latin typeface="Courier New"/>
              <a:ea typeface="Courier New"/>
              <a:cs typeface="Courier New"/>
              <a:sym typeface="Courier New"/>
            </a:endParaRPr>
          </a:p>
          <a:p>
            <a:pPr marL="0" lvl="0" indent="0" rtl="0">
              <a:lnSpc>
                <a:spcPct val="150000"/>
              </a:lnSpc>
              <a:spcBef>
                <a:spcPts val="0"/>
              </a:spcBef>
              <a:spcAft>
                <a:spcPts val="0"/>
              </a:spcAft>
              <a:buNone/>
            </a:pPr>
            <a:endParaRPr sz="900">
              <a:solidFill>
                <a:srgbClr val="CE9178"/>
              </a:solidFill>
              <a:latin typeface="Courier New"/>
              <a:ea typeface="Courier New"/>
              <a:cs typeface="Courier New"/>
              <a:sym typeface="Courier New"/>
            </a:endParaRPr>
          </a:p>
          <a:p>
            <a:pPr marL="0" lvl="0" indent="0" rtl="0">
              <a:lnSpc>
                <a:spcPct val="150000"/>
              </a:lnSpc>
              <a:spcBef>
                <a:spcPts val="0"/>
              </a:spcBef>
              <a:spcAft>
                <a:spcPts val="0"/>
              </a:spcAft>
              <a:buNone/>
            </a:pPr>
            <a:endParaRPr sz="900">
              <a:solidFill>
                <a:srgbClr val="CE9178"/>
              </a:solidFill>
              <a:latin typeface="Courier New"/>
              <a:ea typeface="Courier New"/>
              <a:cs typeface="Courier New"/>
              <a:sym typeface="Courier New"/>
            </a:endParaRPr>
          </a:p>
          <a:p>
            <a:pPr marL="0" lvl="0" indent="0">
              <a:spcBef>
                <a:spcPts val="0"/>
              </a:spcBef>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Displaying the Data</a:t>
            </a:r>
            <a:endParaRPr/>
          </a:p>
        </p:txBody>
      </p:sp>
      <p:sp>
        <p:nvSpPr>
          <p:cNvPr id="159" name="Shape 15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After fetching the stock data, the team used Javascript’s Plotly to graph the data. The x axis is the date, the y axis is the initial stock price.</a:t>
            </a:r>
            <a:endParaRPr/>
          </a:p>
          <a:p>
            <a:pPr marL="0" lvl="0" indent="0">
              <a:spcBef>
                <a:spcPts val="1600"/>
              </a:spcBef>
              <a:spcAft>
                <a:spcPts val="0"/>
              </a:spcAft>
              <a:buNone/>
            </a:pPr>
            <a:r>
              <a:rPr lang="en"/>
              <a:t>The user can interact with the graph. Plotly allows the user to adjust the zoom, export it as a photo, and hover the mouse over the line to get more detailed price information.</a:t>
            </a:r>
            <a:endParaRPr/>
          </a:p>
          <a:p>
            <a:pPr marL="0" lvl="0" indent="0">
              <a:spcBef>
                <a:spcPts val="1600"/>
              </a:spcBef>
              <a:spcAft>
                <a:spcPts val="0"/>
              </a:spcAft>
              <a:buNone/>
            </a:pPr>
            <a:endParaRPr/>
          </a:p>
          <a:p>
            <a:pPr marL="0" lvl="0" indent="0">
              <a:spcBef>
                <a:spcPts val="1600"/>
              </a:spcBef>
              <a:spcAft>
                <a:spcPts val="16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Home Page</a:t>
            </a:r>
            <a:endParaRPr/>
          </a:p>
        </p:txBody>
      </p:sp>
      <p:pic>
        <p:nvPicPr>
          <p:cNvPr id="166" name="Shape 166"/>
          <p:cNvPicPr preferRelativeResize="0"/>
          <p:nvPr/>
        </p:nvPicPr>
        <p:blipFill>
          <a:blip r:embed="rId3">
            <a:alphaModFix/>
          </a:blip>
          <a:stretch>
            <a:fillRect/>
          </a:stretch>
        </p:blipFill>
        <p:spPr>
          <a:xfrm>
            <a:off x="1219325" y="1018400"/>
            <a:ext cx="7038899" cy="400950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pic>
        <p:nvPicPr>
          <p:cNvPr id="172" name="Shape 172"/>
          <p:cNvPicPr preferRelativeResize="0"/>
          <p:nvPr/>
        </p:nvPicPr>
        <p:blipFill>
          <a:blip r:embed="rId3">
            <a:alphaModFix/>
          </a:blip>
          <a:stretch>
            <a:fillRect/>
          </a:stretch>
        </p:blipFill>
        <p:spPr>
          <a:xfrm>
            <a:off x="1127000" y="1313070"/>
            <a:ext cx="7038902" cy="3556418"/>
          </a:xfrm>
          <a:prstGeom prst="rect">
            <a:avLst/>
          </a:prstGeom>
          <a:noFill/>
          <a:ln>
            <a:noFill/>
          </a:ln>
        </p:spPr>
      </p:pic>
      <p:sp>
        <p:nvSpPr>
          <p:cNvPr id="173" name="Shape 17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Price Chart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Shape 17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Compared to the S&amp;P500</a:t>
            </a:r>
            <a:endParaRPr/>
          </a:p>
        </p:txBody>
      </p:sp>
      <p:pic>
        <p:nvPicPr>
          <p:cNvPr id="179" name="Shape 179"/>
          <p:cNvPicPr preferRelativeResize="0"/>
          <p:nvPr/>
        </p:nvPicPr>
        <p:blipFill>
          <a:blip r:embed="rId3">
            <a:alphaModFix/>
          </a:blip>
          <a:stretch>
            <a:fillRect/>
          </a:stretch>
        </p:blipFill>
        <p:spPr>
          <a:xfrm>
            <a:off x="997975" y="1386025"/>
            <a:ext cx="7148052" cy="3530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The Table</a:t>
            </a:r>
            <a:endParaRPr/>
          </a:p>
        </p:txBody>
      </p:sp>
      <p:pic>
        <p:nvPicPr>
          <p:cNvPr id="185" name="Shape 185"/>
          <p:cNvPicPr preferRelativeResize="0"/>
          <p:nvPr/>
        </p:nvPicPr>
        <p:blipFill>
          <a:blip r:embed="rId3">
            <a:alphaModFix/>
          </a:blip>
          <a:stretch>
            <a:fillRect/>
          </a:stretch>
        </p:blipFill>
        <p:spPr>
          <a:xfrm>
            <a:off x="1169913" y="1271875"/>
            <a:ext cx="6804173" cy="3530851"/>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906</Words>
  <Application>Microsoft Macintosh PowerPoint</Application>
  <PresentationFormat>On-screen Show (16:9)</PresentationFormat>
  <Paragraphs>79</Paragraphs>
  <Slides>19</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Lato</vt:lpstr>
      <vt:lpstr>Arial</vt:lpstr>
      <vt:lpstr>Courier New</vt:lpstr>
      <vt:lpstr>Montserrat</vt:lpstr>
      <vt:lpstr>Focus</vt:lpstr>
      <vt:lpstr>Invest Wisely Project 2 - Data Analytics</vt:lpstr>
      <vt:lpstr>The Story</vt:lpstr>
      <vt:lpstr>Design</vt:lpstr>
      <vt:lpstr>Getting the Stock Data</vt:lpstr>
      <vt:lpstr>Displaying the Data</vt:lpstr>
      <vt:lpstr>Home Page</vt:lpstr>
      <vt:lpstr>Price Chart</vt:lpstr>
      <vt:lpstr>Compared to the S&amp;P500</vt:lpstr>
      <vt:lpstr>The Table</vt:lpstr>
      <vt:lpstr>Recent News Articles</vt:lpstr>
      <vt:lpstr>Persistence Layer: </vt:lpstr>
      <vt:lpstr>Service Layer:</vt:lpstr>
      <vt:lpstr>Write Operation:</vt:lpstr>
      <vt:lpstr>Read Operation: </vt:lpstr>
      <vt:lpstr>Flask API</vt:lpstr>
      <vt:lpstr>Hosting on Heroku</vt:lpstr>
      <vt:lpstr>Animate.css Javascript Library</vt:lpstr>
      <vt:lpstr>Opportunities for Improvement</vt:lpstr>
      <vt:lpstr>Conclusion</vt:lpstr>
    </vt:vector>
  </TitlesOfParts>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 Wisely Project 2 - Data Analytics</dc:title>
  <cp:lastModifiedBy>Thomas Hague</cp:lastModifiedBy>
  <cp:revision>6</cp:revision>
  <dcterms:modified xsi:type="dcterms:W3CDTF">2018-06-01T01:07:51Z</dcterms:modified>
</cp:coreProperties>
</file>