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71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0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D6E2-43D8-4D70-8E05-0C8EA53147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A162-F4F7-4779-8D69-6BA71CE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249215"/>
            <a:ext cx="11057586" cy="1325563"/>
          </a:xfrm>
        </p:spPr>
        <p:txBody>
          <a:bodyPr/>
          <a:lstStyle/>
          <a:p>
            <a:pPr algn="ctr"/>
            <a:r>
              <a:rPr lang="en-US" b="1" dirty="0" smtClean="0"/>
              <a:t>Project </a:t>
            </a:r>
            <a:r>
              <a:rPr lang="en-US" b="1" dirty="0" err="1" smtClean="0"/>
              <a:t>Charcter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72" y="1619564"/>
            <a:ext cx="10515600" cy="4871388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Official project name</a:t>
            </a:r>
            <a:r>
              <a:rPr lang="en-US" sz="2400" dirty="0"/>
              <a:t>: Electric Remote </a:t>
            </a:r>
            <a:r>
              <a:rPr lang="en-US" sz="2400" dirty="0" smtClean="0"/>
              <a:t>System </a:t>
            </a:r>
            <a:endParaRPr lang="en-US" sz="2400" dirty="0"/>
          </a:p>
          <a:p>
            <a:r>
              <a:rPr lang="en-US" sz="2400" b="1" dirty="0"/>
              <a:t>Project sponsor</a:t>
            </a:r>
            <a:r>
              <a:rPr lang="en-US" sz="2400" dirty="0"/>
              <a:t>: TCI Egypt For Home Automation Co , Ministry of </a:t>
            </a:r>
            <a:r>
              <a:rPr lang="en-US" sz="2400" dirty="0" err="1"/>
              <a:t>electricity&amp;renewable</a:t>
            </a:r>
            <a:r>
              <a:rPr lang="en-US" sz="2400" dirty="0"/>
              <a:t> energy.</a:t>
            </a:r>
          </a:p>
          <a:p>
            <a:r>
              <a:rPr lang="en-US" sz="2400" b="1" dirty="0"/>
              <a:t>Project manager</a:t>
            </a:r>
            <a:r>
              <a:rPr lang="en-US" sz="2400" dirty="0"/>
              <a:t>: Mostafa </a:t>
            </a:r>
            <a:r>
              <a:rPr lang="en-US" sz="2400" dirty="0" err="1"/>
              <a:t>Samy</a:t>
            </a:r>
            <a:endParaRPr lang="en-US" sz="2400" dirty="0"/>
          </a:p>
          <a:p>
            <a:r>
              <a:rPr lang="en-US" sz="2400" b="1" dirty="0"/>
              <a:t>Purpose of the project</a:t>
            </a:r>
            <a:r>
              <a:rPr lang="en-US" sz="2400" dirty="0"/>
              <a:t>: To solve the problem of management and controlling Electricity </a:t>
            </a:r>
            <a:r>
              <a:rPr lang="en-US" sz="2400" dirty="0" smtClean="0"/>
              <a:t>      outside  home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/>
              <a:t>Business case</a:t>
            </a:r>
            <a:endParaRPr lang="en-US" sz="2400" dirty="0"/>
          </a:p>
          <a:p>
            <a:r>
              <a:rPr lang="en-US" sz="2400" dirty="0"/>
              <a:t>Electric Remote System app </a:t>
            </a:r>
            <a:r>
              <a:rPr lang="en-US" sz="2400" dirty="0"/>
              <a:t>is designed to control electricity of  houses that use smart systems </a:t>
            </a:r>
          </a:p>
          <a:p>
            <a:pPr marL="0" indent="0">
              <a:buNone/>
            </a:pPr>
            <a:r>
              <a:rPr lang="en-US" sz="2400" dirty="0" smtClean="0"/>
              <a:t> , </a:t>
            </a:r>
            <a:r>
              <a:rPr lang="en-US" sz="2400" dirty="0"/>
              <a:t>it replaces manual control of  electricity that may has danger in some cases like natural disasters </a:t>
            </a:r>
            <a:r>
              <a:rPr lang="en-US" sz="2400" dirty="0" smtClean="0"/>
              <a:t>                                                                                          and  emergency </a:t>
            </a:r>
            <a:r>
              <a:rPr lang="en-US" sz="2400" dirty="0"/>
              <a:t>cases . it helps people that has movement issues and injured people who need to </a:t>
            </a:r>
            <a:r>
              <a:rPr lang="en-US" sz="2400" dirty="0" smtClean="0"/>
              <a:t>    rest </a:t>
            </a:r>
            <a:r>
              <a:rPr lang="en-US" sz="2400" dirty="0"/>
              <a:t>.</a:t>
            </a:r>
          </a:p>
          <a:p>
            <a:r>
              <a:rPr lang="en-US" sz="2400" dirty="0"/>
              <a:t>Saving electricity by turning it off if the owner of house forget electricity on while he is outside.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7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-381000"/>
            <a:ext cx="10972800" cy="1600200"/>
          </a:xfrm>
        </p:spPr>
        <p:txBody>
          <a:bodyPr/>
          <a:lstStyle/>
          <a:p>
            <a:pPr algn="ctr"/>
            <a:r>
              <a:rPr lang="en-US" sz="4400" dirty="0" smtClean="0"/>
              <a:t>Resource Scheduled Network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102759"/>
              </p:ext>
            </p:extLst>
          </p:nvPr>
        </p:nvGraphicFramePr>
        <p:xfrm>
          <a:off x="304800" y="3352800"/>
          <a:ext cx="1930401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2P</a:t>
                      </a:r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480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685606"/>
              </p:ext>
            </p:extLst>
          </p:nvPr>
        </p:nvGraphicFramePr>
        <p:xfrm>
          <a:off x="2844800" y="3352800"/>
          <a:ext cx="1930401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636313"/>
              </p:ext>
            </p:extLst>
          </p:nvPr>
        </p:nvGraphicFramePr>
        <p:xfrm>
          <a:off x="2844800" y="1752600"/>
          <a:ext cx="1930401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021180"/>
              </p:ext>
            </p:extLst>
          </p:nvPr>
        </p:nvGraphicFramePr>
        <p:xfrm>
          <a:off x="5283200" y="1752600"/>
          <a:ext cx="1930401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143703"/>
              </p:ext>
            </p:extLst>
          </p:nvPr>
        </p:nvGraphicFramePr>
        <p:xfrm>
          <a:off x="5384800" y="3352800"/>
          <a:ext cx="1930401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009506"/>
              </p:ext>
            </p:extLst>
          </p:nvPr>
        </p:nvGraphicFramePr>
        <p:xfrm>
          <a:off x="7721600" y="1752600"/>
          <a:ext cx="1930401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1P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461948"/>
              </p:ext>
            </p:extLst>
          </p:nvPr>
        </p:nvGraphicFramePr>
        <p:xfrm>
          <a:off x="9956800" y="3276600"/>
          <a:ext cx="1930401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3P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551576"/>
              </p:ext>
            </p:extLst>
          </p:nvPr>
        </p:nvGraphicFramePr>
        <p:xfrm>
          <a:off x="5384800" y="4953000"/>
          <a:ext cx="1930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467600" y="4045527"/>
            <a:ext cx="233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13600" y="24384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76800" y="4087091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62909" y="41148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47491" y="24384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62909" y="2590800"/>
            <a:ext cx="508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4191000"/>
            <a:ext cx="378691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467600" y="4191000"/>
            <a:ext cx="2336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652000" y="2590800"/>
            <a:ext cx="152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9003"/>
              </p:ext>
            </p:extLst>
          </p:nvPr>
        </p:nvGraphicFramePr>
        <p:xfrm>
          <a:off x="203201" y="838200"/>
          <a:ext cx="10113428" cy="5716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600"/>
                <a:gridCol w="609600"/>
                <a:gridCol w="609600"/>
                <a:gridCol w="592649"/>
                <a:gridCol w="626551"/>
                <a:gridCol w="406400"/>
                <a:gridCol w="478601"/>
                <a:gridCol w="561857"/>
                <a:gridCol w="561857"/>
                <a:gridCol w="561857"/>
                <a:gridCol w="561857"/>
                <a:gridCol w="561857"/>
                <a:gridCol w="561857"/>
                <a:gridCol w="561857"/>
                <a:gridCol w="561857"/>
                <a:gridCol w="561857"/>
                <a:gridCol w="561857"/>
                <a:gridCol w="561857"/>
              </a:tblGrid>
              <a:tr h="5383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2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7</a:t>
                      </a:r>
                      <a:endParaRPr lang="en-US" sz="1800" b="1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6</a:t>
                      </a:r>
                      <a:endParaRPr lang="en-US" sz="1800" b="1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13</a:t>
                      </a:r>
                      <a:endParaRPr lang="en-US" sz="1200" b="1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13</a:t>
                      </a:r>
                    </a:p>
                    <a:p>
                      <a:endParaRPr lang="en-US" sz="12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13</a:t>
                      </a:r>
                      <a:endParaRPr lang="en-US" sz="1800" b="1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</a:tr>
              <a:tr h="538330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Total Resource load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</a:p>
                    <a:p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</a:tr>
              <a:tr h="53833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Resource Available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32739" marR="132739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</a:p>
                    <a:p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</a:p>
                    <a:p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</a:p>
                    <a:p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</a:p>
                    <a:p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</a:p>
                    <a:p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</a:p>
                    <a:p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4P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66255"/>
            <a:ext cx="121920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dirty="0" smtClean="0"/>
              <a:t>       Id      Res     </a:t>
            </a:r>
            <a:r>
              <a:rPr lang="en-US" dirty="0" err="1" smtClean="0"/>
              <a:t>Dur</a:t>
            </a:r>
            <a:r>
              <a:rPr lang="en-US" dirty="0" smtClean="0"/>
              <a:t>       </a:t>
            </a:r>
            <a:r>
              <a:rPr lang="en-US" dirty="0" err="1" smtClean="0"/>
              <a:t>Es</a:t>
            </a:r>
            <a:r>
              <a:rPr lang="en-US" dirty="0" smtClean="0"/>
              <a:t>        Lf      </a:t>
            </a:r>
            <a:r>
              <a:rPr lang="en-US" dirty="0" err="1" smtClean="0"/>
              <a:t>Sl</a:t>
            </a:r>
            <a:r>
              <a:rPr lang="en-US" dirty="0" smtClean="0"/>
              <a:t>  </a:t>
            </a:r>
            <a:r>
              <a:rPr lang="en-US" dirty="0" smtClean="0"/>
              <a:t>0    </a:t>
            </a:r>
            <a:r>
              <a:rPr lang="en-US" dirty="0" smtClean="0"/>
              <a:t>   1         2        3        4        5         6         7        8         9       10      11     12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121" y="1946610"/>
            <a:ext cx="9144000" cy="2387600"/>
          </a:xfrm>
        </p:spPr>
        <p:txBody>
          <a:bodyPr/>
          <a:lstStyle/>
          <a:p>
            <a:r>
              <a:rPr lang="en-US" b="1" dirty="0" smtClean="0"/>
              <a:t>Time Phase Budget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13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59162"/>
              </p:ext>
            </p:extLst>
          </p:nvPr>
        </p:nvGraphicFramePr>
        <p:xfrm>
          <a:off x="0" y="775855"/>
          <a:ext cx="10856890" cy="5579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600"/>
                <a:gridCol w="609600"/>
                <a:gridCol w="3149600"/>
                <a:gridCol w="1219200"/>
                <a:gridCol w="406400"/>
                <a:gridCol w="406400"/>
                <a:gridCol w="406400"/>
                <a:gridCol w="406400"/>
                <a:gridCol w="406400"/>
                <a:gridCol w="406400"/>
                <a:gridCol w="508000"/>
                <a:gridCol w="406400"/>
                <a:gridCol w="406400"/>
                <a:gridCol w="530896"/>
                <a:gridCol w="513637"/>
                <a:gridCol w="465157"/>
              </a:tblGrid>
              <a:tr h="5383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2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Define Requirements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Assign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Team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</a:tr>
              <a:tr h="5117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Design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Hardware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smtClean="0"/>
                        <a:t>3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Coode Software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Build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And Test Hardware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Develop Patent Request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Test Software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76985" marR="176985" marT="66369" marB="663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marL="176985" marR="176985" marT="66369" marB="663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83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Integrate Systems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76985" marR="176985" marT="66369" marB="6636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 marL="176985" marR="176985" marT="66369" marB="6636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 marL="176985" marR="176985" marT="66369" marB="66369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3833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 smtClean="0"/>
                        <a:t>Week</a:t>
                      </a:r>
                      <a:r>
                        <a:rPr lang="en-US" sz="1800" b="1" baseline="0" dirty="0" smtClean="0"/>
                        <a:t> total</a:t>
                      </a:r>
                      <a:endParaRPr lang="en-US" sz="1800" b="1" dirty="0"/>
                    </a:p>
                  </a:txBody>
                  <a:tcPr marL="176985" marR="176985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 smtClean="0"/>
                        <a:t>31</a:t>
                      </a:r>
                      <a:endParaRPr lang="en-US" sz="1800" b="1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76985" marR="176985" marT="66369" marB="66369"/>
                </a:tc>
              </a:tr>
              <a:tr h="538330"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                  Cumulative</a:t>
                      </a:r>
                      <a:endParaRPr lang="en-US" sz="1800" b="1" dirty="0"/>
                    </a:p>
                  </a:txBody>
                  <a:tcPr marL="176985" marR="176985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32739" marR="132739" marT="66369" marB="66369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2739" marR="132739" marT="66369" marB="6636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marL="176985" marR="176985" marT="66369" marB="663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marL="176985" marR="176985" marT="66369" marB="66369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6945" y="166255"/>
            <a:ext cx="121920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dirty="0" smtClean="0"/>
              <a:t>   Id      </a:t>
            </a:r>
            <a:r>
              <a:rPr lang="en-US" dirty="0" err="1" smtClean="0"/>
              <a:t>Dur</a:t>
            </a:r>
            <a:r>
              <a:rPr lang="en-US" dirty="0" smtClean="0"/>
              <a:t>                       Task                                    Budget     0     1      2     3      4      5     6        7     8      9      10      11   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605" y="239737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Risk Management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54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u="sng" dirty="0"/>
              <a:t>Familiarity with application:</a:t>
            </a:r>
            <a:endParaRPr lang="en-US" dirty="0"/>
          </a:p>
          <a:p>
            <a:r>
              <a:rPr lang="en-US" dirty="0"/>
              <a:t>The team has familiarity with Home Automation as they did a voice assistant control in turning on/off electricity devices.</a:t>
            </a:r>
          </a:p>
          <a:p>
            <a:r>
              <a:rPr lang="en-US" b="1" u="sng" dirty="0"/>
              <a:t>Risk:</a:t>
            </a:r>
            <a:r>
              <a:rPr lang="en-US" dirty="0"/>
              <a:t> Low.</a:t>
            </a:r>
          </a:p>
          <a:p>
            <a:pPr lvl="0"/>
            <a:r>
              <a:rPr lang="en-US" u="sng" dirty="0"/>
              <a:t>Familiarity with technology:</a:t>
            </a:r>
            <a:endParaRPr lang="en-US" dirty="0"/>
          </a:p>
          <a:p>
            <a:r>
              <a:rPr lang="en-US" dirty="0"/>
              <a:t>The team has familiarity with AI technology</a:t>
            </a:r>
          </a:p>
          <a:p>
            <a:r>
              <a:rPr lang="en-US" dirty="0"/>
              <a:t>As they used in the mentioned project.</a:t>
            </a:r>
          </a:p>
          <a:p>
            <a:r>
              <a:rPr lang="en-US" b="1" u="sng" dirty="0"/>
              <a:t>Risk:</a:t>
            </a:r>
            <a:r>
              <a:rPr lang="en-US" dirty="0"/>
              <a:t> Low.</a:t>
            </a:r>
          </a:p>
        </p:txBody>
      </p:sp>
    </p:spTree>
    <p:extLst>
      <p:ext uri="{BB962C8B-B14F-4D97-AF65-F5344CB8AC3E}">
        <p14:creationId xmlns:p14="http://schemas.microsoft.com/office/powerpoint/2010/main" val="34894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u="sng" dirty="0"/>
              <a:t>Project size:</a:t>
            </a:r>
            <a:endParaRPr lang="en-US" dirty="0"/>
          </a:p>
          <a:p>
            <a:r>
              <a:rPr lang="en-US" dirty="0"/>
              <a:t>The project is big therefore the team should have more members and need more time.</a:t>
            </a:r>
          </a:p>
          <a:p>
            <a:r>
              <a:rPr lang="en-US" b="1" u="sng" dirty="0"/>
              <a:t>Risk:</a:t>
            </a:r>
            <a:r>
              <a:rPr lang="en-US" dirty="0"/>
              <a:t> High.</a:t>
            </a:r>
          </a:p>
          <a:p>
            <a:pPr lvl="0"/>
            <a:r>
              <a:rPr lang="en-US" u="sng" dirty="0"/>
              <a:t>Compatibility:</a:t>
            </a:r>
            <a:endParaRPr lang="en-US" dirty="0"/>
          </a:p>
          <a:p>
            <a:r>
              <a:rPr lang="en-US" dirty="0"/>
              <a:t>The app is compatible with the technology of the company. However, the technology should be updated to make the performance better and smoother.</a:t>
            </a:r>
          </a:p>
          <a:p>
            <a:r>
              <a:rPr lang="en-US" b="1" u="sng" dirty="0"/>
              <a:t>Risk:</a:t>
            </a:r>
            <a:r>
              <a:rPr lang="en-US" dirty="0"/>
              <a:t> Medium.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28121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Thank you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3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  Project </a:t>
            </a:r>
            <a:r>
              <a:rPr lang="en-US" b="1" dirty="0"/>
              <a:t>scope</a:t>
            </a:r>
            <a:endParaRPr lang="en-US" dirty="0"/>
          </a:p>
          <a:p>
            <a:r>
              <a:rPr lang="en-US" dirty="0" smtClean="0"/>
              <a:t>  1-The </a:t>
            </a:r>
            <a:r>
              <a:rPr lang="en-US" dirty="0"/>
              <a:t>App will help user to know electric3ity that turn on/off.</a:t>
            </a:r>
          </a:p>
          <a:p>
            <a:r>
              <a:rPr lang="en-US" dirty="0" smtClean="0"/>
              <a:t>  2-The </a:t>
            </a:r>
            <a:r>
              <a:rPr lang="en-US" dirty="0"/>
              <a:t>App will help user to turn on or turn off electricity.</a:t>
            </a:r>
          </a:p>
          <a:p>
            <a:r>
              <a:rPr lang="en-US" dirty="0" smtClean="0"/>
              <a:t>  3- </a:t>
            </a:r>
            <a:r>
              <a:rPr lang="en-US" dirty="0"/>
              <a:t>The App will calculate the usage of electricity in the house and show it as a graph .</a:t>
            </a:r>
          </a:p>
          <a:p>
            <a:r>
              <a:rPr lang="en-US" dirty="0" smtClean="0"/>
              <a:t>  </a:t>
            </a:r>
            <a:r>
              <a:rPr lang="ar-SA" dirty="0" smtClean="0"/>
              <a:t>4</a:t>
            </a:r>
            <a:r>
              <a:rPr lang="en-US" dirty="0"/>
              <a:t>- the app help user to rationalize of electricity consumption(</a:t>
            </a:r>
            <a:r>
              <a:rPr lang="ar-EG" dirty="0"/>
              <a:t>ترشيد استهلاك الكهرباء  </a:t>
            </a:r>
            <a:r>
              <a:rPr lang="ar-SA" dirty="0"/>
              <a:t>(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  Project </a:t>
            </a:r>
            <a:r>
              <a:rPr lang="en-US" b="1" dirty="0"/>
              <a:t>milestones</a:t>
            </a:r>
            <a:endParaRPr lang="en-US" dirty="0"/>
          </a:p>
          <a:p>
            <a:pPr lvl="0"/>
            <a:r>
              <a:rPr lang="en-US" dirty="0" smtClean="0"/>
              <a:t>  - Requirements </a:t>
            </a:r>
            <a:r>
              <a:rPr lang="en-US" dirty="0"/>
              <a:t>review : Requirements specifications are complete, correct, approved and suitable.  </a:t>
            </a:r>
            <a:r>
              <a:rPr lang="en-US" dirty="0" smtClean="0"/>
              <a:t>14/1/2022</a:t>
            </a:r>
            <a:endParaRPr lang="en-US" dirty="0"/>
          </a:p>
          <a:p>
            <a:pPr lvl="0"/>
            <a:r>
              <a:rPr lang="en-US" dirty="0" smtClean="0"/>
              <a:t>  - Critical </a:t>
            </a:r>
            <a:r>
              <a:rPr lang="en-US" dirty="0"/>
              <a:t>design review: Detailed designs fully implement the system architecture</a:t>
            </a:r>
            <a:r>
              <a:rPr lang="en-US" dirty="0" smtClean="0"/>
              <a:t>,</a:t>
            </a:r>
          </a:p>
          <a:p>
            <a:pPr lvl="0"/>
            <a:r>
              <a:rPr lang="en-US" dirty="0" smtClean="0"/>
              <a:t>    are </a:t>
            </a:r>
            <a:r>
              <a:rPr lang="en-US" dirty="0"/>
              <a:t>approved and are suitable for input into the development of code. By </a:t>
            </a:r>
            <a:r>
              <a:rPr lang="en-US" dirty="0" smtClean="0"/>
              <a:t>15</a:t>
            </a:r>
            <a:r>
              <a:rPr lang="en-US" dirty="0" smtClean="0"/>
              <a:t>/2/2022</a:t>
            </a:r>
            <a:endParaRPr lang="en-US" dirty="0"/>
          </a:p>
          <a:p>
            <a:pPr lvl="0"/>
            <a:r>
              <a:rPr lang="en-US" dirty="0" smtClean="0"/>
              <a:t>  - System </a:t>
            </a:r>
            <a:r>
              <a:rPr lang="en-US" dirty="0"/>
              <a:t>test review : The software product has passed system testing and is suitable for input into acceptance testing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 by </a:t>
            </a:r>
            <a:r>
              <a:rPr lang="en-US" dirty="0" smtClean="0"/>
              <a:t>15</a:t>
            </a:r>
            <a:r>
              <a:rPr lang="en-US" dirty="0" smtClean="0"/>
              <a:t>/3/2022</a:t>
            </a:r>
            <a:endParaRPr lang="en-US" dirty="0"/>
          </a:p>
          <a:p>
            <a:pPr lvl="0"/>
            <a:r>
              <a:rPr lang="en-US" dirty="0" smtClean="0"/>
              <a:t>  - Product </a:t>
            </a:r>
            <a:r>
              <a:rPr lang="en-US" dirty="0"/>
              <a:t>operational: The software is in use in its target operational environment.by </a:t>
            </a:r>
            <a:r>
              <a:rPr lang="en-US" dirty="0" smtClean="0"/>
              <a:t>25</a:t>
            </a:r>
            <a:r>
              <a:rPr lang="en-US" dirty="0" smtClean="0"/>
              <a:t>/3/2022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 smtClean="0"/>
              <a:t>  Project </a:t>
            </a:r>
            <a:r>
              <a:rPr lang="en-US" b="1" dirty="0"/>
              <a:t>resources </a:t>
            </a:r>
            <a:endParaRPr lang="en-US" dirty="0"/>
          </a:p>
          <a:p>
            <a:pPr lvl="0"/>
            <a:r>
              <a:rPr lang="en-US" dirty="0" smtClean="0"/>
              <a:t>  Staff </a:t>
            </a:r>
            <a:r>
              <a:rPr lang="en-US" dirty="0"/>
              <a:t>: 1 android developers ,1  IOS developers , 1 back end developer , 1  electric</a:t>
            </a:r>
            <a:r>
              <a:rPr lang="en-US" b="1" dirty="0"/>
              <a:t> </a:t>
            </a:r>
            <a:r>
              <a:rPr lang="en-US" dirty="0"/>
              <a:t>engineer </a:t>
            </a:r>
          </a:p>
          <a:p>
            <a:pPr lvl="0"/>
            <a:r>
              <a:rPr lang="en-US" dirty="0" smtClean="0"/>
              <a:t>  Hardware </a:t>
            </a:r>
            <a:r>
              <a:rPr lang="en-US" dirty="0"/>
              <a:t>: 4 laptops , 2 server </a:t>
            </a:r>
          </a:p>
          <a:p>
            <a:pPr lvl="0"/>
            <a:r>
              <a:rPr lang="en-US" dirty="0" smtClean="0"/>
              <a:t>  Software </a:t>
            </a:r>
            <a:r>
              <a:rPr lang="en-US" dirty="0"/>
              <a:t>: Software licenses (Editors : </a:t>
            </a:r>
            <a:r>
              <a:rPr lang="en-US" dirty="0" err="1"/>
              <a:t>phpstorm</a:t>
            </a:r>
            <a:r>
              <a:rPr lang="en-US" dirty="0"/>
              <a:t> , </a:t>
            </a:r>
            <a:r>
              <a:rPr lang="en-US" dirty="0" smtClean="0"/>
              <a:t>….)</a:t>
            </a:r>
          </a:p>
          <a:p>
            <a:pPr lvl="0"/>
            <a:endParaRPr lang="en-US" dirty="0"/>
          </a:p>
          <a:p>
            <a:r>
              <a:rPr lang="en-US" b="1" dirty="0" smtClean="0"/>
              <a:t>  Budget</a:t>
            </a:r>
            <a:endParaRPr lang="en-US" dirty="0"/>
          </a:p>
          <a:p>
            <a:pPr lvl="0"/>
            <a:r>
              <a:rPr lang="en-US" dirty="0" smtClean="0"/>
              <a:t>  budget </a:t>
            </a:r>
            <a:r>
              <a:rPr lang="en-US" dirty="0"/>
              <a:t>allocated for this project is 500000 L.E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Constraints </a:t>
            </a:r>
          </a:p>
          <a:p>
            <a:endParaRPr lang="en-US" dirty="0"/>
          </a:p>
          <a:p>
            <a:pPr lvl="0"/>
            <a:r>
              <a:rPr lang="en-US" dirty="0" smtClean="0"/>
              <a:t>- this </a:t>
            </a:r>
            <a:r>
              <a:rPr lang="en-US" dirty="0"/>
              <a:t>project must be delivered within the specified budget . </a:t>
            </a:r>
          </a:p>
          <a:p>
            <a:pPr lvl="0"/>
            <a:r>
              <a:rPr lang="en-US" dirty="0" smtClean="0"/>
              <a:t>- This </a:t>
            </a:r>
            <a:r>
              <a:rPr lang="en-US" dirty="0"/>
              <a:t>project must be delivered on 1/4/2022.</a:t>
            </a:r>
          </a:p>
          <a:p>
            <a:pPr lvl="0"/>
            <a:r>
              <a:rPr lang="en-US" dirty="0" smtClean="0"/>
              <a:t>- Any </a:t>
            </a:r>
            <a:r>
              <a:rPr lang="en-US" dirty="0"/>
              <a:t>laptops or computers needed must be bought from dell company </a:t>
            </a:r>
          </a:p>
          <a:p>
            <a:r>
              <a:rPr lang="en-US" dirty="0"/>
              <a:t>  </a:t>
            </a:r>
          </a:p>
          <a:p>
            <a:r>
              <a:rPr lang="en-US" b="1" dirty="0"/>
              <a:t>Assumptions (required event must be occur every fixed period</a:t>
            </a:r>
            <a:r>
              <a:rPr lang="en-US" b="1" dirty="0" smtClean="0"/>
              <a:t>)</a:t>
            </a:r>
          </a:p>
          <a:p>
            <a:endParaRPr lang="en-US" dirty="0"/>
          </a:p>
          <a:p>
            <a:pPr lvl="0"/>
            <a:r>
              <a:rPr lang="en-US" dirty="0" smtClean="0"/>
              <a:t>- will </a:t>
            </a:r>
            <a:r>
              <a:rPr lang="en-US" dirty="0"/>
              <a:t>get all resources required.</a:t>
            </a:r>
          </a:p>
          <a:p>
            <a:pPr lvl="0"/>
            <a:r>
              <a:rPr lang="en-US" dirty="0" smtClean="0"/>
              <a:t>- All </a:t>
            </a:r>
            <a:r>
              <a:rPr lang="en-US" dirty="0"/>
              <a:t>important stakeholders will come to the specified meetings.</a:t>
            </a:r>
          </a:p>
          <a:p>
            <a:pPr lvl="0"/>
            <a:r>
              <a:rPr lang="en-US" dirty="0" smtClean="0"/>
              <a:t>- All </a:t>
            </a:r>
            <a:r>
              <a:rPr lang="en-US" dirty="0"/>
              <a:t>team members continue to the end of the project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High level risks</a:t>
            </a:r>
            <a:endParaRPr lang="en-US" dirty="0"/>
          </a:p>
          <a:p>
            <a:r>
              <a:rPr lang="en-US" dirty="0"/>
              <a:t> </a:t>
            </a:r>
          </a:p>
          <a:p>
            <a:pPr lvl="0"/>
            <a:r>
              <a:rPr lang="en-US" dirty="0" smtClean="0"/>
              <a:t>- Inaccurate </a:t>
            </a:r>
            <a:r>
              <a:rPr lang="en-US" dirty="0"/>
              <a:t>estimates</a:t>
            </a:r>
          </a:p>
          <a:p>
            <a:pPr lvl="0"/>
            <a:r>
              <a:rPr lang="en-US" dirty="0" smtClean="0"/>
              <a:t>- Scope </a:t>
            </a:r>
            <a:r>
              <a:rPr lang="en-US" dirty="0"/>
              <a:t>creep : uncontrolled changes and continuous growth of the </a:t>
            </a:r>
            <a:r>
              <a:rPr lang="en-US" dirty="0" err="1"/>
              <a:t>scope.or</a:t>
            </a:r>
            <a:r>
              <a:rPr lang="en-US" dirty="0"/>
              <a:t> scope is ill defined</a:t>
            </a:r>
          </a:p>
          <a:p>
            <a:pPr lvl="0"/>
            <a:r>
              <a:rPr lang="en-US" dirty="0" smtClean="0"/>
              <a:t>- Project </a:t>
            </a:r>
            <a:r>
              <a:rPr lang="en-US" dirty="0"/>
              <a:t>team misunderstand requirements</a:t>
            </a:r>
          </a:p>
          <a:p>
            <a:pPr lvl="0"/>
            <a:r>
              <a:rPr lang="en-US" dirty="0" smtClean="0"/>
              <a:t>- Loss </a:t>
            </a:r>
            <a:r>
              <a:rPr lang="en-US" dirty="0"/>
              <a:t>of key personnel</a:t>
            </a:r>
          </a:p>
          <a:p>
            <a:pPr lvl="0"/>
            <a:r>
              <a:rPr lang="en-US" dirty="0" smtClean="0"/>
              <a:t>- Customer </a:t>
            </a:r>
            <a:r>
              <a:rPr lang="en-US" dirty="0"/>
              <a:t>will not accept the software as delivered even though it meets all specifications</a:t>
            </a:r>
          </a:p>
          <a:p>
            <a:pPr lvl="0"/>
            <a:r>
              <a:rPr lang="en-US" dirty="0" smtClean="0"/>
              <a:t>- Selected </a:t>
            </a:r>
            <a:r>
              <a:rPr lang="en-US" dirty="0"/>
              <a:t>technology is a poor match to the problem or customer</a:t>
            </a:r>
          </a:p>
          <a:p>
            <a:pPr lvl="0"/>
            <a:r>
              <a:rPr lang="en-US" dirty="0" smtClean="0"/>
              <a:t>- Project </a:t>
            </a:r>
            <a:r>
              <a:rPr lang="en-US" dirty="0"/>
              <a:t>key success criteria not clearly defined to verify the successful completion of each project phase.</a:t>
            </a:r>
          </a:p>
          <a:p>
            <a:pPr lvl="0"/>
            <a:r>
              <a:rPr lang="en-US" dirty="0" smtClean="0"/>
              <a:t>- Projects </a:t>
            </a:r>
            <a:r>
              <a:rPr lang="en-US" dirty="0"/>
              <a:t>within the program often need the same resources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6023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9" y="23613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   work breakdown Structure  (</a:t>
            </a:r>
            <a:r>
              <a:rPr lang="en-US" sz="5400" b="1" dirty="0"/>
              <a:t>WBS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359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6244" y="217941"/>
            <a:ext cx="2734492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dirty="0"/>
              <a:t>. Electric Remote System </a:t>
            </a:r>
          </a:p>
        </p:txBody>
      </p:sp>
      <p:sp>
        <p:nvSpPr>
          <p:cNvPr id="9" name="Rectangle 8"/>
          <p:cNvSpPr/>
          <p:nvPr/>
        </p:nvSpPr>
        <p:spPr>
          <a:xfrm>
            <a:off x="95794" y="1142457"/>
            <a:ext cx="1837509" cy="31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1.1 Requirements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239" y="1662023"/>
            <a:ext cx="12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1.1.1 Place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175" y="2131804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1.1.2 Hardware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39" y="2567128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1.1.3 Software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32163" y="2085166"/>
            <a:ext cx="1913711" cy="31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1.2.1 Develop App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13164" y="2593951"/>
            <a:ext cx="153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1.2.1.1 Design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13164" y="3120611"/>
            <a:ext cx="153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1.2.1.2 Coding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13163" y="3672265"/>
            <a:ext cx="191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1.2.1.3 Debugging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83776" y="2059903"/>
            <a:ext cx="2218509" cy="31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1.2.2 Control System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51567" y="2593951"/>
            <a:ext cx="195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1.2.2.1 Subsystem control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51568" y="3240282"/>
            <a:ext cx="1898468" cy="38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1.2.2.2 Sensors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51568" y="3673451"/>
            <a:ext cx="1898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1.2.2.3 integrate with Electricity </a:t>
            </a:r>
            <a:r>
              <a:rPr lang="en-US" dirty="0"/>
              <a:t>devices</a:t>
            </a:r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40187" y="2063720"/>
            <a:ext cx="1785257" cy="31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1.2.3 Test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49527" y="4578263"/>
            <a:ext cx="137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1.2.2.4 Link app with Bank System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32110" y="5508077"/>
            <a:ext cx="171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1.2.2.5 Link app with  Ministry of Energy System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95069" y="2708139"/>
            <a:ext cx="153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1.2.3.1 Check</a:t>
            </a:r>
          </a:p>
          <a:p>
            <a:r>
              <a:rPr lang="en-US" dirty="0" smtClean="0"/>
              <a:t> Payment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10299" y="3396936"/>
            <a:ext cx="154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1.2.3.2 Check integration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32073" y="4088949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1.2.3.3 Test controlling Electricity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13020" y="1148693"/>
            <a:ext cx="1963783" cy="31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1.2 Develop &amp; Test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953895" y="1154613"/>
            <a:ext cx="1976845" cy="31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1.3 Documentation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395854" y="1787275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1.3.1 Project Proposal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395854" y="2566613"/>
            <a:ext cx="143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1.3.2 Technical report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395854" y="3627284"/>
            <a:ext cx="155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1.3.3 Project Report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395854" y="4412115"/>
            <a:ext cx="171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1.3.4 Final Project presentation</a:t>
            </a:r>
            <a:endParaRPr lang="en-US" dirty="0"/>
          </a:p>
        </p:txBody>
      </p:sp>
      <p:cxnSp>
        <p:nvCxnSpPr>
          <p:cNvPr id="43" name="Straight Connector 42"/>
          <p:cNvCxnSpPr>
            <a:stCxn id="4" idx="2"/>
          </p:cNvCxnSpPr>
          <p:nvPr/>
        </p:nvCxnSpPr>
        <p:spPr>
          <a:xfrm>
            <a:off x="6163490" y="670787"/>
            <a:ext cx="0" cy="483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014547" y="870857"/>
            <a:ext cx="5148943" cy="8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163490" y="853109"/>
            <a:ext cx="4937758" cy="3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9" idx="0"/>
          </p:cNvCxnSpPr>
          <p:nvPr/>
        </p:nvCxnSpPr>
        <p:spPr>
          <a:xfrm>
            <a:off x="1014547" y="891326"/>
            <a:ext cx="2" cy="251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115401" y="853109"/>
            <a:ext cx="0" cy="345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1" idx="2"/>
          </p:cNvCxnSpPr>
          <p:nvPr/>
        </p:nvCxnSpPr>
        <p:spPr>
          <a:xfrm flipH="1">
            <a:off x="6094911" y="1462202"/>
            <a:ext cx="1" cy="597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589018" y="1712163"/>
            <a:ext cx="2505893" cy="19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094911" y="1699532"/>
            <a:ext cx="2837904" cy="25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4" idx="0"/>
          </p:cNvCxnSpPr>
          <p:nvPr/>
        </p:nvCxnSpPr>
        <p:spPr>
          <a:xfrm>
            <a:off x="3589018" y="1727155"/>
            <a:ext cx="1" cy="358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4" idx="0"/>
          </p:cNvCxnSpPr>
          <p:nvPr/>
        </p:nvCxnSpPr>
        <p:spPr>
          <a:xfrm>
            <a:off x="8932815" y="1699532"/>
            <a:ext cx="1" cy="3641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9966" y="1470278"/>
            <a:ext cx="8708" cy="1961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793681" y="2433606"/>
            <a:ext cx="6668" cy="2117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327739" y="2398675"/>
            <a:ext cx="45450" cy="435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51369" y="2398675"/>
            <a:ext cx="56608" cy="32880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0082345" y="1470278"/>
            <a:ext cx="51166" cy="42338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10" idx="1"/>
          </p:cNvCxnSpPr>
          <p:nvPr/>
        </p:nvCxnSpPr>
        <p:spPr>
          <a:xfrm>
            <a:off x="260710" y="1846689"/>
            <a:ext cx="135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11" idx="1"/>
          </p:cNvCxnSpPr>
          <p:nvPr/>
        </p:nvCxnSpPr>
        <p:spPr>
          <a:xfrm>
            <a:off x="278674" y="2316470"/>
            <a:ext cx="1045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2" idx="1"/>
          </p:cNvCxnSpPr>
          <p:nvPr/>
        </p:nvCxnSpPr>
        <p:spPr>
          <a:xfrm>
            <a:off x="278674" y="2751794"/>
            <a:ext cx="1175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15" idx="1"/>
          </p:cNvCxnSpPr>
          <p:nvPr/>
        </p:nvCxnSpPr>
        <p:spPr>
          <a:xfrm>
            <a:off x="2800349" y="2778617"/>
            <a:ext cx="2128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6" idx="1"/>
          </p:cNvCxnSpPr>
          <p:nvPr/>
        </p:nvCxnSpPr>
        <p:spPr>
          <a:xfrm>
            <a:off x="2800348" y="3305277"/>
            <a:ext cx="2128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7" idx="1"/>
          </p:cNvCxnSpPr>
          <p:nvPr/>
        </p:nvCxnSpPr>
        <p:spPr>
          <a:xfrm>
            <a:off x="2809874" y="3856931"/>
            <a:ext cx="2032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9" idx="1"/>
          </p:cNvCxnSpPr>
          <p:nvPr/>
        </p:nvCxnSpPr>
        <p:spPr>
          <a:xfrm>
            <a:off x="5327739" y="2917116"/>
            <a:ext cx="12382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6217920" y="5799909"/>
            <a:ext cx="2722" cy="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7" idx="1"/>
            <a:endCxn id="27" idx="1"/>
          </p:cNvCxnSpPr>
          <p:nvPr/>
        </p:nvCxnSpPr>
        <p:spPr>
          <a:xfrm>
            <a:off x="5532110" y="59697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0" idx="1"/>
          </p:cNvCxnSpPr>
          <p:nvPr/>
        </p:nvCxnSpPr>
        <p:spPr>
          <a:xfrm>
            <a:off x="5327739" y="3431870"/>
            <a:ext cx="1238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21" idx="1"/>
          </p:cNvCxnSpPr>
          <p:nvPr/>
        </p:nvCxnSpPr>
        <p:spPr>
          <a:xfrm>
            <a:off x="5349246" y="4273615"/>
            <a:ext cx="10232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6" idx="1"/>
            <a:endCxn id="26" idx="1"/>
          </p:cNvCxnSpPr>
          <p:nvPr/>
        </p:nvCxnSpPr>
        <p:spPr>
          <a:xfrm>
            <a:off x="5549527" y="50399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26" idx="1"/>
            <a:endCxn id="26" idx="1"/>
          </p:cNvCxnSpPr>
          <p:nvPr/>
        </p:nvCxnSpPr>
        <p:spPr>
          <a:xfrm>
            <a:off x="5549527" y="5039928"/>
            <a:ext cx="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26" idx="1"/>
          </p:cNvCxnSpPr>
          <p:nvPr/>
        </p:nvCxnSpPr>
        <p:spPr>
          <a:xfrm>
            <a:off x="5349246" y="5039928"/>
            <a:ext cx="2002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27" idx="1"/>
          </p:cNvCxnSpPr>
          <p:nvPr/>
        </p:nvCxnSpPr>
        <p:spPr>
          <a:xfrm flipV="1">
            <a:off x="5373189" y="5969742"/>
            <a:ext cx="158921" cy="130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28" idx="1"/>
          </p:cNvCxnSpPr>
          <p:nvPr/>
        </p:nvCxnSpPr>
        <p:spPr>
          <a:xfrm>
            <a:off x="8250824" y="3028278"/>
            <a:ext cx="144245" cy="30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29" idx="1"/>
          </p:cNvCxnSpPr>
          <p:nvPr/>
        </p:nvCxnSpPr>
        <p:spPr>
          <a:xfrm>
            <a:off x="8279673" y="3720101"/>
            <a:ext cx="1306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30" idx="1"/>
          </p:cNvCxnSpPr>
          <p:nvPr/>
        </p:nvCxnSpPr>
        <p:spPr>
          <a:xfrm>
            <a:off x="8279673" y="4550614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34" idx="1"/>
          </p:cNvCxnSpPr>
          <p:nvPr/>
        </p:nvCxnSpPr>
        <p:spPr>
          <a:xfrm flipV="1">
            <a:off x="10082345" y="2110441"/>
            <a:ext cx="313509" cy="2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endCxn id="35" idx="1"/>
          </p:cNvCxnSpPr>
          <p:nvPr/>
        </p:nvCxnSpPr>
        <p:spPr>
          <a:xfrm flipV="1">
            <a:off x="10107928" y="3028278"/>
            <a:ext cx="287926" cy="20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36" idx="1"/>
          </p:cNvCxnSpPr>
          <p:nvPr/>
        </p:nvCxnSpPr>
        <p:spPr>
          <a:xfrm>
            <a:off x="10107928" y="3950449"/>
            <a:ext cx="2879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endCxn id="37" idx="1"/>
          </p:cNvCxnSpPr>
          <p:nvPr/>
        </p:nvCxnSpPr>
        <p:spPr>
          <a:xfrm>
            <a:off x="10120720" y="4873780"/>
            <a:ext cx="2751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758" y="4226170"/>
            <a:ext cx="9144000" cy="1221592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Project network</a:t>
            </a:r>
            <a:br>
              <a:rPr lang="en-US" sz="6600" b="1" dirty="0" smtClean="0"/>
            </a:br>
            <a:r>
              <a:rPr lang="en-US" sz="6600" b="1" dirty="0"/>
              <a:t/>
            </a:r>
            <a:br>
              <a:rPr lang="en-US" sz="6600" b="1" dirty="0"/>
            </a:b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1022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568841"/>
              </p:ext>
            </p:extLst>
          </p:nvPr>
        </p:nvGraphicFramePr>
        <p:xfrm>
          <a:off x="406400" y="1295400"/>
          <a:ext cx="11480800" cy="8571808"/>
        </p:xfrm>
        <a:graphic>
          <a:graphicData uri="http://schemas.openxmlformats.org/drawingml/2006/table">
            <a:tbl>
              <a:tblPr/>
              <a:tblGrid>
                <a:gridCol w="11480800"/>
              </a:tblGrid>
              <a:tr h="472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Project Network</a:t>
                      </a:r>
                    </a:p>
                    <a:p>
                      <a:pPr algn="ctr"/>
                      <a:r>
                        <a:rPr lang="en-US" b="1" dirty="0" smtClean="0"/>
                        <a:t>-------------------------------------------------------------------------------------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Activity    </a:t>
                      </a:r>
                      <a:r>
                        <a:rPr lang="en-US" dirty="0" smtClean="0"/>
                        <a:t>              </a:t>
                      </a:r>
                      <a:r>
                        <a:rPr lang="en-US" sz="2000" b="1" dirty="0" smtClean="0"/>
                        <a:t>Description </a:t>
                      </a:r>
                      <a:r>
                        <a:rPr lang="en-US" dirty="0" smtClean="0"/>
                        <a:t>             </a:t>
                      </a:r>
                      <a:r>
                        <a:rPr lang="en-US" sz="2000" b="1" dirty="0" smtClean="0"/>
                        <a:t>Preceding</a:t>
                      </a:r>
                      <a:r>
                        <a:rPr lang="en-US" sz="2000" b="1" baseline="0" dirty="0" smtClean="0"/>
                        <a:t> activity         </a:t>
                      </a:r>
                      <a:r>
                        <a:rPr lang="en-US" sz="2000" b="1" dirty="0" err="1" smtClean="0"/>
                        <a:t>Activity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baseline="0" dirty="0" smtClean="0"/>
                        <a:t>Time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                         Define Requirements                       None                               7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                                Assign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Team                                    A                                   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                            Design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Hardware                               A                                  20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                              Coode Software                                B                                  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                       Build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And Test Hardware                      C                                   40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F                          Develop Patent Request                      C                                   10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                            Test Software                                     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                                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/>
                        <a:t>                          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Integrate Systems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               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E,F,G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dirty="0" smtClean="0"/>
                        <a:t>                       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ar-EG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0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-381000"/>
            <a:ext cx="10972800" cy="1600200"/>
          </a:xfrm>
        </p:spPr>
        <p:txBody>
          <a:bodyPr/>
          <a:lstStyle/>
          <a:p>
            <a:pPr algn="ctr"/>
            <a:r>
              <a:rPr lang="en-US" dirty="0" smtClean="0"/>
              <a:t>Project Network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44129"/>
              </p:ext>
            </p:extLst>
          </p:nvPr>
        </p:nvGraphicFramePr>
        <p:xfrm>
          <a:off x="304800" y="3352800"/>
          <a:ext cx="1930401" cy="115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 gridSpan="2">
                  <a:txBody>
                    <a:bodyPr/>
                    <a:lstStyle/>
                    <a:p>
                      <a:r>
                        <a:rPr lang="en-US" sz="1050" dirty="0" smtClean="0"/>
                        <a:t>Define Requirement</a:t>
                      </a:r>
                      <a:endParaRPr lang="en-US" sz="105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684439"/>
              </p:ext>
            </p:extLst>
          </p:nvPr>
        </p:nvGraphicFramePr>
        <p:xfrm>
          <a:off x="2844800" y="3352800"/>
          <a:ext cx="1930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Design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Hardware 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863654"/>
              </p:ext>
            </p:extLst>
          </p:nvPr>
        </p:nvGraphicFramePr>
        <p:xfrm>
          <a:off x="2844800" y="1752600"/>
          <a:ext cx="1930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1920" marR="12192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Assign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Team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198792"/>
              </p:ext>
            </p:extLst>
          </p:nvPr>
        </p:nvGraphicFramePr>
        <p:xfrm>
          <a:off x="5283200" y="1752600"/>
          <a:ext cx="1930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1920" marR="121920"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Coode Software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864968"/>
              </p:ext>
            </p:extLst>
          </p:nvPr>
        </p:nvGraphicFramePr>
        <p:xfrm>
          <a:off x="5384800" y="3352800"/>
          <a:ext cx="19304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Build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And Test Hardware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678995"/>
              </p:ext>
            </p:extLst>
          </p:nvPr>
        </p:nvGraphicFramePr>
        <p:xfrm>
          <a:off x="7721600" y="1752600"/>
          <a:ext cx="1930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1920" marR="12192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Test Software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391113"/>
              </p:ext>
            </p:extLst>
          </p:nvPr>
        </p:nvGraphicFramePr>
        <p:xfrm>
          <a:off x="9956800" y="3276600"/>
          <a:ext cx="1930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r>
                        <a:rPr lang="ar-EG" sz="1600" dirty="0" smtClean="0"/>
                        <a:t>4</a:t>
                      </a:r>
                      <a:endParaRPr lang="en-US" sz="160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920" marR="121920"/>
                </a:tc>
                <a:tc gridSpan="2">
                  <a:txBody>
                    <a:bodyPr/>
                    <a:lstStyle/>
                    <a:p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Integrate Systems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17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r>
                        <a:rPr lang="ar-EG" sz="1600" dirty="0" smtClean="0"/>
                        <a:t>4</a:t>
                      </a:r>
                      <a:endParaRPr lang="en-US" sz="1600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220205"/>
              </p:ext>
            </p:extLst>
          </p:nvPr>
        </p:nvGraphicFramePr>
        <p:xfrm>
          <a:off x="5384800" y="4953000"/>
          <a:ext cx="19304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643467"/>
                <a:gridCol w="643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 gridSpan="2">
                  <a:txBody>
                    <a:bodyPr/>
                    <a:lstStyle/>
                    <a:p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Develop Patent Request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467600" y="4045527"/>
            <a:ext cx="233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13600" y="24384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76800" y="4087091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62909" y="41148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47491" y="24384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62909" y="2590800"/>
            <a:ext cx="508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4191000"/>
            <a:ext cx="378691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467600" y="4191000"/>
            <a:ext cx="2336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652000" y="2590800"/>
            <a:ext cx="152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122363"/>
            <a:ext cx="10599313" cy="2387600"/>
          </a:xfrm>
        </p:spPr>
        <p:txBody>
          <a:bodyPr/>
          <a:lstStyle/>
          <a:p>
            <a:r>
              <a:rPr lang="en-US" b="1" dirty="0"/>
              <a:t>Resource-Constrained project</a:t>
            </a:r>
          </a:p>
        </p:txBody>
      </p:sp>
    </p:spTree>
    <p:extLst>
      <p:ext uri="{BB962C8B-B14F-4D97-AF65-F5344CB8AC3E}">
        <p14:creationId xmlns:p14="http://schemas.microsoft.com/office/powerpoint/2010/main" val="37934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960</Words>
  <Application>Microsoft Office PowerPoint</Application>
  <PresentationFormat>Custom</PresentationFormat>
  <Paragraphs>435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Project Charcter</vt:lpstr>
      <vt:lpstr>PowerPoint Presentation</vt:lpstr>
      <vt:lpstr>PowerPoint Presentation</vt:lpstr>
      <vt:lpstr>   work breakdown Structure  (WBS)</vt:lpstr>
      <vt:lpstr>PowerPoint Presentation</vt:lpstr>
      <vt:lpstr>Project network  </vt:lpstr>
      <vt:lpstr>PowerPoint Presentation</vt:lpstr>
      <vt:lpstr>Project Network</vt:lpstr>
      <vt:lpstr>Resource-Constrained project</vt:lpstr>
      <vt:lpstr>Resource Scheduled Network</vt:lpstr>
      <vt:lpstr>PowerPoint Presentation</vt:lpstr>
      <vt:lpstr>Time Phase Budget </vt:lpstr>
      <vt:lpstr>PowerPoint Presentation</vt:lpstr>
      <vt:lpstr>Risk Management </vt:lpstr>
      <vt:lpstr>Risks 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</dc:creator>
  <cp:lastModifiedBy>Elbraka</cp:lastModifiedBy>
  <cp:revision>35</cp:revision>
  <dcterms:created xsi:type="dcterms:W3CDTF">2019-12-18T17:36:55Z</dcterms:created>
  <dcterms:modified xsi:type="dcterms:W3CDTF">2022-01-03T07:26:17Z</dcterms:modified>
</cp:coreProperties>
</file>