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61" r:id="rId5"/>
    <p:sldId id="262" r:id="rId6"/>
    <p:sldId id="263" r:id="rId7"/>
    <p:sldId id="264" r:id="rId8"/>
    <p:sldId id="266" r:id="rId9"/>
    <p:sldId id="267" r:id="rId10"/>
    <p:sldId id="268" r:id="rId11"/>
    <p:sldId id="259" r:id="rId12"/>
  </p:sldIdLst>
  <p:sldSz cx="12192000" cy="6858000"/>
  <p:notesSz cx="6858000" cy="9144000"/>
  <p:embeddedFontLst>
    <p:embeddedFont>
      <p:font typeface="Lato Black" panose="020B0604020202020204" charset="0"/>
      <p:bold r:id="rId14"/>
      <p:boldItalic r:id="rId15"/>
    </p:embeddedFont>
    <p:embeddedFont>
      <p:font typeface="Libre Baskerville" panose="020B0604020202020204" charset="0"/>
      <p:regular r:id="rId16"/>
      <p:bold r:id="rId17"/>
      <p:italic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mustafa-shaik97/"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hyperlink" Target="https://github.com/mustafashaikmd"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1408" cy="6018245"/>
          </a:xfrm>
          <a:prstGeom prst="rect">
            <a:avLst/>
          </a:prstGeom>
          <a:noFill/>
          <a:ln>
            <a:noFill/>
          </a:ln>
        </p:spPr>
      </p:pic>
      <p:sp>
        <p:nvSpPr>
          <p:cNvPr id="99" name="Google Shape;99;p1"/>
          <p:cNvSpPr txBox="1"/>
          <p:nvPr/>
        </p:nvSpPr>
        <p:spPr>
          <a:xfrm>
            <a:off x="2612863" y="3009122"/>
            <a:ext cx="7246189"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0" i="0" u="none" strike="noStrike" cap="none" dirty="0">
                <a:solidFill>
                  <a:schemeClr val="dk1"/>
                </a:solidFill>
                <a:latin typeface="Calibri"/>
                <a:ea typeface="Calibri"/>
                <a:cs typeface="Calibri"/>
                <a:sym typeface="Calibri"/>
              </a:rPr>
              <a:t/>
            </a:r>
            <a:br>
              <a:rPr lang="en-IN" sz="1800" b="0" i="0" u="none" strike="noStrike" cap="none" dirty="0">
                <a:solidFill>
                  <a:schemeClr val="dk1"/>
                </a:solidFill>
                <a:latin typeface="Calibri"/>
                <a:ea typeface="Calibri"/>
                <a:cs typeface="Calibri"/>
                <a:sym typeface="Calibri"/>
              </a:rPr>
            </a:br>
            <a:r>
              <a:rPr lang="en-IN" sz="1800" dirty="0" smtClean="0">
                <a:solidFill>
                  <a:schemeClr val="dk1"/>
                </a:solidFill>
                <a:latin typeface="Calibri"/>
                <a:ea typeface="Calibri"/>
                <a:cs typeface="Calibri"/>
                <a:sym typeface="Calibri"/>
              </a:rPr>
              <a:t>Exploratory Data Analysis (EDA) on AMEO Dataset</a:t>
            </a:r>
            <a:endParaRPr dirty="0"/>
          </a:p>
        </p:txBody>
      </p:sp>
      <p:sp>
        <p:nvSpPr>
          <p:cNvPr id="2" name="TextBox 1"/>
          <p:cNvSpPr txBox="1"/>
          <p:nvPr/>
        </p:nvSpPr>
        <p:spPr>
          <a:xfrm>
            <a:off x="699796" y="5281126"/>
            <a:ext cx="2892490" cy="523220"/>
          </a:xfrm>
          <a:prstGeom prst="rect">
            <a:avLst/>
          </a:prstGeom>
          <a:noFill/>
        </p:spPr>
        <p:txBody>
          <a:bodyPr wrap="square" rtlCol="0">
            <a:spAutoFit/>
          </a:bodyPr>
          <a:lstStyle/>
          <a:p>
            <a:r>
              <a:rPr lang="en-US" dirty="0" smtClean="0"/>
              <a:t>Muhammed Mustafa Shaik</a:t>
            </a:r>
          </a:p>
          <a:p>
            <a:r>
              <a:rPr lang="en-US" dirty="0" smtClean="0"/>
              <a:t>IN1240812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5069" y="718457"/>
            <a:ext cx="1253869" cy="338554"/>
          </a:xfrm>
          <a:prstGeom prst="rect">
            <a:avLst/>
          </a:prstGeom>
          <a:noFill/>
        </p:spPr>
        <p:txBody>
          <a:bodyPr wrap="none" rtlCol="0">
            <a:spAutoFit/>
          </a:bodyPr>
          <a:lstStyle/>
          <a:p>
            <a:r>
              <a:rPr lang="en-US" sz="1600" dirty="0" smtClean="0">
                <a:solidFill>
                  <a:srgbClr val="C00000"/>
                </a:solidFill>
              </a:rPr>
              <a:t>Conclusion:</a:t>
            </a:r>
            <a:endParaRPr lang="en-US" sz="1600" dirty="0">
              <a:solidFill>
                <a:srgbClr val="C00000"/>
              </a:solidFill>
            </a:endParaRPr>
          </a:p>
        </p:txBody>
      </p:sp>
      <p:sp>
        <p:nvSpPr>
          <p:cNvPr id="3" name="TextBox 2"/>
          <p:cNvSpPr txBox="1"/>
          <p:nvPr/>
        </p:nvSpPr>
        <p:spPr>
          <a:xfrm>
            <a:off x="905069" y="1287625"/>
            <a:ext cx="9339944" cy="738664"/>
          </a:xfrm>
          <a:prstGeom prst="rect">
            <a:avLst/>
          </a:prstGeom>
          <a:noFill/>
        </p:spPr>
        <p:txBody>
          <a:bodyPr wrap="square" rtlCol="0">
            <a:spAutoFit/>
          </a:bodyPr>
          <a:lstStyle/>
          <a:p>
            <a:pPr algn="just"/>
            <a:r>
              <a:rPr lang="en-US" dirty="0" smtClean="0"/>
              <a:t>By this Data Analysis we can conclude that Gender has no co-relation with the distribution of salary and Academic performance also doesn’t play a major role in the salary of the employee.</a:t>
            </a:r>
          </a:p>
          <a:p>
            <a:pPr algn="just"/>
            <a:r>
              <a:rPr lang="en-US" dirty="0" smtClean="0"/>
              <a:t>However, tenure and college tier plays a deciding factor for the compensation of salary across associates.</a:t>
            </a:r>
          </a:p>
        </p:txBody>
      </p:sp>
    </p:spTree>
    <p:extLst>
      <p:ext uri="{BB962C8B-B14F-4D97-AF65-F5344CB8AC3E}">
        <p14:creationId xmlns:p14="http://schemas.microsoft.com/office/powerpoint/2010/main" val="1335268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
        <p:nvSpPr>
          <p:cNvPr id="2" name="TextBox 1"/>
          <p:cNvSpPr txBox="1"/>
          <p:nvPr/>
        </p:nvSpPr>
        <p:spPr>
          <a:xfrm>
            <a:off x="1244600" y="2220685"/>
            <a:ext cx="3868576" cy="646331"/>
          </a:xfrm>
          <a:prstGeom prst="rect">
            <a:avLst/>
          </a:prstGeom>
          <a:noFill/>
        </p:spPr>
        <p:txBody>
          <a:bodyPr wrap="square" rtlCol="0">
            <a:spAutoFit/>
          </a:bodyPr>
          <a:lstStyle/>
          <a:p>
            <a:r>
              <a:rPr lang="en-US" sz="3600" b="1" dirty="0" smtClean="0">
                <a:solidFill>
                  <a:srgbClr val="C00000"/>
                </a:solidFill>
              </a:rPr>
              <a:t>ANY QUERIES?</a:t>
            </a:r>
            <a:endParaRPr lang="en-US" sz="3600" b="1" dirty="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7655" y="1224527"/>
            <a:ext cx="11207617" cy="258528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dirty="0" smtClean="0"/>
              <a:t>I’m holding </a:t>
            </a:r>
            <a:r>
              <a:rPr lang="en-US" dirty="0"/>
              <a:t>a Bachelor's degree in Computer </a:t>
            </a:r>
            <a:r>
              <a:rPr lang="en-US" dirty="0" smtClean="0"/>
              <a:t>Science and Engineering, </a:t>
            </a:r>
            <a:r>
              <a:rPr lang="en-US" dirty="0"/>
              <a:t>where I developed a strong foundation in programming, algorithms, and software </a:t>
            </a:r>
            <a:r>
              <a:rPr lang="en-US" dirty="0" smtClean="0"/>
              <a:t>development, I have an experience of 1.2 years as programmer, I have a very keen interest in software development and always open to learn and explore new technologies.</a:t>
            </a:r>
          </a:p>
          <a:p>
            <a:pPr marL="285750" marR="0" lvl="0" indent="-285750" algn="l" rtl="0">
              <a:spcBef>
                <a:spcPts val="0"/>
              </a:spcBef>
              <a:spcAft>
                <a:spcPts val="0"/>
              </a:spcAft>
              <a:buClr>
                <a:schemeClr val="dk1"/>
              </a:buClr>
              <a:buSzPts val="1800"/>
              <a:buFont typeface="Arial"/>
              <a:buChar char="•"/>
            </a:pPr>
            <a:endParaRPr lang="en-US" dirty="0"/>
          </a:p>
          <a:p>
            <a:pPr marR="0" lvl="0" algn="l" rtl="0">
              <a:spcBef>
                <a:spcPts val="0"/>
              </a:spcBef>
              <a:spcAft>
                <a:spcPts val="0"/>
              </a:spcAft>
              <a:buClr>
                <a:schemeClr val="dk1"/>
              </a:buClr>
              <a:buSzPts val="1800"/>
            </a:pPr>
            <a:endParaRPr lang="en-US" dirty="0" smtClean="0"/>
          </a:p>
          <a:p>
            <a:pPr marL="285750" lvl="0" indent="-285750">
              <a:buClr>
                <a:schemeClr val="dk1"/>
              </a:buClr>
              <a:buSzPts val="1800"/>
              <a:buFont typeface="Arial"/>
              <a:buChar char="•"/>
            </a:pPr>
            <a:r>
              <a:rPr lang="en-US" dirty="0"/>
              <a:t>I've always been fascinated by the power of data to solve complex problems and drive decision-making. This interest has led me to </a:t>
            </a:r>
            <a:r>
              <a:rPr lang="en-US" dirty="0" smtClean="0"/>
              <a:t>dig </a:t>
            </a:r>
            <a:r>
              <a:rPr lang="en-US" dirty="0"/>
              <a:t>deeper into data science, exploring topics such as machine learning and big data analytics. To further my career and align with my interests, I am eager to learn more about data science, particularly in areas like predictive modeling and data visualization. My goal is to leverage my programming background and new data science skills to develop innovative data-driven solutions</a:t>
            </a:r>
            <a:r>
              <a:rPr lang="en-US" dirty="0" smtClean="0"/>
              <a:t>.</a:t>
            </a:r>
          </a:p>
          <a:p>
            <a:pPr marL="285750" lvl="0" indent="-285750">
              <a:buClr>
                <a:schemeClr val="dk1"/>
              </a:buClr>
              <a:buSzPts val="1800"/>
              <a:buFont typeface="Arial"/>
              <a:buChar char="•"/>
            </a:pPr>
            <a:endParaRPr lang="en-US" sz="1800" b="1" dirty="0">
              <a:solidFill>
                <a:schemeClr val="dk1"/>
              </a:solidFill>
              <a:latin typeface="Calibri"/>
              <a:ea typeface="Calibri"/>
              <a:cs typeface="Calibri"/>
              <a:sym typeface="Calibri"/>
            </a:endParaRPr>
          </a:p>
          <a:p>
            <a:pPr lvl="0">
              <a:buClr>
                <a:schemeClr val="dk1"/>
              </a:buClr>
              <a:buSzPts val="1800"/>
            </a:pP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pic>
        <p:nvPicPr>
          <p:cNvPr id="2" name="Picture 1">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861" y="3937519"/>
            <a:ext cx="494522" cy="494522"/>
          </a:xfrm>
          <a:prstGeom prst="rect">
            <a:avLst/>
          </a:prstGeom>
        </p:spPr>
      </p:pic>
      <p:pic>
        <p:nvPicPr>
          <p:cNvPr id="3" name="Picture 2">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7954" y="3876092"/>
            <a:ext cx="617376" cy="6173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265003" y="230188"/>
            <a:ext cx="10515600" cy="5564121"/>
          </a:xfrm>
          <a:prstGeom prst="rect">
            <a:avLst/>
          </a:prstGeom>
          <a:noFill/>
          <a:ln>
            <a:noFill/>
          </a:ln>
        </p:spPr>
        <p:txBody>
          <a:bodyPr spcFirstLastPara="1" wrap="square" lIns="91425" tIns="45700" rIns="91425" bIns="45700" anchor="t" anchorCtr="0">
            <a:normAutofit/>
          </a:bodyPr>
          <a:lstStyle/>
          <a:p>
            <a:pPr marL="228600" lvl="0" indent="-130810" algn="just" rtl="0">
              <a:lnSpc>
                <a:spcPct val="90000"/>
              </a:lnSpc>
              <a:spcBef>
                <a:spcPts val="1000"/>
              </a:spcBef>
              <a:spcAft>
                <a:spcPts val="0"/>
              </a:spcAft>
              <a:buClr>
                <a:schemeClr val="dk1"/>
              </a:buClr>
              <a:buSzPct val="100000"/>
              <a:buNone/>
            </a:pPr>
            <a:endParaRPr lang="en-US" dirty="0" smtClean="0"/>
          </a:p>
          <a:p>
            <a:pPr marL="228600" lvl="0" indent="-130810" algn="just" rtl="0">
              <a:lnSpc>
                <a:spcPct val="90000"/>
              </a:lnSpc>
              <a:spcBef>
                <a:spcPts val="1000"/>
              </a:spcBef>
              <a:spcAft>
                <a:spcPts val="0"/>
              </a:spcAft>
              <a:buClr>
                <a:schemeClr val="dk1"/>
              </a:buClr>
              <a:buSzPct val="100000"/>
              <a:buNone/>
            </a:pPr>
            <a:r>
              <a:rPr lang="en-US" dirty="0" smtClean="0"/>
              <a:t>Objective of the Project:</a:t>
            </a:r>
          </a:p>
          <a:p>
            <a:pPr marL="228600" lvl="0" indent="-130810" algn="just" rtl="0">
              <a:lnSpc>
                <a:spcPct val="90000"/>
              </a:lnSpc>
              <a:spcBef>
                <a:spcPts val="1000"/>
              </a:spcBef>
              <a:spcAft>
                <a:spcPts val="0"/>
              </a:spcAft>
              <a:buClr>
                <a:schemeClr val="dk1"/>
              </a:buClr>
              <a:buSzPct val="100000"/>
              <a:buNone/>
            </a:pPr>
            <a:r>
              <a:rPr lang="en-US" sz="1800" dirty="0" smtClean="0"/>
              <a:t>This project is all about the Aspiring Mind Employment Outcome (AMEO) data which was surveyed in 2015 and we need to perform </a:t>
            </a:r>
            <a:r>
              <a:rPr lang="en-US" sz="1800" dirty="0"/>
              <a:t>E</a:t>
            </a:r>
            <a:r>
              <a:rPr lang="en-US" sz="1800" dirty="0" smtClean="0"/>
              <a:t>xploratory Data Analysis (EDA) on this data considering SALARY as the target variable and should analyze the data and mark the observations</a:t>
            </a:r>
          </a:p>
          <a:p>
            <a:pPr marL="228600" lvl="0" indent="-130810" algn="just">
              <a:buSzPct val="100000"/>
              <a:buNone/>
            </a:pPr>
            <a:endParaRPr lang="en-US" sz="1800" dirty="0"/>
          </a:p>
          <a:p>
            <a:pPr marL="228600" lvl="0" indent="-130810" algn="just">
              <a:buSzPct val="100000"/>
              <a:buNone/>
            </a:pPr>
            <a:r>
              <a:rPr lang="en-US" dirty="0" smtClean="0"/>
              <a:t>Summary </a:t>
            </a:r>
            <a:r>
              <a:rPr lang="en-US" dirty="0"/>
              <a:t>of the Project</a:t>
            </a:r>
            <a:r>
              <a:rPr lang="en-US" dirty="0" smtClean="0"/>
              <a:t>:</a:t>
            </a:r>
          </a:p>
          <a:p>
            <a:pPr marL="228600" lvl="0" indent="-130810" algn="just" rtl="0">
              <a:lnSpc>
                <a:spcPct val="90000"/>
              </a:lnSpc>
              <a:spcBef>
                <a:spcPts val="1000"/>
              </a:spcBef>
              <a:spcAft>
                <a:spcPts val="0"/>
              </a:spcAft>
              <a:buClr>
                <a:schemeClr val="dk1"/>
              </a:buClr>
              <a:buSzPct val="100000"/>
              <a:buNone/>
            </a:pPr>
            <a:r>
              <a:rPr lang="en-US" sz="1800" dirty="0" smtClean="0"/>
              <a:t>This dataset contains multiple columns having numerical columns as well as categorical columns, as well as there are some dependent variables like Salary, Job Titles, Locations and is has about 4000 rows and 39 columns.</a:t>
            </a:r>
          </a:p>
          <a:p>
            <a:pPr marL="228600" lvl="0" indent="-130810" algn="l" rtl="0">
              <a:lnSpc>
                <a:spcPct val="90000"/>
              </a:lnSpc>
              <a:spcBef>
                <a:spcPts val="1000"/>
              </a:spcBef>
              <a:spcAft>
                <a:spcPts val="0"/>
              </a:spcAft>
              <a:buClr>
                <a:schemeClr val="dk1"/>
              </a:buClr>
              <a:buSzPct val="100000"/>
              <a:buNone/>
            </a:pP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613" y="419879"/>
            <a:ext cx="11635274" cy="7294305"/>
          </a:xfrm>
          <a:prstGeom prst="rect">
            <a:avLst/>
          </a:prstGeom>
          <a:noFill/>
        </p:spPr>
        <p:txBody>
          <a:bodyPr wrap="square" rtlCol="0">
            <a:spAutoFit/>
          </a:bodyPr>
          <a:lstStyle/>
          <a:p>
            <a:r>
              <a:rPr lang="en-US" sz="1800" u="sng" dirty="0" smtClean="0">
                <a:solidFill>
                  <a:srgbClr val="FF0000"/>
                </a:solidFill>
                <a:latin typeface="Calibri" panose="020F0502020204030204" pitchFamily="34" charset="0"/>
                <a:ea typeface="Calibri" panose="020F0502020204030204" pitchFamily="34" charset="0"/>
                <a:cs typeface="Calibri" panose="020F0502020204030204" pitchFamily="34" charset="0"/>
              </a:rPr>
              <a:t>Data Cleaning Steps:</a:t>
            </a:r>
          </a:p>
          <a:p>
            <a:endParaRPr lang="en-US" sz="1800" u="sng" dirty="0" smtClean="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As we all know the first step is loading the data set and importing the necessary packages</a:t>
            </a:r>
          </a:p>
          <a:p>
            <a:r>
              <a:rPr lang="en-US" dirty="0" smtClean="0">
                <a:latin typeface="Calibri" panose="020F0502020204030204" pitchFamily="34" charset="0"/>
                <a:ea typeface="Calibri" panose="020F0502020204030204" pitchFamily="34" charset="0"/>
                <a:cs typeface="Calibri" panose="020F0502020204030204" pitchFamily="34" charset="0"/>
              </a:rPr>
              <a:t>        import pandas as </a:t>
            </a:r>
            <a:r>
              <a:rPr lang="en-US" dirty="0" err="1" smtClean="0">
                <a:latin typeface="Calibri" panose="020F0502020204030204" pitchFamily="34" charset="0"/>
                <a:ea typeface="Calibri" panose="020F0502020204030204" pitchFamily="34" charset="0"/>
                <a:cs typeface="Calibri" panose="020F0502020204030204" pitchFamily="34" charset="0"/>
              </a:rPr>
              <a:t>pd</a:t>
            </a:r>
            <a:endParaRPr lang="en-US" dirty="0" smtClean="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       import </a:t>
            </a:r>
            <a:r>
              <a:rPr lang="en-US" dirty="0" err="1" smtClean="0">
                <a:latin typeface="Calibri" panose="020F0502020204030204" pitchFamily="34" charset="0"/>
                <a:ea typeface="Calibri" panose="020F0502020204030204" pitchFamily="34" charset="0"/>
                <a:cs typeface="Calibri" panose="020F0502020204030204" pitchFamily="34" charset="0"/>
              </a:rPr>
              <a:t>numpy</a:t>
            </a:r>
            <a:r>
              <a:rPr lang="en-US" dirty="0" smtClean="0">
                <a:latin typeface="Calibri" panose="020F0502020204030204" pitchFamily="34" charset="0"/>
                <a:ea typeface="Calibri" panose="020F0502020204030204" pitchFamily="34" charset="0"/>
                <a:cs typeface="Calibri" panose="020F0502020204030204" pitchFamily="34" charset="0"/>
              </a:rPr>
              <a:t> as np</a:t>
            </a:r>
          </a:p>
          <a:p>
            <a:r>
              <a:rPr lang="en-US" dirty="0" smtClean="0">
                <a:latin typeface="Calibri" panose="020F0502020204030204" pitchFamily="34" charset="0"/>
                <a:ea typeface="Calibri" panose="020F0502020204030204" pitchFamily="34" charset="0"/>
                <a:cs typeface="Calibri" panose="020F0502020204030204" pitchFamily="34" charset="0"/>
              </a:rPr>
              <a:t>        import </a:t>
            </a:r>
            <a:r>
              <a:rPr lang="en-US" dirty="0" err="1" smtClean="0">
                <a:latin typeface="Calibri" panose="020F0502020204030204" pitchFamily="34" charset="0"/>
                <a:ea typeface="Calibri" panose="020F0502020204030204" pitchFamily="34" charset="0"/>
                <a:cs typeface="Calibri" panose="020F0502020204030204" pitchFamily="34" charset="0"/>
              </a:rPr>
              <a:t>matplotlib.pyplot</a:t>
            </a:r>
            <a:r>
              <a:rPr lang="en-US" dirty="0" smtClean="0">
                <a:latin typeface="Calibri" panose="020F0502020204030204" pitchFamily="34" charset="0"/>
                <a:ea typeface="Calibri" panose="020F0502020204030204" pitchFamily="34" charset="0"/>
                <a:cs typeface="Calibri" panose="020F0502020204030204" pitchFamily="34" charset="0"/>
              </a:rPr>
              <a:t> as </a:t>
            </a:r>
            <a:r>
              <a:rPr lang="en-US" dirty="0" err="1" smtClean="0">
                <a:latin typeface="Calibri" panose="020F0502020204030204" pitchFamily="34" charset="0"/>
                <a:ea typeface="Calibri" panose="020F0502020204030204" pitchFamily="34" charset="0"/>
                <a:cs typeface="Calibri" panose="020F0502020204030204" pitchFamily="34" charset="0"/>
              </a:rPr>
              <a:t>plt</a:t>
            </a:r>
            <a:endParaRPr lang="en-US" dirty="0" smtClean="0">
              <a:latin typeface="Calibri" panose="020F0502020204030204" pitchFamily="34" charset="0"/>
              <a:ea typeface="Calibri" panose="020F0502020204030204" pitchFamily="34" charset="0"/>
              <a:cs typeface="Calibri" panose="020F0502020204030204" pitchFamily="34" charset="0"/>
            </a:endParaRPr>
          </a:p>
          <a:p>
            <a:r>
              <a:rPr lang="en-US" dirty="0" smtClean="0">
                <a:latin typeface="Calibri" panose="020F0502020204030204" pitchFamily="34" charset="0"/>
                <a:ea typeface="Calibri" panose="020F0502020204030204" pitchFamily="34" charset="0"/>
                <a:cs typeface="Calibri" panose="020F0502020204030204" pitchFamily="34" charset="0"/>
              </a:rPr>
              <a:t>        import </a:t>
            </a:r>
            <a:r>
              <a:rPr lang="en-US" dirty="0" err="1" smtClean="0">
                <a:latin typeface="Calibri" panose="020F0502020204030204" pitchFamily="34" charset="0"/>
                <a:ea typeface="Calibri" panose="020F0502020204030204" pitchFamily="34" charset="0"/>
                <a:cs typeface="Calibri" panose="020F0502020204030204" pitchFamily="34" charset="0"/>
              </a:rPr>
              <a:t>seaborn</a:t>
            </a:r>
            <a:r>
              <a:rPr lang="en-US" dirty="0" smtClean="0">
                <a:latin typeface="Calibri" panose="020F0502020204030204" pitchFamily="34" charset="0"/>
                <a:ea typeface="Calibri" panose="020F0502020204030204" pitchFamily="34" charset="0"/>
                <a:cs typeface="Calibri" panose="020F0502020204030204" pitchFamily="34" charset="0"/>
              </a:rPr>
              <a:t> as </a:t>
            </a:r>
            <a:r>
              <a:rPr lang="en-US" dirty="0" err="1" smtClean="0">
                <a:latin typeface="Calibri" panose="020F0502020204030204" pitchFamily="34" charset="0"/>
                <a:ea typeface="Calibri" panose="020F0502020204030204" pitchFamily="34" charset="0"/>
                <a:cs typeface="Calibri" panose="020F0502020204030204" pitchFamily="34" charset="0"/>
              </a:rPr>
              <a:t>sns</a:t>
            </a:r>
            <a:endParaRPr lang="en-US" dirty="0" smtClean="0">
              <a:latin typeface="Calibri" panose="020F0502020204030204" pitchFamily="34" charset="0"/>
              <a:ea typeface="Calibri" panose="020F0502020204030204" pitchFamily="34" charset="0"/>
              <a:cs typeface="Calibri" panose="020F0502020204030204" pitchFamily="34" charset="0"/>
            </a:endParaRPr>
          </a:p>
          <a:p>
            <a:r>
              <a:rPr lang="en-US" dirty="0" smtClean="0">
                <a:latin typeface="Calibri" panose="020F0502020204030204" pitchFamily="34" charset="0"/>
                <a:ea typeface="Calibri" panose="020F0502020204030204" pitchFamily="34" charset="0"/>
                <a:cs typeface="Calibri" panose="020F0502020204030204" pitchFamily="34" charset="0"/>
              </a:rPr>
              <a:t>        from </a:t>
            </a:r>
            <a:r>
              <a:rPr lang="en-US" dirty="0" err="1" smtClean="0">
                <a:latin typeface="Calibri" panose="020F0502020204030204" pitchFamily="34" charset="0"/>
                <a:ea typeface="Calibri" panose="020F0502020204030204" pitchFamily="34" charset="0"/>
                <a:cs typeface="Calibri" panose="020F0502020204030204" pitchFamily="34" charset="0"/>
              </a:rPr>
              <a:t>scipy.stats</a:t>
            </a:r>
            <a:r>
              <a:rPr lang="en-US" dirty="0" smtClean="0">
                <a:latin typeface="Calibri" panose="020F0502020204030204" pitchFamily="34" charset="0"/>
                <a:ea typeface="Calibri" panose="020F0502020204030204" pitchFamily="34" charset="0"/>
                <a:cs typeface="Calibri" panose="020F0502020204030204" pitchFamily="34" charset="0"/>
              </a:rPr>
              <a:t> import norm</a:t>
            </a:r>
          </a:p>
          <a:p>
            <a:endParaRPr lang="en-US" dirty="0" smtClean="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Next, we need to display the head, shape, and info of the dataset given</a:t>
            </a:r>
          </a:p>
          <a:p>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df.head</a:t>
            </a: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p>
          <a:p>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df.shape</a:t>
            </a: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rPr>
              <a:t>       df.info()</a:t>
            </a:r>
          </a:p>
          <a:p>
            <a:endPar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We need drop the unnecessary columns like unnamed , ID and convert the DOL and DOJ into </a:t>
            </a:r>
            <a:r>
              <a:rPr lang="en-US" sz="1600"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datetime</a:t>
            </a:r>
            <a:r>
              <a:rPr lang="en-US" sz="16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format</a:t>
            </a:r>
          </a:p>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err="1"/>
              <a:t>df_data</a:t>
            </a:r>
            <a:r>
              <a:rPr lang="en-US" dirty="0"/>
              <a:t> = </a:t>
            </a:r>
            <a:r>
              <a:rPr lang="en-US" dirty="0" err="1"/>
              <a:t>df_data.drop</a:t>
            </a:r>
            <a:r>
              <a:rPr lang="en-US" dirty="0"/>
              <a:t>(columns = ['Unnamed: 0'])</a:t>
            </a:r>
          </a:p>
          <a:p>
            <a:r>
              <a:rPr lang="en-US" dirty="0" smtClean="0"/>
              <a:t>       </a:t>
            </a:r>
            <a:r>
              <a:rPr lang="en-US" dirty="0" err="1"/>
              <a:t>df_data</a:t>
            </a:r>
            <a:r>
              <a:rPr lang="en-US" dirty="0"/>
              <a:t>['DOL'] = </a:t>
            </a:r>
            <a:r>
              <a:rPr lang="en-US" dirty="0" err="1"/>
              <a:t>pd.to_datetime</a:t>
            </a:r>
            <a:r>
              <a:rPr lang="en-US" dirty="0"/>
              <a:t>(</a:t>
            </a:r>
            <a:r>
              <a:rPr lang="en-US" dirty="0" err="1"/>
              <a:t>df_data</a:t>
            </a:r>
            <a:r>
              <a:rPr lang="en-US" dirty="0"/>
              <a:t>['DOL'])</a:t>
            </a:r>
          </a:p>
          <a:p>
            <a:r>
              <a:rPr lang="en-US" dirty="0" smtClean="0"/>
              <a:t>       </a:t>
            </a:r>
            <a:r>
              <a:rPr lang="en-US" dirty="0" err="1" smtClean="0"/>
              <a:t>df_data</a:t>
            </a:r>
            <a:r>
              <a:rPr lang="en-US" dirty="0"/>
              <a:t>['DOJ'] = </a:t>
            </a:r>
            <a:r>
              <a:rPr lang="en-US" dirty="0" err="1"/>
              <a:t>pd.to_datetime</a:t>
            </a:r>
            <a:r>
              <a:rPr lang="en-US" dirty="0"/>
              <a:t>(</a:t>
            </a:r>
            <a:r>
              <a:rPr lang="en-US" dirty="0" err="1"/>
              <a:t>df_data</a:t>
            </a:r>
            <a:r>
              <a:rPr lang="en-US" dirty="0"/>
              <a:t>['DOJ</a:t>
            </a:r>
            <a:r>
              <a:rPr lang="en-US" dirty="0" smtClean="0"/>
              <a:t>'])</a:t>
            </a:r>
          </a:p>
          <a:p>
            <a:endParaRPr lang="en-US" dirty="0" smtClean="0"/>
          </a:p>
          <a:p>
            <a:pPr marL="285750" indent="-285750">
              <a:buFont typeface="Arial" panose="020B0604020202020204" pitchFamily="34" charset="0"/>
              <a:buChar char="•"/>
            </a:pPr>
            <a:r>
              <a:rPr lang="en-US" sz="1600" dirty="0" smtClean="0"/>
              <a:t>We need to find the numerical columns and categorical columns in the dataset</a:t>
            </a:r>
          </a:p>
          <a:p>
            <a:r>
              <a:rPr lang="en-US" sz="1800" dirty="0"/>
              <a:t> </a:t>
            </a:r>
            <a:r>
              <a:rPr lang="en-US" sz="1800" dirty="0" smtClean="0"/>
              <a:t>    </a:t>
            </a:r>
            <a:r>
              <a:rPr lang="en-US" dirty="0" err="1"/>
              <a:t>cat_variables</a:t>
            </a:r>
            <a:r>
              <a:rPr lang="en-US" dirty="0"/>
              <a:t> = ['Designation','</a:t>
            </a:r>
            <a:r>
              <a:rPr lang="en-US" dirty="0" err="1"/>
              <a:t>JobCity</a:t>
            </a:r>
            <a:r>
              <a:rPr lang="en-US" dirty="0"/>
              <a:t>', 'Gender','10board','12board','CollegeTier','Degree','Specialization','CollegeCityTier','CollegeState']</a:t>
            </a:r>
          </a:p>
          <a:p>
            <a:r>
              <a:rPr lang="en-US" dirty="0" smtClean="0"/>
              <a:t>      for </a:t>
            </a:r>
            <a:r>
              <a:rPr lang="en-US" dirty="0" err="1"/>
              <a:t>categoryvar</a:t>
            </a:r>
            <a:r>
              <a:rPr lang="en-US" dirty="0"/>
              <a:t> in </a:t>
            </a:r>
            <a:r>
              <a:rPr lang="en-US" dirty="0" err="1"/>
              <a:t>cat_variables</a:t>
            </a:r>
            <a:r>
              <a:rPr lang="en-US" dirty="0"/>
              <a:t>:</a:t>
            </a:r>
          </a:p>
          <a:p>
            <a:r>
              <a:rPr lang="en-US" dirty="0"/>
              <a:t>  </a:t>
            </a:r>
            <a:r>
              <a:rPr lang="en-US" dirty="0" smtClean="0"/>
              <a:t>        </a:t>
            </a:r>
            <a:r>
              <a:rPr lang="en-US" dirty="0" err="1" smtClean="0"/>
              <a:t>df_data</a:t>
            </a:r>
            <a:r>
              <a:rPr lang="en-US" dirty="0" smtClean="0"/>
              <a:t>[</a:t>
            </a:r>
            <a:r>
              <a:rPr lang="en-US" dirty="0" err="1" smtClean="0"/>
              <a:t>categoryvar</a:t>
            </a:r>
            <a:r>
              <a:rPr lang="en-US" dirty="0"/>
              <a:t>]=</a:t>
            </a:r>
            <a:r>
              <a:rPr lang="en-US" dirty="0" err="1"/>
              <a:t>df_data</a:t>
            </a:r>
            <a:r>
              <a:rPr lang="en-US" dirty="0"/>
              <a:t>[</a:t>
            </a:r>
            <a:r>
              <a:rPr lang="en-US" dirty="0" err="1"/>
              <a:t>categoryvar</a:t>
            </a:r>
            <a:r>
              <a:rPr lang="en-US" dirty="0"/>
              <a:t>].</a:t>
            </a:r>
            <a:r>
              <a:rPr lang="en-US" dirty="0" err="1"/>
              <a:t>astype</a:t>
            </a:r>
            <a:r>
              <a:rPr lang="en-US" dirty="0"/>
              <a:t>('category</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sz="1800" dirty="0"/>
          </a:p>
          <a:p>
            <a:endParaRPr lang="en-US" sz="1800" dirty="0"/>
          </a:p>
          <a:p>
            <a:endParaRPr lang="en-US" dirty="0"/>
          </a:p>
          <a:p>
            <a:r>
              <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US" sz="1800"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3333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257" y="158619"/>
            <a:ext cx="11728579" cy="1384995"/>
          </a:xfrm>
          <a:prstGeom prst="rect">
            <a:avLst/>
          </a:prstGeom>
          <a:noFill/>
        </p:spPr>
        <p:txBody>
          <a:bodyPr wrap="square" rtlCol="0">
            <a:spAutoFit/>
          </a:bodyPr>
          <a:lstStyle/>
          <a:p>
            <a:r>
              <a:rPr lang="en-US" sz="1800" u="sng" dirty="0" smtClean="0">
                <a:solidFill>
                  <a:schemeClr val="accent5"/>
                </a:solidFill>
                <a:latin typeface="Calibri" panose="020F0502020204030204" pitchFamily="34" charset="0"/>
                <a:ea typeface="Calibri" panose="020F0502020204030204" pitchFamily="34" charset="0"/>
                <a:cs typeface="Calibri" panose="020F0502020204030204" pitchFamily="34" charset="0"/>
              </a:rPr>
              <a:t>Data Analysis Steps:</a:t>
            </a:r>
          </a:p>
          <a:p>
            <a:endParaRPr lang="en-US" sz="1800" u="sng" dirty="0" smtClean="0">
              <a:solidFill>
                <a:schemeClr val="accent5"/>
              </a:solidFill>
              <a:latin typeface="Calibri" panose="020F0502020204030204" pitchFamily="34" charset="0"/>
              <a:ea typeface="Calibri" panose="020F0502020204030204" pitchFamily="34" charset="0"/>
              <a:cs typeface="Calibri" panose="020F0502020204030204" pitchFamily="34" charset="0"/>
            </a:endParaRPr>
          </a:p>
          <a:p>
            <a:r>
              <a:rPr lang="en-US" sz="16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In Data Analysis Steps we are going to perform Univariate Analysis and Bivariate Analysis on different columns like Salary, </a:t>
            </a:r>
            <a:r>
              <a:rPr lang="en-US" sz="1600"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CollegeID</a:t>
            </a:r>
            <a:r>
              <a:rPr lang="en-US" sz="16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CollegeGPA</a:t>
            </a:r>
            <a:r>
              <a:rPr lang="en-US" sz="16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etc..</a:t>
            </a:r>
          </a:p>
          <a:p>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7" y="1301336"/>
            <a:ext cx="5719613" cy="375585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7879" y="1301189"/>
            <a:ext cx="5973900" cy="3756003"/>
          </a:xfrm>
          <a:prstGeom prst="rect">
            <a:avLst/>
          </a:prstGeom>
        </p:spPr>
      </p:pic>
      <p:sp>
        <p:nvSpPr>
          <p:cNvPr id="5" name="TextBox 4"/>
          <p:cNvSpPr txBox="1"/>
          <p:nvPr/>
        </p:nvSpPr>
        <p:spPr>
          <a:xfrm>
            <a:off x="559837" y="5150498"/>
            <a:ext cx="5421033" cy="523220"/>
          </a:xfrm>
          <a:prstGeom prst="rect">
            <a:avLst/>
          </a:prstGeom>
          <a:noFill/>
        </p:spPr>
        <p:txBody>
          <a:bodyPr wrap="square" rtlCol="0">
            <a:spAutoFit/>
          </a:bodyPr>
          <a:lstStyle/>
          <a:p>
            <a:r>
              <a:rPr lang="en-US" dirty="0" smtClean="0"/>
              <a:t>The above graph represents the distribution of Salary</a:t>
            </a:r>
          </a:p>
          <a:p>
            <a:r>
              <a:rPr lang="en-US" dirty="0" smtClean="0"/>
              <a:t>This graph is a left skew </a:t>
            </a:r>
            <a:endParaRPr lang="en-US" dirty="0"/>
          </a:p>
        </p:txBody>
      </p:sp>
      <p:sp>
        <p:nvSpPr>
          <p:cNvPr id="6" name="TextBox 5"/>
          <p:cNvSpPr txBox="1"/>
          <p:nvPr/>
        </p:nvSpPr>
        <p:spPr>
          <a:xfrm>
            <a:off x="6400800" y="5309118"/>
            <a:ext cx="5589036" cy="307777"/>
          </a:xfrm>
          <a:prstGeom prst="rect">
            <a:avLst/>
          </a:prstGeom>
          <a:noFill/>
        </p:spPr>
        <p:txBody>
          <a:bodyPr wrap="square" rtlCol="0">
            <a:spAutoFit/>
          </a:bodyPr>
          <a:lstStyle/>
          <a:p>
            <a:r>
              <a:rPr lang="en-US" dirty="0" smtClean="0"/>
              <a:t>The above graph represents the distribution of !0</a:t>
            </a:r>
            <a:r>
              <a:rPr lang="en-US" baseline="30000" dirty="0" smtClean="0"/>
              <a:t>th</a:t>
            </a:r>
            <a:r>
              <a:rPr lang="en-US" dirty="0" smtClean="0"/>
              <a:t> Class Percentage</a:t>
            </a:r>
          </a:p>
        </p:txBody>
      </p:sp>
    </p:spTree>
    <p:extLst>
      <p:ext uri="{BB962C8B-B14F-4D97-AF65-F5344CB8AC3E}">
        <p14:creationId xmlns:p14="http://schemas.microsoft.com/office/powerpoint/2010/main" val="2223441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0" y="918781"/>
            <a:ext cx="5808874" cy="375585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244" y="918781"/>
            <a:ext cx="5828064" cy="3728597"/>
          </a:xfrm>
          <a:prstGeom prst="rect">
            <a:avLst/>
          </a:prstGeom>
        </p:spPr>
      </p:pic>
    </p:spTree>
    <p:extLst>
      <p:ext uri="{BB962C8B-B14F-4D97-AF65-F5344CB8AC3E}">
        <p14:creationId xmlns:p14="http://schemas.microsoft.com/office/powerpoint/2010/main" val="3612051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530" y="503854"/>
            <a:ext cx="10366310" cy="307777"/>
          </a:xfrm>
          <a:prstGeom prst="rect">
            <a:avLst/>
          </a:prstGeom>
          <a:noFill/>
        </p:spPr>
        <p:txBody>
          <a:bodyPr wrap="square" rtlCol="0">
            <a:spAutoFit/>
          </a:bodyPr>
          <a:lstStyle/>
          <a:p>
            <a:r>
              <a:rPr lang="en-US" dirty="0" smtClean="0"/>
              <a:t>Bivariate Analysis: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64" y="1268830"/>
            <a:ext cx="5281126" cy="334049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916" y="1268830"/>
            <a:ext cx="5124068" cy="3297488"/>
          </a:xfrm>
          <a:prstGeom prst="rect">
            <a:avLst/>
          </a:prstGeom>
        </p:spPr>
      </p:pic>
    </p:spTree>
    <p:extLst>
      <p:ext uri="{BB962C8B-B14F-4D97-AF65-F5344CB8AC3E}">
        <p14:creationId xmlns:p14="http://schemas.microsoft.com/office/powerpoint/2010/main" val="359085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9714" y="494522"/>
            <a:ext cx="10086392" cy="769441"/>
          </a:xfrm>
          <a:prstGeom prst="rect">
            <a:avLst/>
          </a:prstGeom>
          <a:noFill/>
        </p:spPr>
        <p:txBody>
          <a:bodyPr wrap="square" rtlCol="0">
            <a:spAutoFit/>
          </a:bodyPr>
          <a:lstStyle/>
          <a:p>
            <a:r>
              <a:rPr lang="en-US" sz="1600" dirty="0" smtClean="0">
                <a:latin typeface="Calibri" panose="020F0502020204030204" pitchFamily="34" charset="0"/>
                <a:ea typeface="Calibri" panose="020F0502020204030204" pitchFamily="34" charset="0"/>
                <a:cs typeface="Calibri" panose="020F0502020204030204" pitchFamily="34" charset="0"/>
              </a:rPr>
              <a:t>Research Question:</a:t>
            </a:r>
          </a:p>
          <a:p>
            <a:r>
              <a:rPr lang="en-US" dirty="0">
                <a:latin typeface="Calibri" panose="020F0502020204030204" pitchFamily="34" charset="0"/>
                <a:ea typeface="Calibri" panose="020F0502020204030204" pitchFamily="34" charset="0"/>
                <a:cs typeface="Calibri" panose="020F0502020204030204" pitchFamily="34" charset="0"/>
              </a:rPr>
              <a:t>Times of India article dated Jan 18, 2019 states that “</a:t>
            </a:r>
            <a:r>
              <a:rPr lang="en-US" i="1" dirty="0">
                <a:latin typeface="Calibri" panose="020F0502020204030204" pitchFamily="34" charset="0"/>
                <a:ea typeface="Calibri" panose="020F0502020204030204" pitchFamily="34" charset="0"/>
                <a:cs typeface="Calibri" panose="020F0502020204030204" pitchFamily="34" charset="0"/>
              </a:rPr>
              <a:t>After doing your Computer Science Engineering if you take up jobs as a Programming Analyst, Software Engineer, Hardware Engineer and Associate Engineer you can earn up to 2.5-3 lakhs as a fresh graduate</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4" y="1715009"/>
            <a:ext cx="10058400" cy="1373424"/>
          </a:xfrm>
          <a:prstGeom prst="rect">
            <a:avLst/>
          </a:prstGeom>
        </p:spPr>
      </p:pic>
      <p:sp>
        <p:nvSpPr>
          <p:cNvPr id="5" name="TextBox 4"/>
          <p:cNvSpPr txBox="1"/>
          <p:nvPr/>
        </p:nvSpPr>
        <p:spPr>
          <a:xfrm>
            <a:off x="979714" y="3610947"/>
            <a:ext cx="10086392" cy="954107"/>
          </a:xfrm>
          <a:prstGeom prst="rect">
            <a:avLst/>
          </a:prstGeom>
          <a:noFill/>
        </p:spPr>
        <p:txBody>
          <a:bodyPr wrap="square" rtlCol="0">
            <a:spAutoFit/>
          </a:bodyPr>
          <a:lstStyle/>
          <a:p>
            <a:r>
              <a:rPr lang="en-US" dirty="0" smtClean="0"/>
              <a:t>As stated by the Times of India Article dated Jan18th, 2019 that the average salary is2.5-3 Lakhs but in our analysis it states that their maybe more than 3 Lakhs </a:t>
            </a:r>
          </a:p>
          <a:p>
            <a:r>
              <a:rPr lang="en-US" dirty="0" smtClean="0"/>
              <a:t>These Analysis provide overall insights to analyze the valuable information targeting the Salary Variable with the other columns in the dataset </a:t>
            </a:r>
            <a:endParaRPr lang="en-US" dirty="0"/>
          </a:p>
        </p:txBody>
      </p:sp>
    </p:spTree>
    <p:extLst>
      <p:ext uri="{BB962C8B-B14F-4D97-AF65-F5344CB8AC3E}">
        <p14:creationId xmlns:p14="http://schemas.microsoft.com/office/powerpoint/2010/main" val="2631963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184" y="503853"/>
            <a:ext cx="8621486" cy="338554"/>
          </a:xfrm>
          <a:prstGeom prst="rect">
            <a:avLst/>
          </a:prstGeom>
          <a:noFill/>
        </p:spPr>
        <p:txBody>
          <a:bodyPr wrap="square" rtlCol="0">
            <a:spAutoFit/>
          </a:bodyPr>
          <a:lstStyle/>
          <a:p>
            <a:r>
              <a:rPr lang="en-US" sz="1600" dirty="0"/>
              <a:t>Is there a relationship between gender and specialization?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184" y="767762"/>
            <a:ext cx="6302238" cy="5850294"/>
          </a:xfrm>
          <a:prstGeom prst="rect">
            <a:avLst/>
          </a:prstGeom>
        </p:spPr>
      </p:pic>
      <p:sp>
        <p:nvSpPr>
          <p:cNvPr id="4" name="TextBox 3"/>
          <p:cNvSpPr txBox="1"/>
          <p:nvPr/>
        </p:nvSpPr>
        <p:spPr>
          <a:xfrm>
            <a:off x="7287208" y="767762"/>
            <a:ext cx="4226768" cy="1815882"/>
          </a:xfrm>
          <a:prstGeom prst="rect">
            <a:avLst/>
          </a:prstGeom>
          <a:noFill/>
        </p:spPr>
        <p:txBody>
          <a:bodyPr wrap="square" rtlCol="0">
            <a:spAutoFit/>
          </a:bodyPr>
          <a:lstStyle/>
          <a:p>
            <a:r>
              <a:rPr lang="en-US" dirty="0" smtClean="0"/>
              <a:t>This analysis is done by using the chi square test value </a:t>
            </a:r>
          </a:p>
          <a:p>
            <a:r>
              <a:rPr lang="en-US" dirty="0" smtClean="0"/>
              <a:t>In this Analysis we got chi square test value as 6.8 </a:t>
            </a:r>
          </a:p>
          <a:p>
            <a:r>
              <a:rPr lang="en-US" dirty="0" smtClean="0"/>
              <a:t>A </a:t>
            </a:r>
            <a:r>
              <a:rPr lang="en-US" dirty="0"/>
              <a:t>low p-value (typically &lt;0.05) would suggest that there is a statistically significant relationship between gender and specialization, indicating that the preference for specialization depends on gender.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7208" y="2714166"/>
            <a:ext cx="4092295" cy="739204"/>
          </a:xfrm>
          <a:prstGeom prst="rect">
            <a:avLst/>
          </a:prstGeom>
        </p:spPr>
      </p:pic>
    </p:spTree>
    <p:extLst>
      <p:ext uri="{BB962C8B-B14F-4D97-AF65-F5344CB8AC3E}">
        <p14:creationId xmlns:p14="http://schemas.microsoft.com/office/powerpoint/2010/main" val="1406769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691</Words>
  <Application>Microsoft Office PowerPoint</Application>
  <PresentationFormat>Widescreen</PresentationFormat>
  <Paragraphs>62</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Lato Black</vt:lpstr>
      <vt:lpstr>Libre Baskerville</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Mustafa Shaik</cp:lastModifiedBy>
  <cp:revision>15</cp:revision>
  <dcterms:created xsi:type="dcterms:W3CDTF">2021-02-16T05:19:01Z</dcterms:created>
  <dcterms:modified xsi:type="dcterms:W3CDTF">2024-02-23T08:27:41Z</dcterms:modified>
</cp:coreProperties>
</file>