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1" r:id="rId5"/>
    <p:sldId id="262" r:id="rId6"/>
    <p:sldId id="263" r:id="rId7"/>
    <p:sldId id="264" r:id="rId8"/>
    <p:sldId id="266" r:id="rId9"/>
    <p:sldId id="267" r:id="rId10"/>
    <p:sldId id="268" r:id="rId11"/>
    <p:sldId id="259"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ato Black" panose="020B0604020202020204" charset="0"/>
      <p:bold r:id="rId18"/>
      <p:boldItalic r:id="rId19"/>
    </p:embeddedFont>
    <p:embeddedFont>
      <p:font typeface="Libre Baskerville" panose="020B060402020202020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ustafa-shaik9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github.com/mustafashaikmd"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1408" cy="6018245"/>
          </a:xfrm>
          <a:prstGeom prst="rect">
            <a:avLst/>
          </a:prstGeom>
          <a:noFill/>
          <a:ln>
            <a:noFill/>
          </a:ln>
        </p:spPr>
      </p:pic>
      <p:sp>
        <p:nvSpPr>
          <p:cNvPr id="99" name="Google Shape;99;p1"/>
          <p:cNvSpPr txBox="1"/>
          <p:nvPr/>
        </p:nvSpPr>
        <p:spPr>
          <a:xfrm>
            <a:off x="2622194" y="3009122"/>
            <a:ext cx="7246189" cy="984845"/>
          </a:xfrm>
          <a:prstGeom prst="rect">
            <a:avLst/>
          </a:prstGeom>
          <a:noFill/>
          <a:ln>
            <a:noFill/>
          </a:ln>
        </p:spPr>
        <p:txBody>
          <a:bodyPr spcFirstLastPara="1" wrap="square" lIns="91425" tIns="45700" rIns="91425" bIns="45700" anchor="t" anchorCtr="0">
            <a:spAutoFit/>
          </a:bodyPr>
          <a:lstStyle/>
          <a:p>
            <a:pPr lvl="0"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2000" b="1" dirty="0"/>
              <a:t>Code Refactoring and Bug </a:t>
            </a:r>
            <a:r>
              <a:rPr lang="en-US" sz="2000" b="1" dirty="0" smtClean="0"/>
              <a:t>Fixing on </a:t>
            </a:r>
            <a:r>
              <a:rPr lang="en-US" sz="2000" b="1" dirty="0" err="1" smtClean="0"/>
              <a:t>Notebooth</a:t>
            </a:r>
            <a:r>
              <a:rPr lang="en-US" sz="2000" b="1" dirty="0" smtClean="0"/>
              <a:t> Application</a:t>
            </a:r>
            <a:endParaRPr sz="2000" dirty="0"/>
          </a:p>
        </p:txBody>
      </p:sp>
      <p:sp>
        <p:nvSpPr>
          <p:cNvPr id="2" name="TextBox 1"/>
          <p:cNvSpPr txBox="1"/>
          <p:nvPr/>
        </p:nvSpPr>
        <p:spPr>
          <a:xfrm>
            <a:off x="699796" y="5281126"/>
            <a:ext cx="2892490" cy="523220"/>
          </a:xfrm>
          <a:prstGeom prst="rect">
            <a:avLst/>
          </a:prstGeom>
          <a:noFill/>
        </p:spPr>
        <p:txBody>
          <a:bodyPr wrap="square" rtlCol="0">
            <a:spAutoFit/>
          </a:bodyPr>
          <a:lstStyle/>
          <a:p>
            <a:r>
              <a:rPr lang="en-US" b="1" dirty="0" smtClean="0"/>
              <a:t>Muhammed Mustafa Shaik</a:t>
            </a:r>
          </a:p>
          <a:p>
            <a:r>
              <a:rPr lang="en-US" b="1" dirty="0" smtClean="0"/>
              <a:t>IN1240812</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069" y="718457"/>
            <a:ext cx="1253869" cy="338554"/>
          </a:xfrm>
          <a:prstGeom prst="rect">
            <a:avLst/>
          </a:prstGeom>
          <a:noFill/>
        </p:spPr>
        <p:txBody>
          <a:bodyPr wrap="none" rtlCol="0">
            <a:spAutoFit/>
          </a:bodyPr>
          <a:lstStyle/>
          <a:p>
            <a:r>
              <a:rPr lang="en-US" sz="1600" dirty="0" smtClean="0">
                <a:solidFill>
                  <a:srgbClr val="C00000"/>
                </a:solidFill>
              </a:rPr>
              <a:t>Conclusion:</a:t>
            </a:r>
            <a:endParaRPr lang="en-US" sz="1600" dirty="0">
              <a:solidFill>
                <a:srgbClr val="C00000"/>
              </a:solidFill>
            </a:endParaRPr>
          </a:p>
        </p:txBody>
      </p:sp>
      <p:sp>
        <p:nvSpPr>
          <p:cNvPr id="3" name="TextBox 2"/>
          <p:cNvSpPr txBox="1"/>
          <p:nvPr/>
        </p:nvSpPr>
        <p:spPr>
          <a:xfrm>
            <a:off x="905069" y="1287625"/>
            <a:ext cx="9339944" cy="523220"/>
          </a:xfrm>
          <a:prstGeom prst="rect">
            <a:avLst/>
          </a:prstGeom>
          <a:noFill/>
        </p:spPr>
        <p:txBody>
          <a:bodyPr wrap="square" rtlCol="0">
            <a:spAutoFit/>
          </a:bodyPr>
          <a:lstStyle/>
          <a:p>
            <a:pPr algn="just"/>
            <a:r>
              <a:rPr lang="en-US" dirty="0" smtClean="0"/>
              <a:t>The existing code base has been refactored, all the bugs has been resolved and enhanced the user interface and made the application work as intended</a:t>
            </a:r>
            <a:endParaRPr lang="en-US" dirty="0" smtClean="0"/>
          </a:p>
        </p:txBody>
      </p:sp>
      <p:sp>
        <p:nvSpPr>
          <p:cNvPr id="4" name="TextBox 3"/>
          <p:cNvSpPr txBox="1"/>
          <p:nvPr/>
        </p:nvSpPr>
        <p:spPr>
          <a:xfrm>
            <a:off x="871313" y="2041459"/>
            <a:ext cx="2575249" cy="307777"/>
          </a:xfrm>
          <a:prstGeom prst="rect">
            <a:avLst/>
          </a:prstGeom>
          <a:noFill/>
        </p:spPr>
        <p:txBody>
          <a:bodyPr wrap="square" rtlCol="0">
            <a:spAutoFit/>
          </a:bodyPr>
          <a:lstStyle/>
          <a:p>
            <a:r>
              <a:rPr lang="en-US" b="1" dirty="0" smtClean="0">
                <a:solidFill>
                  <a:schemeClr val="accent2"/>
                </a:solidFill>
              </a:rPr>
              <a:t>Result Page:</a:t>
            </a:r>
            <a:endParaRPr lang="en-US" b="1" dirty="0">
              <a:solidFill>
                <a:schemeClr val="accent2"/>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6420" b="26801"/>
          <a:stretch/>
        </p:blipFill>
        <p:spPr>
          <a:xfrm>
            <a:off x="2272004" y="2349236"/>
            <a:ext cx="7002624" cy="3294485"/>
          </a:xfrm>
          <a:prstGeom prst="rect">
            <a:avLst/>
          </a:prstGeom>
        </p:spPr>
      </p:pic>
    </p:spTree>
    <p:extLst>
      <p:ext uri="{BB962C8B-B14F-4D97-AF65-F5344CB8AC3E}">
        <p14:creationId xmlns:p14="http://schemas.microsoft.com/office/powerpoint/2010/main" val="1335268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
        <p:nvSpPr>
          <p:cNvPr id="2" name="TextBox 1"/>
          <p:cNvSpPr txBox="1"/>
          <p:nvPr/>
        </p:nvSpPr>
        <p:spPr>
          <a:xfrm>
            <a:off x="1244600" y="2220685"/>
            <a:ext cx="3868576" cy="646331"/>
          </a:xfrm>
          <a:prstGeom prst="rect">
            <a:avLst/>
          </a:prstGeom>
          <a:noFill/>
        </p:spPr>
        <p:txBody>
          <a:bodyPr wrap="square" rtlCol="0">
            <a:spAutoFit/>
          </a:bodyPr>
          <a:lstStyle/>
          <a:p>
            <a:r>
              <a:rPr lang="en-US" sz="3600" b="1" dirty="0" smtClean="0">
                <a:solidFill>
                  <a:srgbClr val="C00000"/>
                </a:solidFill>
              </a:rPr>
              <a:t>ANY QUERIES?</a:t>
            </a:r>
            <a:endParaRPr lang="en-US" sz="3600"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5" y="1224527"/>
            <a:ext cx="11207617" cy="258528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dirty="0" smtClean="0"/>
              <a:t>I’m holding </a:t>
            </a:r>
            <a:r>
              <a:rPr lang="en-US" dirty="0"/>
              <a:t>a Bachelor's degree in Computer </a:t>
            </a:r>
            <a:r>
              <a:rPr lang="en-US" dirty="0" smtClean="0"/>
              <a:t>Science and Engineering, </a:t>
            </a:r>
            <a:r>
              <a:rPr lang="en-US" dirty="0"/>
              <a:t>where I developed a strong foundation in programming, algorithms, and software </a:t>
            </a:r>
            <a:r>
              <a:rPr lang="en-US" dirty="0" smtClean="0"/>
              <a:t>development, I have an experience of 1.2 years as programmer, I have a very keen interest in software development and always open to learn and explore new technologies.</a:t>
            </a:r>
          </a:p>
          <a:p>
            <a:pPr marL="285750" marR="0" lvl="0" indent="-285750" algn="l" rtl="0">
              <a:spcBef>
                <a:spcPts val="0"/>
              </a:spcBef>
              <a:spcAft>
                <a:spcPts val="0"/>
              </a:spcAft>
              <a:buClr>
                <a:schemeClr val="dk1"/>
              </a:buClr>
              <a:buSzPts val="1800"/>
              <a:buFont typeface="Arial"/>
              <a:buChar char="•"/>
            </a:pPr>
            <a:endParaRPr lang="en-US" dirty="0"/>
          </a:p>
          <a:p>
            <a:pPr marR="0" lvl="0" algn="l" rtl="0">
              <a:spcBef>
                <a:spcPts val="0"/>
              </a:spcBef>
              <a:spcAft>
                <a:spcPts val="0"/>
              </a:spcAft>
              <a:buClr>
                <a:schemeClr val="dk1"/>
              </a:buClr>
              <a:buSzPts val="1800"/>
            </a:pPr>
            <a:endParaRPr lang="en-US" dirty="0" smtClean="0"/>
          </a:p>
          <a:p>
            <a:pPr marL="285750" lvl="0" indent="-285750">
              <a:buClr>
                <a:schemeClr val="dk1"/>
              </a:buClr>
              <a:buSzPts val="1800"/>
              <a:buFont typeface="Arial"/>
              <a:buChar char="•"/>
            </a:pPr>
            <a:r>
              <a:rPr lang="en-US" dirty="0"/>
              <a:t>I've always been fascinated by the power of data to solve complex problems and drive decision-making. This interest has led me to </a:t>
            </a:r>
            <a:r>
              <a:rPr lang="en-US" dirty="0" smtClean="0"/>
              <a:t>dig </a:t>
            </a:r>
            <a:r>
              <a:rPr lang="en-US" dirty="0"/>
              <a:t>deeper into data science, exploring topics such as machine learning and big data analytics. To further my career and align with my interests, I am eager to learn more about data science, particularly in areas like predictive modeling and data visualization. My goal is to leverage my programming background and new data science skills to develop innovative data-driven solutions</a:t>
            </a:r>
            <a:r>
              <a:rPr lang="en-US" dirty="0" smtClean="0"/>
              <a:t>.</a:t>
            </a:r>
          </a:p>
          <a:p>
            <a:pPr marL="285750" lvl="0" indent="-285750">
              <a:buClr>
                <a:schemeClr val="dk1"/>
              </a:buClr>
              <a:buSzPts val="1800"/>
              <a:buFont typeface="Arial"/>
              <a:buChar char="•"/>
            </a:pPr>
            <a:endParaRPr lang="en-US" sz="1800" b="1" dirty="0">
              <a:solidFill>
                <a:schemeClr val="dk1"/>
              </a:solidFill>
              <a:latin typeface="Calibri"/>
              <a:ea typeface="Calibri"/>
              <a:cs typeface="Calibri"/>
              <a:sym typeface="Calibri"/>
            </a:endParaRPr>
          </a:p>
          <a:p>
            <a:pPr lvl="0">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2" name="Picture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861" y="3937519"/>
            <a:ext cx="494522" cy="494522"/>
          </a:xfrm>
          <a:prstGeom prst="rect">
            <a:avLst/>
          </a:prstGeom>
        </p:spPr>
      </p:pic>
      <p:pic>
        <p:nvPicPr>
          <p:cNvPr id="3" name="Picture 2">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7954" y="3876092"/>
            <a:ext cx="617376" cy="617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265003" y="230188"/>
            <a:ext cx="10515600" cy="5564121"/>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endParaRPr lang="en-US" dirty="0" smtClean="0"/>
          </a:p>
          <a:p>
            <a:pPr marL="228600" lvl="0" indent="-130810" algn="just" rtl="0">
              <a:lnSpc>
                <a:spcPct val="90000"/>
              </a:lnSpc>
              <a:spcBef>
                <a:spcPts val="1000"/>
              </a:spcBef>
              <a:spcAft>
                <a:spcPts val="0"/>
              </a:spcAft>
              <a:buClr>
                <a:schemeClr val="dk1"/>
              </a:buClr>
              <a:buSzPct val="100000"/>
              <a:buNone/>
            </a:pPr>
            <a:r>
              <a:rPr lang="en-US" b="1" dirty="0" smtClean="0"/>
              <a:t>Objective of the Project:</a:t>
            </a:r>
          </a:p>
          <a:p>
            <a:pPr marL="228600" lvl="0" indent="-130810" algn="just">
              <a:buSzPct val="100000"/>
              <a:buNone/>
            </a:pPr>
            <a:r>
              <a:rPr lang="en-US" sz="1800" dirty="0" smtClean="0"/>
              <a:t>  Refactor </a:t>
            </a:r>
            <a:r>
              <a:rPr lang="en-US" sz="1800" dirty="0"/>
              <a:t>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r>
              <a:rPr lang="en-US" sz="2400" dirty="0"/>
              <a:t>.</a:t>
            </a:r>
            <a:endParaRPr lang="en-US" sz="1600" dirty="0"/>
          </a:p>
          <a:p>
            <a:pPr marL="228600" lvl="0" indent="-130810" algn="l" rtl="0">
              <a:lnSpc>
                <a:spcPct val="90000"/>
              </a:lnSpc>
              <a:spcBef>
                <a:spcPts val="1000"/>
              </a:spcBef>
              <a:spcAft>
                <a:spcPts val="0"/>
              </a:spcAft>
              <a:buClr>
                <a:schemeClr val="dk1"/>
              </a:buClr>
              <a:buSzPct val="100000"/>
              <a:buNone/>
            </a:pPr>
            <a:endParaRPr lang="en-US" sz="1600" dirty="0"/>
          </a:p>
          <a:p>
            <a:pPr marL="228600" lvl="0" indent="-130810" algn="l" rtl="0">
              <a:lnSpc>
                <a:spcPct val="90000"/>
              </a:lnSpc>
              <a:spcBef>
                <a:spcPts val="1000"/>
              </a:spcBef>
              <a:spcAft>
                <a:spcPts val="0"/>
              </a:spcAft>
              <a:buClr>
                <a:schemeClr val="dk1"/>
              </a:buClr>
              <a:buSzPct val="100000"/>
              <a:buNone/>
            </a:pPr>
            <a:r>
              <a:rPr lang="en-US" b="1" dirty="0" smtClean="0"/>
              <a:t>Main Agenda</a:t>
            </a:r>
          </a:p>
          <a:p>
            <a:pPr marL="228600" lvl="0" indent="-130810" algn="l" rtl="0">
              <a:lnSpc>
                <a:spcPct val="90000"/>
              </a:lnSpc>
              <a:spcBef>
                <a:spcPts val="1000"/>
              </a:spcBef>
              <a:spcAft>
                <a:spcPts val="0"/>
              </a:spcAft>
              <a:buClr>
                <a:schemeClr val="dk1"/>
              </a:buClr>
              <a:buSzPct val="100000"/>
              <a:buNone/>
            </a:pPr>
            <a:r>
              <a:rPr lang="en-US" sz="1800" dirty="0" smtClean="0"/>
              <a:t>As a backend developer, we need to need to make changes to the existing codebase and make sure its working as intended.</a:t>
            </a:r>
          </a:p>
          <a:p>
            <a:pPr marL="228600" lvl="0" indent="-130810" algn="l" rtl="0">
              <a:lnSpc>
                <a:spcPct val="90000"/>
              </a:lnSpc>
              <a:spcBef>
                <a:spcPts val="1000"/>
              </a:spcBef>
              <a:spcAft>
                <a:spcPts val="0"/>
              </a:spcAft>
              <a:buClr>
                <a:schemeClr val="dk1"/>
              </a:buClr>
              <a:buSzPct val="100000"/>
              <a:buNone/>
            </a:pPr>
            <a:r>
              <a:rPr lang="en-US" sz="1800" dirty="0" smtClean="0"/>
              <a:t>The following changes should be made,</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US" sz="1800" dirty="0" smtClean="0"/>
              <a:t>We need to reorganize the code.</a:t>
            </a:r>
          </a:p>
          <a:p>
            <a:pPr marL="383540" lvl="0" indent="-285750" algn="l" rtl="0">
              <a:lnSpc>
                <a:spcPct val="90000"/>
              </a:lnSpc>
              <a:spcBef>
                <a:spcPts val="1000"/>
              </a:spcBef>
              <a:spcAft>
                <a:spcPts val="0"/>
              </a:spcAft>
              <a:buClr>
                <a:schemeClr val="dk1"/>
              </a:buClr>
              <a:buSzPct val="100000"/>
              <a:buFont typeface="Arial" panose="020B0604020202020204" pitchFamily="34" charset="0"/>
              <a:buChar char="•"/>
            </a:pPr>
            <a:r>
              <a:rPr lang="en-US" sz="1800" dirty="0" smtClean="0"/>
              <a:t>We need to find the bugs in the code.</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1216" y="503854"/>
            <a:ext cx="11187404" cy="3046988"/>
          </a:xfrm>
          <a:prstGeom prst="rect">
            <a:avLst/>
          </a:prstGeom>
          <a:noFill/>
        </p:spPr>
        <p:txBody>
          <a:bodyPr wrap="square" rtlCol="0">
            <a:spAutoFit/>
          </a:bodyPr>
          <a:lstStyle/>
          <a:p>
            <a:pPr algn="just"/>
            <a:r>
              <a:rPr lang="en-US" sz="1600" b="1" dirty="0" smtClean="0">
                <a:solidFill>
                  <a:srgbClr val="002060"/>
                </a:solidFill>
              </a:rPr>
              <a:t>Project Description:</a:t>
            </a:r>
          </a:p>
          <a:p>
            <a:pPr algn="just"/>
            <a:endParaRPr lang="en-US" sz="1600" b="1" dirty="0" smtClean="0"/>
          </a:p>
          <a:p>
            <a:pPr algn="just"/>
            <a:r>
              <a:rPr lang="en-US" dirty="0" err="1" smtClean="0"/>
              <a:t>Notebooth</a:t>
            </a:r>
            <a:r>
              <a:rPr lang="en-US" dirty="0" smtClean="0"/>
              <a:t> is an application which was developed by using a python framework named as Flask and HTML. This application contains a user friendly interface which allows a user to make notes, and give feedback.</a:t>
            </a:r>
          </a:p>
          <a:p>
            <a:pPr algn="just"/>
            <a:endParaRPr lang="en-US" dirty="0"/>
          </a:p>
          <a:p>
            <a:pPr algn="just"/>
            <a:r>
              <a:rPr lang="en-US" sz="1600" b="1" dirty="0" smtClean="0">
                <a:solidFill>
                  <a:srgbClr val="7030A0"/>
                </a:solidFill>
              </a:rPr>
              <a:t>Technical Tools Used:</a:t>
            </a:r>
          </a:p>
          <a:p>
            <a:pPr algn="just"/>
            <a:endParaRPr lang="en-US" sz="1600" b="1" dirty="0" smtClean="0"/>
          </a:p>
          <a:p>
            <a:pPr marL="285750" indent="-285750" algn="just">
              <a:buFont typeface="Arial" panose="020B0604020202020204" pitchFamily="34" charset="0"/>
              <a:buChar char="•"/>
            </a:pPr>
            <a:r>
              <a:rPr lang="en-US" dirty="0" smtClean="0"/>
              <a:t>Python</a:t>
            </a:r>
          </a:p>
          <a:p>
            <a:pPr marL="285750" indent="-285750" algn="just">
              <a:buFont typeface="Arial" panose="020B0604020202020204" pitchFamily="34" charset="0"/>
              <a:buChar char="•"/>
            </a:pPr>
            <a:r>
              <a:rPr lang="en-US" dirty="0" smtClean="0"/>
              <a:t>Flask</a:t>
            </a:r>
          </a:p>
          <a:p>
            <a:pPr marL="285750" indent="-285750" algn="just">
              <a:buFont typeface="Arial" panose="020B0604020202020204" pitchFamily="34" charset="0"/>
              <a:buChar char="•"/>
            </a:pPr>
            <a:r>
              <a:rPr lang="en-US" dirty="0" smtClean="0"/>
              <a:t>HTML</a:t>
            </a:r>
          </a:p>
          <a:p>
            <a:pPr marL="285750" indent="-285750" algn="just">
              <a:buFont typeface="Arial" panose="020B0604020202020204" pitchFamily="34" charset="0"/>
              <a:buChar char="•"/>
            </a:pPr>
            <a:r>
              <a:rPr lang="en-US" dirty="0" smtClean="0"/>
              <a:t>CSS</a:t>
            </a:r>
          </a:p>
          <a:p>
            <a:pPr algn="just"/>
            <a:endParaRPr lang="en-US" dirty="0" smtClean="0"/>
          </a:p>
          <a:p>
            <a:pPr algn="just"/>
            <a:r>
              <a:rPr lang="en-US" sz="1600" b="1" dirty="0" smtClean="0">
                <a:solidFill>
                  <a:schemeClr val="accent1"/>
                </a:solidFill>
              </a:rPr>
              <a:t>Application Interface:</a:t>
            </a:r>
            <a:endParaRPr lang="en-US" b="1" dirty="0" smtClean="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58" y="3550842"/>
            <a:ext cx="6550089" cy="3107881"/>
          </a:xfrm>
          <a:prstGeom prst="rect">
            <a:avLst/>
          </a:prstGeom>
        </p:spPr>
      </p:pic>
    </p:spTree>
    <p:extLst>
      <p:ext uri="{BB962C8B-B14F-4D97-AF65-F5344CB8AC3E}">
        <p14:creationId xmlns:p14="http://schemas.microsoft.com/office/powerpoint/2010/main" val="276333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93102" y="373224"/>
            <a:ext cx="7996335" cy="800219"/>
          </a:xfrm>
          <a:prstGeom prst="rect">
            <a:avLst/>
          </a:prstGeom>
          <a:noFill/>
        </p:spPr>
        <p:txBody>
          <a:bodyPr wrap="square" rtlCol="0">
            <a:spAutoFit/>
          </a:bodyPr>
          <a:lstStyle/>
          <a:p>
            <a:r>
              <a:rPr lang="en-US" sz="1600" b="1" dirty="0" smtClean="0">
                <a:solidFill>
                  <a:schemeClr val="accent2"/>
                </a:solidFill>
              </a:rPr>
              <a:t>Bug Identification</a:t>
            </a:r>
            <a:r>
              <a:rPr lang="en-US" sz="1600" b="1" dirty="0" smtClean="0"/>
              <a:t>:</a:t>
            </a:r>
          </a:p>
          <a:p>
            <a:r>
              <a:rPr lang="en-US" sz="1600" dirty="0" smtClean="0"/>
              <a:t>Existing Code:</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12" y="1173443"/>
            <a:ext cx="5303980" cy="3124471"/>
          </a:xfrm>
          <a:prstGeom prst="rect">
            <a:avLst/>
          </a:prstGeom>
        </p:spPr>
      </p:pic>
      <p:sp>
        <p:nvSpPr>
          <p:cNvPr id="11" name="TextBox 10"/>
          <p:cNvSpPr txBox="1"/>
          <p:nvPr/>
        </p:nvSpPr>
        <p:spPr>
          <a:xfrm>
            <a:off x="877077" y="4945224"/>
            <a:ext cx="10095723" cy="584775"/>
          </a:xfrm>
          <a:prstGeom prst="rect">
            <a:avLst/>
          </a:prstGeom>
          <a:noFill/>
        </p:spPr>
        <p:txBody>
          <a:bodyPr wrap="square" rtlCol="0">
            <a:spAutoFit/>
          </a:bodyPr>
          <a:lstStyle/>
          <a:p>
            <a:pPr algn="just"/>
            <a:r>
              <a:rPr lang="en-US" sz="1600" dirty="0" smtClean="0"/>
              <a:t>Since the existing flask code snippet has been configured for handling post requests and the user is trying to retrieve note using </a:t>
            </a:r>
            <a:r>
              <a:rPr lang="en-US" sz="1600" dirty="0" err="1" smtClean="0"/>
              <a:t>request.args.get</a:t>
            </a:r>
            <a:r>
              <a:rPr lang="en-US" sz="1600" dirty="0" smtClean="0"/>
              <a:t> method which is returning note value as None.</a:t>
            </a:r>
            <a:endParaRPr lang="en-US" sz="1600" dirty="0"/>
          </a:p>
        </p:txBody>
      </p:sp>
    </p:spTree>
    <p:extLst>
      <p:ext uri="{BB962C8B-B14F-4D97-AF65-F5344CB8AC3E}">
        <p14:creationId xmlns:p14="http://schemas.microsoft.com/office/powerpoint/2010/main" val="222344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9755" y="382555"/>
            <a:ext cx="1619354" cy="338554"/>
          </a:xfrm>
          <a:prstGeom prst="rect">
            <a:avLst/>
          </a:prstGeom>
          <a:noFill/>
        </p:spPr>
        <p:txBody>
          <a:bodyPr wrap="none" rtlCol="0">
            <a:spAutoFit/>
          </a:bodyPr>
          <a:lstStyle/>
          <a:p>
            <a:r>
              <a:rPr lang="en-US" sz="1600" b="1" dirty="0" smtClean="0">
                <a:solidFill>
                  <a:schemeClr val="accent1"/>
                </a:solidFill>
              </a:rPr>
              <a:t>Bug Resolving</a:t>
            </a:r>
            <a:endParaRPr lang="en-US" sz="1600" b="1" dirty="0">
              <a:solidFill>
                <a:schemeClr val="accent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299" y="1019468"/>
            <a:ext cx="5808776" cy="1910344"/>
          </a:xfrm>
          <a:prstGeom prst="rect">
            <a:avLst/>
          </a:prstGeom>
        </p:spPr>
      </p:pic>
      <p:sp>
        <p:nvSpPr>
          <p:cNvPr id="6" name="TextBox 5"/>
          <p:cNvSpPr txBox="1"/>
          <p:nvPr/>
        </p:nvSpPr>
        <p:spPr>
          <a:xfrm>
            <a:off x="839755" y="3237722"/>
            <a:ext cx="10524931" cy="523220"/>
          </a:xfrm>
          <a:prstGeom prst="rect">
            <a:avLst/>
          </a:prstGeom>
          <a:noFill/>
        </p:spPr>
        <p:txBody>
          <a:bodyPr wrap="square" rtlCol="0">
            <a:spAutoFit/>
          </a:bodyPr>
          <a:lstStyle/>
          <a:p>
            <a:r>
              <a:rPr lang="en-US" dirty="0" smtClean="0"/>
              <a:t>For handling the post requests from the user, the existing code has been refactored from </a:t>
            </a:r>
            <a:r>
              <a:rPr lang="en-US" dirty="0" err="1" smtClean="0"/>
              <a:t>request.args.get</a:t>
            </a:r>
            <a:r>
              <a:rPr lang="en-US" dirty="0" smtClean="0"/>
              <a:t>() to </a:t>
            </a:r>
            <a:r>
              <a:rPr lang="en-US" dirty="0" err="1" smtClean="0"/>
              <a:t>request.form.get</a:t>
            </a:r>
            <a:r>
              <a:rPr lang="en-US" dirty="0" smtClean="0"/>
              <a:t>() method, by this correction the application can handle both get and post methods arguments</a:t>
            </a:r>
            <a:endParaRPr lang="en-US" dirty="0"/>
          </a:p>
        </p:txBody>
      </p:sp>
    </p:spTree>
    <p:extLst>
      <p:ext uri="{BB962C8B-B14F-4D97-AF65-F5344CB8AC3E}">
        <p14:creationId xmlns:p14="http://schemas.microsoft.com/office/powerpoint/2010/main" val="3612051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994" y="665125"/>
            <a:ext cx="5109726" cy="5278475"/>
          </a:xfrm>
          <a:prstGeom prst="rect">
            <a:avLst/>
          </a:prstGeom>
        </p:spPr>
      </p:pic>
      <p:sp>
        <p:nvSpPr>
          <p:cNvPr id="7" name="Title 6"/>
          <p:cNvSpPr>
            <a:spLocks noGrp="1"/>
          </p:cNvSpPr>
          <p:nvPr>
            <p:ph type="title"/>
          </p:nvPr>
        </p:nvSpPr>
        <p:spPr>
          <a:xfrm>
            <a:off x="762000" y="266699"/>
            <a:ext cx="10515600" cy="1325563"/>
          </a:xfrm>
        </p:spPr>
        <p:txBody>
          <a:bodyPr/>
          <a:lstStyle/>
          <a:p>
            <a:r>
              <a:rPr lang="en-US" sz="3200" dirty="0" smtClean="0">
                <a:solidFill>
                  <a:schemeClr val="bg2"/>
                </a:solidFill>
              </a:rPr>
              <a:t>Enhancements:</a:t>
            </a:r>
            <a:endParaRPr lang="en-US" dirty="0">
              <a:solidFill>
                <a:schemeClr val="bg2"/>
              </a:solidFill>
            </a:endParaRPr>
          </a:p>
        </p:txBody>
      </p:sp>
      <p:sp>
        <p:nvSpPr>
          <p:cNvPr id="8" name="Text Placeholder 7"/>
          <p:cNvSpPr>
            <a:spLocks noGrp="1"/>
          </p:cNvSpPr>
          <p:nvPr>
            <p:ph type="body" idx="1"/>
          </p:nvPr>
        </p:nvSpPr>
        <p:spPr/>
        <p:txBody>
          <a:bodyPr>
            <a:normAutofit/>
          </a:bodyPr>
          <a:lstStyle/>
          <a:p>
            <a:r>
              <a:rPr lang="en-US" sz="2000" dirty="0" smtClean="0"/>
              <a:t>Notes text field has been moved to homepage section</a:t>
            </a:r>
          </a:p>
          <a:p>
            <a:r>
              <a:rPr lang="en-US" sz="2000" dirty="0" smtClean="0"/>
              <a:t>Added Feedback and contact us section</a:t>
            </a:r>
          </a:p>
          <a:p>
            <a:r>
              <a:rPr lang="en-US" sz="2000" dirty="0" smtClean="0"/>
              <a:t>CSS Styling</a:t>
            </a:r>
          </a:p>
        </p:txBody>
      </p:sp>
      <p:sp>
        <p:nvSpPr>
          <p:cNvPr id="9" name="Text Placeholder 8"/>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359085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solidFill>
                  <a:schemeClr val="accent2"/>
                </a:solidFill>
              </a:rPr>
              <a:t>Section Layouts:</a:t>
            </a:r>
            <a:endParaRPr lang="en-US" dirty="0">
              <a:solidFill>
                <a:schemeClr val="accent2"/>
              </a:solidFill>
            </a:endParaRPr>
          </a:p>
        </p:txBody>
      </p:sp>
      <p:sp>
        <p:nvSpPr>
          <p:cNvPr id="6" name="Text Placeholder 5"/>
          <p:cNvSpPr>
            <a:spLocks noGrp="1"/>
          </p:cNvSpPr>
          <p:nvPr>
            <p:ph type="body" idx="1"/>
          </p:nvPr>
        </p:nvSpPr>
        <p:spPr>
          <a:xfrm>
            <a:off x="723899" y="1209805"/>
            <a:ext cx="5181600" cy="4351338"/>
          </a:xfrm>
        </p:spPr>
        <p:txBody>
          <a:bodyPr>
            <a:normAutofit/>
          </a:bodyPr>
          <a:lstStyle/>
          <a:p>
            <a:r>
              <a:rPr lang="en-US" sz="2000" dirty="0" smtClean="0"/>
              <a:t>Homepage Section </a:t>
            </a:r>
            <a:endParaRPr lang="en-US" sz="2000" dirty="0"/>
          </a:p>
        </p:txBody>
      </p:sp>
      <p:sp>
        <p:nvSpPr>
          <p:cNvPr id="7" name="Text Placeholder 6"/>
          <p:cNvSpPr>
            <a:spLocks noGrp="1"/>
          </p:cNvSpPr>
          <p:nvPr>
            <p:ph type="body" idx="2"/>
          </p:nvPr>
        </p:nvSpPr>
        <p:spPr/>
        <p:txBody>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514" y="1825625"/>
            <a:ext cx="10526486" cy="4351338"/>
          </a:xfrm>
          <a:prstGeom prst="rect">
            <a:avLst/>
          </a:prstGeom>
        </p:spPr>
      </p:pic>
    </p:spTree>
    <p:extLst>
      <p:ext uri="{BB962C8B-B14F-4D97-AF65-F5344CB8AC3E}">
        <p14:creationId xmlns:p14="http://schemas.microsoft.com/office/powerpoint/2010/main" val="2631963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5829" b="42696"/>
          <a:stretch/>
        </p:blipFill>
        <p:spPr>
          <a:xfrm>
            <a:off x="93307" y="2230017"/>
            <a:ext cx="5934270" cy="3013788"/>
          </a:xfrm>
          <a:prstGeom prst="rect">
            <a:avLst/>
          </a:prstGeom>
        </p:spPr>
      </p:pic>
      <p:sp>
        <p:nvSpPr>
          <p:cNvPr id="7" name="TextBox 6"/>
          <p:cNvSpPr txBox="1"/>
          <p:nvPr/>
        </p:nvSpPr>
        <p:spPr>
          <a:xfrm>
            <a:off x="93306" y="1511560"/>
            <a:ext cx="1927131" cy="338554"/>
          </a:xfrm>
          <a:prstGeom prst="rect">
            <a:avLst/>
          </a:prstGeom>
          <a:noFill/>
        </p:spPr>
        <p:txBody>
          <a:bodyPr wrap="none" rtlCol="0">
            <a:spAutoFit/>
          </a:bodyPr>
          <a:lstStyle/>
          <a:p>
            <a:r>
              <a:rPr lang="en-US" sz="1600" b="1" dirty="0" smtClean="0">
                <a:solidFill>
                  <a:schemeClr val="accent2"/>
                </a:solidFill>
              </a:rPr>
              <a:t>Feedback Section</a:t>
            </a:r>
            <a:endParaRPr lang="en-US" sz="1600" b="1" dirty="0">
              <a:solidFill>
                <a:schemeClr val="accent2"/>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973" y="2230017"/>
            <a:ext cx="5257284" cy="3013788"/>
          </a:xfrm>
          <a:prstGeom prst="rect">
            <a:avLst/>
          </a:prstGeom>
        </p:spPr>
      </p:pic>
      <p:sp>
        <p:nvSpPr>
          <p:cNvPr id="9" name="TextBox 8"/>
          <p:cNvSpPr txBox="1"/>
          <p:nvPr/>
        </p:nvSpPr>
        <p:spPr>
          <a:xfrm>
            <a:off x="6550090" y="1623527"/>
            <a:ext cx="2481943" cy="307777"/>
          </a:xfrm>
          <a:prstGeom prst="rect">
            <a:avLst/>
          </a:prstGeom>
          <a:noFill/>
        </p:spPr>
        <p:txBody>
          <a:bodyPr wrap="square" rtlCol="0">
            <a:spAutoFit/>
          </a:bodyPr>
          <a:lstStyle/>
          <a:p>
            <a:r>
              <a:rPr lang="en-US" b="1" dirty="0" smtClean="0">
                <a:solidFill>
                  <a:schemeClr val="accent2"/>
                </a:solidFill>
              </a:rPr>
              <a:t>Contact Us </a:t>
            </a:r>
            <a:r>
              <a:rPr lang="en-US" b="1" dirty="0">
                <a:solidFill>
                  <a:schemeClr val="accent2"/>
                </a:solidFill>
              </a:rPr>
              <a:t>Section</a:t>
            </a:r>
            <a:endParaRPr lang="en-US" b="1" dirty="0">
              <a:solidFill>
                <a:schemeClr val="accent2"/>
              </a:solidFill>
            </a:endParaRPr>
          </a:p>
        </p:txBody>
      </p:sp>
    </p:spTree>
    <p:extLst>
      <p:ext uri="{BB962C8B-B14F-4D97-AF65-F5344CB8AC3E}">
        <p14:creationId xmlns:p14="http://schemas.microsoft.com/office/powerpoint/2010/main" val="140676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452</Words>
  <Application>Microsoft Office PowerPoint</Application>
  <PresentationFormat>Widescreen</PresentationFormat>
  <Paragraphs>47</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Lato Black</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Enhancements:</vt:lpstr>
      <vt:lpstr>Section Layouts: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Mustafa Shaik</cp:lastModifiedBy>
  <cp:revision>30</cp:revision>
  <dcterms:created xsi:type="dcterms:W3CDTF">2021-02-16T05:19:01Z</dcterms:created>
  <dcterms:modified xsi:type="dcterms:W3CDTF">2024-02-27T15:35:14Z</dcterms:modified>
</cp:coreProperties>
</file>