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66" r:id="rId2"/>
    <p:sldMasterId id="2147483790" r:id="rId3"/>
    <p:sldMasterId id="2147483778" r:id="rId4"/>
  </p:sldMasterIdLst>
  <p:notesMasterIdLst>
    <p:notesMasterId r:id="rId18"/>
  </p:notesMasterIdLst>
  <p:sldIdLst>
    <p:sldId id="340" r:id="rId5"/>
    <p:sldId id="339" r:id="rId6"/>
    <p:sldId id="341" r:id="rId7"/>
    <p:sldId id="342" r:id="rId8"/>
    <p:sldId id="343" r:id="rId9"/>
    <p:sldId id="350" r:id="rId10"/>
    <p:sldId id="354" r:id="rId11"/>
    <p:sldId id="356" r:id="rId12"/>
    <p:sldId id="352" r:id="rId13"/>
    <p:sldId id="351" r:id="rId14"/>
    <p:sldId id="344" r:id="rId15"/>
    <p:sldId id="347" r:id="rId16"/>
    <p:sldId id="35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9FA87"/>
    <a:srgbClr val="F30761"/>
    <a:srgbClr val="BECA68"/>
    <a:srgbClr val="F0FBA7"/>
    <a:srgbClr val="62710F"/>
    <a:srgbClr val="63A36A"/>
    <a:srgbClr val="254725"/>
    <a:srgbClr val="7F95B6"/>
    <a:srgbClr val="203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2286" autoAdjust="0"/>
  </p:normalViewPr>
  <p:slideViewPr>
    <p:cSldViewPr snapToGrid="0" snapToObjects="1">
      <p:cViewPr varScale="1">
        <p:scale>
          <a:sx n="56" d="100"/>
          <a:sy n="56" d="100"/>
        </p:scale>
        <p:origin x="48" y="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upcyclers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EB-463A-A18C-EEE0439B3E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kg upcycled/repurposed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4000</c:v>
                </c:pt>
                <c:pt idx="2">
                  <c:v>8000</c:v>
                </c:pt>
                <c:pt idx="3">
                  <c:v>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EB-463A-A18C-EEE0439B3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1919368"/>
        <c:axId val="-2111948536"/>
      </c:lineChart>
      <c:catAx>
        <c:axId val="-211191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1948536"/>
        <c:crosses val="autoZero"/>
        <c:auto val="1"/>
        <c:lblAlgn val="ctr"/>
        <c:lblOffset val="100"/>
        <c:noMultiLvlLbl val="0"/>
      </c:catAx>
      <c:valAx>
        <c:axId val="-21119485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119193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9D1C-5150-B746-AFBA-4D014AFAA292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283B-4941-A34C-B3B5-229A7ADE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http://bloximages.chicago2.vip.townnews.com/</a:t>
            </a:r>
            <a:r>
              <a:rPr lang="en-US" dirty="0" err="1"/>
              <a:t>taosnews.com</a:t>
            </a:r>
            <a:r>
              <a:rPr lang="en-US" dirty="0"/>
              <a:t>/content/</a:t>
            </a:r>
            <a:r>
              <a:rPr lang="en-US" dirty="0" err="1"/>
              <a:t>tncms</a:t>
            </a:r>
            <a:r>
              <a:rPr lang="en-US" dirty="0"/>
              <a:t>/assets/v3/editorial/4/66/4664ca62-badb-11e5-9e15-8b428a8098f6/5697cbd4e2963.image.jpg?resize=1200%2C801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0283B-4941-A34C-B3B5-229A7ADE55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www.apieceofrainbow.com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-content/uploads/2015/10/grow-mushrooms-on-coffee-grounds-apieceofrainbowblog-8.jpg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0283B-4941-A34C-B3B5-229A7ADE5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en-US" sz="1000" b="1" dirty="0"/>
              <a:t>25 million</a:t>
            </a:r>
            <a:r>
              <a:rPr lang="en-US" sz="1000" b="1" baseline="0" dirty="0"/>
              <a:t> metric </a:t>
            </a:r>
            <a:r>
              <a:rPr lang="en-US" sz="1000" b="1" baseline="0" dirty="0" err="1"/>
              <a:t>tonnes</a:t>
            </a:r>
            <a:r>
              <a:rPr lang="en-US" sz="1000" b="1" baseline="0" dirty="0"/>
              <a:t> in Vancouver</a:t>
            </a:r>
            <a:endParaRPr lang="en-US" sz="1000" dirty="0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67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0283B-4941-A34C-B3B5-229A7ADE55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5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0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1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5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7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5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2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2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43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6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37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9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3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88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1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2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54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78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4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74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01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3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9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8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01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22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330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14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13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0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02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88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164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02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90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8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34D2-00AC-624A-91CA-B6BF890DE757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18A-A47A-AE45-8B92-18BC9EB1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618904" y="3034291"/>
            <a:ext cx="10628032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A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Zero </a:t>
            </a:r>
            <a:r>
              <a:rPr lang="en-CA" sz="5400" b="1">
                <a:solidFill>
                  <a:schemeClr val="accent6">
                    <a:lumMod val="40000"/>
                    <a:lumOff val="60000"/>
                  </a:schemeClr>
                </a:solidFill>
              </a:rPr>
              <a:t>Waste Challenge</a:t>
            </a:r>
            <a:endParaRPr lang="en-US" sz="5400" b="1" dirty="0"/>
          </a:p>
          <a:p>
            <a:pPr algn="ctr"/>
            <a:endParaRPr lang="en-CA" sz="5400" b="1" dirty="0"/>
          </a:p>
          <a:p>
            <a:pPr algn="ctr"/>
            <a:endParaRPr lang="en-CA" sz="5400" b="1" dirty="0"/>
          </a:p>
          <a:p>
            <a:pPr algn="ctr"/>
            <a:endParaRPr lang="en-CA" sz="5400" b="1" dirty="0"/>
          </a:p>
          <a:p>
            <a:pPr algn="ctr"/>
            <a:r>
              <a:rPr lang="en-CA" sz="1600">
                <a:solidFill>
                  <a:schemeClr val="bg1"/>
                </a:solidFill>
              </a:rPr>
              <a:t>VanFutures </a:t>
            </a:r>
            <a:r>
              <a:rPr lang="en-CA" sz="1600" dirty="0">
                <a:solidFill>
                  <a:schemeClr val="bg1"/>
                </a:solidFill>
              </a:rPr>
              <a:t>Hackathon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76312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rijuana-busin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" y="1085850"/>
            <a:ext cx="9117848" cy="513374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48867"/>
              </p:ext>
            </p:extLst>
          </p:nvPr>
        </p:nvGraphicFramePr>
        <p:xfrm>
          <a:off x="417867" y="5107504"/>
          <a:ext cx="4631007" cy="149985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80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9898"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 of </a:t>
                      </a:r>
                      <a:r>
                        <a:rPr lang="en-US" sz="1600" dirty="0" err="1"/>
                        <a:t>Upcycle</a:t>
                      </a:r>
                      <a:r>
                        <a:rPr lang="en-US" sz="1600" dirty="0"/>
                        <a:t>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baseline="0" dirty="0"/>
                        <a:t> of kg </a:t>
                      </a:r>
                      <a:r>
                        <a:rPr lang="en-US" sz="1600" baseline="0" dirty="0" err="1"/>
                        <a:t>upcycled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66400" y="6485150"/>
            <a:ext cx="344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*Data from </a:t>
            </a:r>
            <a:r>
              <a:rPr lang="en-US" dirty="0" err="1"/>
              <a:t>upcyclevancouver.com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tip the needle?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0" y="2480033"/>
            <a:ext cx="4254500" cy="3860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960" y="2819400"/>
            <a:ext cx="33300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2015, the VEC launched </a:t>
            </a:r>
            <a:r>
              <a:rPr lang="en-US" sz="1400" dirty="0" err="1"/>
              <a:t>UpcycleVancouver.com</a:t>
            </a:r>
            <a:r>
              <a:rPr lang="en-US" sz="1400" dirty="0"/>
              <a:t> to highlight local circular economy businesses and help with “matchmaking” deconstruction </a:t>
            </a:r>
          </a:p>
          <a:p>
            <a:r>
              <a:rPr lang="en-US" sz="1400" dirty="0"/>
              <a:t>professionals, material recovery and </a:t>
            </a:r>
            <a:r>
              <a:rPr lang="en-US" sz="1400" dirty="0" err="1"/>
              <a:t>reus</a:t>
            </a:r>
            <a:r>
              <a:rPr lang="en-US" sz="1400" dirty="0"/>
              <a:t> outlets, and the </a:t>
            </a:r>
            <a:r>
              <a:rPr lang="en-US" sz="1400" dirty="0" err="1"/>
              <a:t>upcycle</a:t>
            </a:r>
            <a:r>
              <a:rPr lang="en-US" sz="1400" dirty="0"/>
              <a:t> design community. The community already has 100 active members. </a:t>
            </a:r>
          </a:p>
          <a:p>
            <a:endParaRPr lang="en-US" sz="1400" dirty="0"/>
          </a:p>
          <a:p>
            <a:r>
              <a:rPr lang="en-US" sz="1400" dirty="0"/>
              <a:t> - GCAP 2015</a:t>
            </a:r>
          </a:p>
        </p:txBody>
      </p:sp>
    </p:spTree>
    <p:extLst>
      <p:ext uri="{BB962C8B-B14F-4D97-AF65-F5344CB8AC3E}">
        <p14:creationId xmlns:p14="http://schemas.microsoft.com/office/powerpoint/2010/main" val="205235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will this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5871" y="2721654"/>
            <a:ext cx="15440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Chopstocks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Biofuel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7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</a:t>
            </a:r>
            <a:r>
              <a:rPr lang="en-US"/>
              <a:t> Impact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16270"/>
              </p:ext>
            </p:extLst>
          </p:nvPr>
        </p:nvGraphicFramePr>
        <p:xfrm>
          <a:off x="628650" y="1253041"/>
          <a:ext cx="78867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47260"/>
              </p:ext>
            </p:extLst>
          </p:nvPr>
        </p:nvGraphicFramePr>
        <p:xfrm>
          <a:off x="1539218" y="5657537"/>
          <a:ext cx="6254473" cy="1112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43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 of </a:t>
                      </a:r>
                      <a:r>
                        <a:rPr lang="en-US" sz="1600" dirty="0" err="1"/>
                        <a:t>Upcycle</a:t>
                      </a:r>
                      <a:r>
                        <a:rPr lang="en-US" sz="1600" dirty="0"/>
                        <a:t>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  <a:r>
                        <a:rPr lang="en-US" sz="1600" baseline="0" dirty="0"/>
                        <a:t> of kg </a:t>
                      </a:r>
                      <a:r>
                        <a:rPr lang="en-US" sz="1600" baseline="0" dirty="0" err="1"/>
                        <a:t>upcycled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0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697cbd4e2963.imag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w-mushrooms-on-coffee-grounds-apieceofrainbowblog-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2958"/>
          <a:stretch/>
        </p:blipFill>
        <p:spPr>
          <a:xfrm>
            <a:off x="0" y="0"/>
            <a:ext cx="9144001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697cbd4e2963.im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/>
          <a:stretch/>
        </p:blipFill>
        <p:spPr>
          <a:xfrm>
            <a:off x="-4572000" y="0"/>
            <a:ext cx="9144000" cy="6858000"/>
          </a:xfrm>
          <a:prstGeom prst="rect">
            <a:avLst/>
          </a:prstGeom>
        </p:spPr>
      </p:pic>
      <p:pic>
        <p:nvPicPr>
          <p:cNvPr id="6" name="Picture 5" descr="grow-mushrooms-on-coffee-grounds-apieceofrainbowblog-8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2958"/>
          <a:stretch/>
        </p:blipFill>
        <p:spPr>
          <a:xfrm>
            <a:off x="4572000" y="0"/>
            <a:ext cx="9144001" cy="685800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-1565910" y="2720340"/>
            <a:ext cx="11659450" cy="1417320"/>
          </a:xfrm>
          <a:prstGeom prst="roundRect">
            <a:avLst>
              <a:gd name="adj" fmla="val 0"/>
            </a:avLst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49540" y="1981200"/>
            <a:ext cx="7467600" cy="2895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rebuchet MS" charset="0"/>
                <a:ea typeface="Trebuchet MS" charset="0"/>
                <a:cs typeface="Trebuchet MS" charset="0"/>
              </a:rPr>
              <a:t>WASTE</a:t>
            </a:r>
            <a:r>
              <a:rPr lang="en-US" sz="7200" b="1" dirty="0">
                <a:solidFill>
                  <a:srgbClr val="92D050"/>
                </a:solidFill>
                <a:latin typeface="Trebuchet MS" charset="0"/>
                <a:ea typeface="Trebuchet MS" charset="0"/>
                <a:cs typeface="Trebuchet MS" charset="0"/>
              </a:rPr>
              <a:t>MATCH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684782"/>
            <a:ext cx="7886700" cy="1325563"/>
          </a:xfrm>
        </p:spPr>
        <p:txBody>
          <a:bodyPr/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cs typeface="helvetica" panose="020B0604020202020204" pitchFamily="34" charset="0"/>
              </a:rPr>
              <a:t>WasteMatch.com</a:t>
            </a:r>
          </a:p>
        </p:txBody>
      </p:sp>
      <p:sp>
        <p:nvSpPr>
          <p:cNvPr id="5" name="Oval 2"/>
          <p:cNvSpPr/>
          <p:nvPr/>
        </p:nvSpPr>
        <p:spPr>
          <a:xfrm rot="19928640">
            <a:off x="5273276" y="3710715"/>
            <a:ext cx="719707" cy="7197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 rot="19928640">
            <a:off x="6331838" y="3349202"/>
            <a:ext cx="864870" cy="864870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15001" y="3854811"/>
            <a:ext cx="724885" cy="215757"/>
          </a:xfrm>
          <a:prstGeom prst="line">
            <a:avLst/>
          </a:prstGeom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7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213"/>
          <p:cNvGrpSpPr/>
          <p:nvPr/>
        </p:nvGrpSpPr>
        <p:grpSpPr>
          <a:xfrm>
            <a:off x="3567066" y="838200"/>
            <a:ext cx="5418666" cy="5418666"/>
            <a:chOff x="1354666" y="0"/>
            <a:chExt cx="5418666" cy="5418666"/>
          </a:xfrm>
        </p:grpSpPr>
        <p:sp>
          <p:nvSpPr>
            <p:cNvPr id="18" name="Shape 214"/>
            <p:cNvSpPr/>
            <p:nvPr/>
          </p:nvSpPr>
          <p:spPr>
            <a:xfrm>
              <a:off x="1354666" y="0"/>
              <a:ext cx="5418666" cy="541866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215"/>
            <p:cNvSpPr txBox="1"/>
            <p:nvPr/>
          </p:nvSpPr>
          <p:spPr>
            <a:xfrm>
              <a:off x="3117086" y="270933"/>
              <a:ext cx="1893823" cy="812799"/>
            </a:xfrm>
            <a:prstGeom prst="rect">
              <a:avLst/>
            </a:prstGeom>
            <a:noFill/>
            <a:ln>
              <a:noFill/>
            </a:ln>
          </p:spPr>
          <p:txBody>
            <a:bodyPr lIns="192000" tIns="192000" rIns="192000" bIns="19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r>
                <a:rPr lang="en-US" sz="2700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370,000</a:t>
              </a:r>
            </a:p>
          </p:txBody>
        </p:sp>
        <p:sp>
          <p:nvSpPr>
            <p:cNvPr id="20" name="Shape 216"/>
            <p:cNvSpPr/>
            <p:nvPr/>
          </p:nvSpPr>
          <p:spPr>
            <a:xfrm>
              <a:off x="2031999" y="1354666"/>
              <a:ext cx="4064000" cy="4064000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18"/>
            <p:cNvSpPr/>
            <p:nvPr/>
          </p:nvSpPr>
          <p:spPr>
            <a:xfrm>
              <a:off x="2709333" y="2709333"/>
              <a:ext cx="2709332" cy="2709332"/>
            </a:xfrm>
            <a:prstGeom prst="ellipse">
              <a:avLst/>
            </a:prstGeom>
            <a:solidFill>
              <a:srgbClr val="79C78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19"/>
            <p:cNvSpPr txBox="1"/>
            <p:nvPr/>
          </p:nvSpPr>
          <p:spPr>
            <a:xfrm>
              <a:off x="3106105" y="3386666"/>
              <a:ext cx="1915787" cy="1354666"/>
            </a:xfrm>
            <a:prstGeom prst="rect">
              <a:avLst/>
            </a:prstGeom>
            <a:noFill/>
            <a:ln>
              <a:noFill/>
            </a:ln>
          </p:spPr>
          <p:txBody>
            <a:bodyPr lIns="192000" tIns="192000" rIns="192000" bIns="19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Trebuchet MS"/>
                <a:buNone/>
              </a:pPr>
              <a:endParaRPr lang="en-US" sz="2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5" name="Shape 221"/>
          <p:cNvSpPr txBox="1"/>
          <p:nvPr/>
        </p:nvSpPr>
        <p:spPr>
          <a:xfrm>
            <a:off x="252150" y="2267130"/>
            <a:ext cx="2688382" cy="46166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dirty="0">
                <a:solidFill>
                  <a:srgbClr val="19701E"/>
                </a:solidFill>
                <a:latin typeface="Trebuchet MS"/>
                <a:ea typeface="Trebuchet MS"/>
                <a:cs typeface="Trebuchet MS"/>
                <a:sym typeface="Trebuchet MS"/>
              </a:rPr>
              <a:t>Disposal &amp; Waste to Energy</a:t>
            </a:r>
          </a:p>
        </p:txBody>
      </p:sp>
      <p:sp>
        <p:nvSpPr>
          <p:cNvPr id="26" name="Shape 222"/>
          <p:cNvSpPr txBox="1"/>
          <p:nvPr/>
        </p:nvSpPr>
        <p:spPr>
          <a:xfrm>
            <a:off x="254001" y="3547532"/>
            <a:ext cx="2686531" cy="6773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SzPct val="25000"/>
            </a:pPr>
            <a:r>
              <a:rPr lang="en-US" sz="1600" dirty="0">
                <a:solidFill>
                  <a:srgbClr val="19701E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Addressable Market</a:t>
            </a:r>
          </a:p>
        </p:txBody>
      </p:sp>
      <p:cxnSp>
        <p:nvCxnSpPr>
          <p:cNvPr id="28" name="Shape 224"/>
          <p:cNvCxnSpPr>
            <a:stCxn id="25" idx="3"/>
          </p:cNvCxnSpPr>
          <p:nvPr/>
        </p:nvCxnSpPr>
        <p:spPr>
          <a:xfrm>
            <a:off x="2940532" y="2497962"/>
            <a:ext cx="1413900" cy="0"/>
          </a:xfrm>
          <a:prstGeom prst="straightConnector1">
            <a:avLst/>
          </a:prstGeom>
          <a:noFill/>
          <a:ln w="38100" cap="flat" cmpd="sng">
            <a:solidFill>
              <a:srgbClr val="084A09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9" name="Shape 225"/>
          <p:cNvCxnSpPr>
            <a:stCxn id="26" idx="3"/>
          </p:cNvCxnSpPr>
          <p:nvPr/>
        </p:nvCxnSpPr>
        <p:spPr>
          <a:xfrm>
            <a:off x="2940532" y="3886199"/>
            <a:ext cx="1303867" cy="0"/>
          </a:xfrm>
          <a:prstGeom prst="straightConnector1">
            <a:avLst/>
          </a:prstGeom>
          <a:noFill/>
          <a:ln w="38100" cap="flat" cmpd="sng">
            <a:solidFill>
              <a:srgbClr val="4AA652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" name="Shape 226"/>
          <p:cNvCxnSpPr/>
          <p:nvPr/>
        </p:nvCxnSpPr>
        <p:spPr>
          <a:xfrm>
            <a:off x="2940532" y="5649264"/>
            <a:ext cx="3471334" cy="0"/>
          </a:xfrm>
          <a:prstGeom prst="straightConnector1">
            <a:avLst/>
          </a:prstGeom>
          <a:noFill/>
          <a:ln w="38100" cap="flat" cmpd="sng">
            <a:solidFill>
              <a:srgbClr val="79C78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1220" y="6485150"/>
            <a:ext cx="210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*Amounts in </a:t>
            </a:r>
            <a:r>
              <a:rPr lang="en-US" dirty="0" err="1"/>
              <a:t>Tonnes</a:t>
            </a:r>
            <a:endParaRPr lang="en-US" dirty="0"/>
          </a:p>
        </p:txBody>
      </p:sp>
      <p:sp>
        <p:nvSpPr>
          <p:cNvPr id="2" name="Lightning Bolt 1"/>
          <p:cNvSpPr/>
          <p:nvPr/>
        </p:nvSpPr>
        <p:spPr>
          <a:xfrm>
            <a:off x="2437612" y="440113"/>
            <a:ext cx="617220" cy="868680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2"/>
          <p:cNvSpPr/>
          <p:nvPr/>
        </p:nvSpPr>
        <p:spPr>
          <a:xfrm rot="19928640">
            <a:off x="755094" y="5531097"/>
            <a:ext cx="719707" cy="7197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 rot="19928640">
            <a:off x="1813656" y="5169584"/>
            <a:ext cx="864870" cy="864870"/>
          </a:xfrm>
          <a:prstGeom prst="ellipse">
            <a:avLst/>
          </a:prstGeom>
          <a:noFill/>
          <a:ln w="254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196819" y="5675193"/>
            <a:ext cx="724885" cy="215757"/>
          </a:xfrm>
          <a:prstGeom prst="line">
            <a:avLst/>
          </a:prstGeom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97280" y="5780598"/>
            <a:ext cx="6758609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0800000">
            <a:off x="-5196787" y="4364272"/>
            <a:ext cx="13683305" cy="1152106"/>
          </a:xfrm>
          <a:prstGeom prst="arc">
            <a:avLst>
              <a:gd name="adj1" fmla="val 11055280"/>
              <a:gd name="adj2" fmla="val 18403846"/>
            </a:avLst>
          </a:prstGeom>
          <a:ln w="57150">
            <a:solidFill>
              <a:srgbClr val="BEC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 rot="9725497">
            <a:off x="-3891595" y="3050060"/>
            <a:ext cx="11072923" cy="1971923"/>
          </a:xfrm>
          <a:prstGeom prst="arc">
            <a:avLst>
              <a:gd name="adj1" fmla="val 11040251"/>
              <a:gd name="adj2" fmla="val 18403846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 rot="8890271">
            <a:off x="-4672546" y="2742400"/>
            <a:ext cx="12109076" cy="1867900"/>
          </a:xfrm>
          <a:prstGeom prst="arc">
            <a:avLst>
              <a:gd name="adj1" fmla="val 10983855"/>
              <a:gd name="adj2" fmla="val 18403846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097280" y="2679590"/>
            <a:ext cx="0" cy="31248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7280" y="5913758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399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54971" y="5877149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3399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6852" y="4872157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Unique product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34657" y="2645035"/>
            <a:ext cx="1846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Repaired/</a:t>
            </a:r>
          </a:p>
          <a:p>
            <a:r>
              <a:rPr lang="en-C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Refurbished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6852" y="63209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New commodity</a:t>
            </a:r>
          </a:p>
        </p:txBody>
      </p:sp>
    </p:spTree>
    <p:extLst>
      <p:ext uri="{BB962C8B-B14F-4D97-AF65-F5344CB8AC3E}">
        <p14:creationId xmlns:p14="http://schemas.microsoft.com/office/powerpoint/2010/main" val="337192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697cbd4e2963.imag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00"/>
          <a:stretch/>
        </p:blipFill>
        <p:spPr>
          <a:xfrm>
            <a:off x="-4572000" y="0"/>
            <a:ext cx="9144000" cy="6858000"/>
          </a:xfrm>
          <a:prstGeom prst="rect">
            <a:avLst/>
          </a:prstGeom>
        </p:spPr>
      </p:pic>
      <p:pic>
        <p:nvPicPr>
          <p:cNvPr id="6" name="Picture 5" descr="grow-mushrooms-on-coffee-grounds-apieceofrainbowblog-8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2958"/>
          <a:stretch/>
        </p:blipFill>
        <p:spPr>
          <a:xfrm>
            <a:off x="4572000" y="0"/>
            <a:ext cx="9144001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23237" y="1316990"/>
            <a:ext cx="3648763" cy="4505325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b="1" dirty="0"/>
          </a:p>
          <a:p>
            <a:r>
              <a:rPr lang="en-US" sz="5400" b="1" dirty="0"/>
              <a:t>Businesses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rebuchet MS" charset="0"/>
              </a:rPr>
              <a:t>Naturally separate waste</a:t>
            </a:r>
            <a:endParaRPr lang="en-US" sz="2400" dirty="0">
              <a:latin typeface="Trebuchet MS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rebuchet MS" charset="0"/>
              </a:rPr>
              <a:t>Consistently use existing garbage pick-up </a:t>
            </a:r>
            <a:endParaRPr lang="en-US" sz="2400" dirty="0">
              <a:latin typeface="Trebuchet MS" charset="0"/>
            </a:endParaRPr>
          </a:p>
          <a:p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572000" y="1316989"/>
            <a:ext cx="3648763" cy="4505325"/>
          </a:xfrm>
          <a:prstGeom prst="rect">
            <a:avLst/>
          </a:prstGeom>
          <a:solidFill>
            <a:schemeClr val="tx1">
              <a:lumMod val="95000"/>
              <a:lumOff val="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3600" b="1" dirty="0"/>
          </a:p>
          <a:p>
            <a:r>
              <a:rPr lang="en-US" sz="4800" b="1" dirty="0"/>
              <a:t>Up-cyclers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Trebuchet MS" charset="0"/>
              </a:rPr>
              <a:t>Need consistent supply of waste product to achieve economies of scale</a:t>
            </a:r>
            <a:endParaRPr lang="en-US" sz="2400" dirty="0">
              <a:latin typeface="Trebuchet MS" charset="0"/>
            </a:endParaRP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croll: Horizontal 2"/>
          <p:cNvSpPr/>
          <p:nvPr/>
        </p:nvSpPr>
        <p:spPr>
          <a:xfrm>
            <a:off x="2251709" y="2627790"/>
            <a:ext cx="4320541" cy="1646554"/>
          </a:xfrm>
          <a:prstGeom prst="horizont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80310" y="2822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399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63860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5753</TotalTime>
  <Words>180</Words>
  <Application>Microsoft Office PowerPoint</Application>
  <PresentationFormat>On-screen Show (4:3)</PresentationFormat>
  <Paragraphs>76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helvetica</vt:lpstr>
      <vt:lpstr>Trebuchet MS</vt:lpstr>
      <vt:lpstr>1_Office Theme</vt:lpstr>
      <vt:lpstr>3_Office Theme</vt:lpstr>
      <vt:lpstr>2_Office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WasteMatch.com</vt:lpstr>
      <vt:lpstr>Impact</vt:lpstr>
      <vt:lpstr>PowerPoint Presentation</vt:lpstr>
      <vt:lpstr>PowerPoint Presentation</vt:lpstr>
      <vt:lpstr>PowerPoint Presentation</vt:lpstr>
      <vt:lpstr>PowerPoint Presentation</vt:lpstr>
      <vt:lpstr>How will this tip the needle?</vt:lpstr>
      <vt:lpstr>Why will this work?</vt:lpstr>
      <vt:lpstr>Estimated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Ryland Haggis</dc:creator>
  <cp:lastModifiedBy>Rosaline Oh</cp:lastModifiedBy>
  <cp:revision>178</cp:revision>
  <dcterms:created xsi:type="dcterms:W3CDTF">2016-04-06T03:28:42Z</dcterms:created>
  <dcterms:modified xsi:type="dcterms:W3CDTF">2016-10-02T23:57:16Z</dcterms:modified>
</cp:coreProperties>
</file>