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9" r:id="rId14"/>
    <p:sldId id="270" r:id="rId15"/>
    <p:sldId id="271" r:id="rId16"/>
    <p:sldId id="272"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AACE1E3-71AB-4FAA-819A-61132499EF84}" type="datetimeFigureOut">
              <a:rPr lang="tr-TR" smtClean="0"/>
              <a:t>8.09.2023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9583D46-D8DB-49D8-A9F7-BBEA68D85361}" type="slidenum">
              <a:rPr lang="tr-TR" smtClean="0"/>
              <a:t>‹#›</a:t>
            </a:fld>
            <a:endParaRPr lang="tr-TR"/>
          </a:p>
        </p:txBody>
      </p:sp>
    </p:spTree>
    <p:extLst>
      <p:ext uri="{BB962C8B-B14F-4D97-AF65-F5344CB8AC3E}">
        <p14:creationId xmlns:p14="http://schemas.microsoft.com/office/powerpoint/2010/main" val="386946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ACE1E3-71AB-4FAA-819A-61132499EF84}" type="datetimeFigureOut">
              <a:rPr lang="tr-TR" smtClean="0"/>
              <a:t>8.09.2023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282539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ACE1E3-71AB-4FAA-819A-61132499EF84}" type="datetimeFigureOut">
              <a:rPr lang="tr-TR" smtClean="0"/>
              <a:t>8.09.2023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302950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ACE1E3-71AB-4FAA-819A-61132499EF84}" type="datetimeFigureOut">
              <a:rPr lang="tr-TR" smtClean="0"/>
              <a:t>8.09.2023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39711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AAACE1E3-71AB-4FAA-819A-61132499EF84}" type="datetimeFigureOut">
              <a:rPr lang="tr-TR" smtClean="0"/>
              <a:t>8.09.2023</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9583D46-D8DB-49D8-A9F7-BBEA68D85361}" type="slidenum">
              <a:rPr lang="tr-TR" smtClean="0"/>
              <a:t>‹#›</a:t>
            </a:fld>
            <a:endParaRPr lang="tr-TR"/>
          </a:p>
        </p:txBody>
      </p:sp>
    </p:spTree>
    <p:extLst>
      <p:ext uri="{BB962C8B-B14F-4D97-AF65-F5344CB8AC3E}">
        <p14:creationId xmlns:p14="http://schemas.microsoft.com/office/powerpoint/2010/main" val="40840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AACE1E3-71AB-4FAA-819A-61132499EF84}" type="datetimeFigureOut">
              <a:rPr lang="tr-TR" smtClean="0"/>
              <a:t>8.09.2023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256300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AACE1E3-71AB-4FAA-819A-61132499EF84}" type="datetimeFigureOut">
              <a:rPr lang="tr-TR" smtClean="0"/>
              <a:t>8.09.2023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370364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AACE1E3-71AB-4FAA-819A-61132499EF84}" type="datetimeFigureOut">
              <a:rPr lang="tr-TR" smtClean="0"/>
              <a:t>8.09.2023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208828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E1E3-71AB-4FAA-819A-61132499EF84}" type="datetimeFigureOut">
              <a:rPr lang="tr-TR" smtClean="0"/>
              <a:t>8.09.2023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130230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AACE1E3-71AB-4FAA-819A-61132499EF84}" type="datetimeFigureOut">
              <a:rPr lang="tr-TR" smtClean="0"/>
              <a:t>8.09.2023</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194881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AACE1E3-71AB-4FAA-819A-61132499EF84}" type="datetimeFigureOut">
              <a:rPr lang="tr-TR" smtClean="0"/>
              <a:t>8.09.2023</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583D46-D8DB-49D8-A9F7-BBEA68D85361}" type="slidenum">
              <a:rPr lang="tr-TR" smtClean="0"/>
              <a:t>‹#›</a:t>
            </a:fld>
            <a:endParaRPr lang="tr-TR"/>
          </a:p>
        </p:txBody>
      </p:sp>
    </p:spTree>
    <p:extLst>
      <p:ext uri="{BB962C8B-B14F-4D97-AF65-F5344CB8AC3E}">
        <p14:creationId xmlns:p14="http://schemas.microsoft.com/office/powerpoint/2010/main" val="263526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ACE1E3-71AB-4FAA-819A-61132499EF84}" type="datetimeFigureOut">
              <a:rPr lang="tr-TR" smtClean="0"/>
              <a:t>8.09.2023</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9583D46-D8DB-49D8-A9F7-BBEA68D85361}" type="slidenum">
              <a:rPr lang="tr-TR" smtClean="0"/>
              <a:t>‹#›</a:t>
            </a:fld>
            <a:endParaRPr lang="tr-TR"/>
          </a:p>
        </p:txBody>
      </p:sp>
    </p:spTree>
    <p:extLst>
      <p:ext uri="{BB962C8B-B14F-4D97-AF65-F5344CB8AC3E}">
        <p14:creationId xmlns:p14="http://schemas.microsoft.com/office/powerpoint/2010/main" val="3091453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91C7C1-B784-3B0C-B11B-087F1496228C}"/>
              </a:ext>
            </a:extLst>
          </p:cNvPr>
          <p:cNvSpPr>
            <a:spLocks noGrp="1"/>
          </p:cNvSpPr>
          <p:nvPr>
            <p:ph type="ctrTitle"/>
          </p:nvPr>
        </p:nvSpPr>
        <p:spPr>
          <a:xfrm>
            <a:off x="1524000" y="316118"/>
            <a:ext cx="9144000" cy="676940"/>
          </a:xfrm>
        </p:spPr>
        <p:txBody>
          <a:bodyPr>
            <a:noAutofit/>
          </a:bodyPr>
          <a:lstStyle/>
          <a:p>
            <a:r>
              <a:rPr lang="tr-TR" sz="3500" dirty="0"/>
              <a:t>NITF(</a:t>
            </a:r>
            <a:r>
              <a:rPr lang="tr-TR" sz="3500" dirty="0" err="1"/>
              <a:t>Natıonal</a:t>
            </a:r>
            <a:r>
              <a:rPr lang="tr-TR" sz="3500" dirty="0"/>
              <a:t> </a:t>
            </a:r>
            <a:r>
              <a:rPr lang="tr-TR" sz="3500" dirty="0" err="1"/>
              <a:t>Imagery</a:t>
            </a:r>
            <a:r>
              <a:rPr lang="tr-TR" sz="3500" dirty="0"/>
              <a:t> </a:t>
            </a:r>
            <a:r>
              <a:rPr lang="tr-TR" sz="3500" dirty="0" err="1"/>
              <a:t>Transmıssıon</a:t>
            </a:r>
            <a:r>
              <a:rPr lang="tr-TR" sz="3500" dirty="0"/>
              <a:t> Format)</a:t>
            </a:r>
          </a:p>
        </p:txBody>
      </p:sp>
      <p:sp>
        <p:nvSpPr>
          <p:cNvPr id="3" name="Alt Başlık 2">
            <a:extLst>
              <a:ext uri="{FF2B5EF4-FFF2-40B4-BE49-F238E27FC236}">
                <a16:creationId xmlns:a16="http://schemas.microsoft.com/office/drawing/2014/main" id="{4B938295-E5C5-0A31-38CD-CFE723939C5D}"/>
              </a:ext>
            </a:extLst>
          </p:cNvPr>
          <p:cNvSpPr>
            <a:spLocks noGrp="1"/>
          </p:cNvSpPr>
          <p:nvPr>
            <p:ph type="subTitle" idx="1"/>
          </p:nvPr>
        </p:nvSpPr>
        <p:spPr>
          <a:xfrm>
            <a:off x="1524000" y="1160206"/>
            <a:ext cx="9144000" cy="4097594"/>
          </a:xfrm>
        </p:spPr>
        <p:txBody>
          <a:bodyPr/>
          <a:lstStyle/>
          <a:p>
            <a:pPr algn="l"/>
            <a:endParaRPr lang="tr-TR" dirty="0"/>
          </a:p>
          <a:p>
            <a:pPr algn="l"/>
            <a:r>
              <a:rPr lang="tr-TR" dirty="0" err="1"/>
              <a:t>National</a:t>
            </a:r>
            <a:r>
              <a:rPr lang="tr-TR" dirty="0"/>
              <a:t> </a:t>
            </a:r>
            <a:r>
              <a:rPr lang="tr-TR" dirty="0" err="1"/>
              <a:t>Imagery</a:t>
            </a:r>
            <a:r>
              <a:rPr lang="tr-TR" dirty="0"/>
              <a:t> </a:t>
            </a:r>
            <a:r>
              <a:rPr lang="tr-TR" dirty="0" err="1"/>
              <a:t>Transmission</a:t>
            </a:r>
            <a:r>
              <a:rPr lang="tr-TR" dirty="0"/>
              <a:t> Format (Ulusal Görüntü İletim Biçimi) anlamına gelen bir dosya formatıdır. Bu format, ABD Savunma Bakanlığı tarafından geliştirilmiş ve askeri ve istihbarat amaçlı görüntü verilerinin iletimi, depolanması ve değişimi için kullanılmıştır. NITF formatı, tek bir dosyada metin, grafik ve metadata gibi farklı türdeki verileri bir arada tutabilir. NITF formatı, üç ana versiyona sahiptir: NITF 1.0, NITF 2.0 ve NITF 2.1.</a:t>
            </a:r>
          </a:p>
        </p:txBody>
      </p:sp>
    </p:spTree>
    <p:extLst>
      <p:ext uri="{BB962C8B-B14F-4D97-AF65-F5344CB8AC3E}">
        <p14:creationId xmlns:p14="http://schemas.microsoft.com/office/powerpoint/2010/main" val="112885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F0DEC-2B78-D0AD-03AF-6E2783787B21}"/>
              </a:ext>
            </a:extLst>
          </p:cNvPr>
          <p:cNvSpPr>
            <a:spLocks noGrp="1"/>
          </p:cNvSpPr>
          <p:nvPr>
            <p:ph type="title"/>
          </p:nvPr>
        </p:nvSpPr>
        <p:spPr>
          <a:xfrm>
            <a:off x="1069848" y="484632"/>
            <a:ext cx="10058400" cy="750610"/>
          </a:xfrm>
        </p:spPr>
        <p:txBody>
          <a:bodyPr>
            <a:normAutofit fontScale="90000"/>
          </a:bodyPr>
          <a:lstStyle/>
          <a:p>
            <a:r>
              <a:rPr lang="tr-TR" dirty="0"/>
              <a:t>FILE HEADER</a:t>
            </a:r>
          </a:p>
        </p:txBody>
      </p:sp>
      <p:sp>
        <p:nvSpPr>
          <p:cNvPr id="3" name="İçerik Yer Tutucusu 2">
            <a:extLst>
              <a:ext uri="{FF2B5EF4-FFF2-40B4-BE49-F238E27FC236}">
                <a16:creationId xmlns:a16="http://schemas.microsoft.com/office/drawing/2014/main" id="{BF361941-EBDB-71F0-D4A8-A7F3AB687C6B}"/>
              </a:ext>
            </a:extLst>
          </p:cNvPr>
          <p:cNvSpPr>
            <a:spLocks noGrp="1"/>
          </p:cNvSpPr>
          <p:nvPr>
            <p:ph idx="1"/>
          </p:nvPr>
        </p:nvSpPr>
        <p:spPr>
          <a:xfrm>
            <a:off x="1069848" y="1395663"/>
            <a:ext cx="10058400" cy="4776537"/>
          </a:xfrm>
        </p:spPr>
        <p:txBody>
          <a:bodyPr>
            <a:noAutofit/>
          </a:bodyPr>
          <a:lstStyle/>
          <a:p>
            <a:pPr marL="0" indent="0">
              <a:buNone/>
            </a:pPr>
            <a:r>
              <a:rPr lang="tr-TR" sz="1900" b="0" i="0" dirty="0">
                <a:solidFill>
                  <a:srgbClr val="111111"/>
                </a:solidFill>
                <a:effectLst/>
                <a:latin typeface="Times New Roman" panose="02020603050405020304" pitchFamily="18" charset="0"/>
                <a:cs typeface="Times New Roman" panose="02020603050405020304" pitchFamily="18" charset="0"/>
              </a:rPr>
              <a:t>NITF dosyasının genel bilgilerini içeren sabit uzunluklu bir katmandır. File </a:t>
            </a:r>
            <a:r>
              <a:rPr lang="tr-TR" sz="1900" b="0" i="0" dirty="0" err="1">
                <a:solidFill>
                  <a:srgbClr val="111111"/>
                </a:solidFill>
                <a:effectLst/>
                <a:latin typeface="Times New Roman" panose="02020603050405020304" pitchFamily="18" charset="0"/>
                <a:cs typeface="Times New Roman" panose="02020603050405020304" pitchFamily="18" charset="0"/>
              </a:rPr>
              <a:t>Header</a:t>
            </a:r>
            <a:r>
              <a:rPr lang="tr-TR" sz="1900" b="0" i="0" dirty="0">
                <a:solidFill>
                  <a:srgbClr val="111111"/>
                </a:solidFill>
                <a:effectLst/>
                <a:latin typeface="Times New Roman" panose="02020603050405020304" pitchFamily="18" charset="0"/>
                <a:cs typeface="Times New Roman" panose="02020603050405020304" pitchFamily="18" charset="0"/>
              </a:rPr>
              <a:t>, dosyanın başında yer alır ve dosyanın adı, türü, boyutu, tarihi, güvenlik sınıflandırması, koordinat sistemi, vb. gibi bilgileri içerir. File </a:t>
            </a:r>
            <a:r>
              <a:rPr lang="tr-TR" sz="1900" b="0" i="0" dirty="0" err="1">
                <a:solidFill>
                  <a:srgbClr val="111111"/>
                </a:solidFill>
                <a:effectLst/>
                <a:latin typeface="Times New Roman" panose="02020603050405020304" pitchFamily="18" charset="0"/>
                <a:cs typeface="Times New Roman" panose="02020603050405020304" pitchFamily="18" charset="0"/>
              </a:rPr>
              <a:t>Header</a:t>
            </a:r>
            <a:r>
              <a:rPr lang="tr-TR" sz="1900" b="0" i="0" dirty="0">
                <a:solidFill>
                  <a:srgbClr val="111111"/>
                </a:solidFill>
                <a:effectLst/>
                <a:latin typeface="Times New Roman" panose="02020603050405020304" pitchFamily="18" charset="0"/>
                <a:cs typeface="Times New Roman" panose="02020603050405020304" pitchFamily="18" charset="0"/>
              </a:rPr>
              <a:t> ayrıca dosyada bulunan görüntü, sembol, etiket, metin, veri uzantısı ve rezerv alan bölümlerinin sayısını ve uzunluklarını belirtir. File </a:t>
            </a:r>
            <a:r>
              <a:rPr lang="tr-TR" sz="1900" b="0" i="0" dirty="0" err="1">
                <a:solidFill>
                  <a:srgbClr val="111111"/>
                </a:solidFill>
                <a:effectLst/>
                <a:latin typeface="Times New Roman" panose="02020603050405020304" pitchFamily="18" charset="0"/>
                <a:cs typeface="Times New Roman" panose="02020603050405020304" pitchFamily="18" charset="0"/>
              </a:rPr>
              <a:t>Header</a:t>
            </a:r>
            <a:r>
              <a:rPr lang="tr-TR" sz="1900" b="0" i="0" dirty="0">
                <a:solidFill>
                  <a:srgbClr val="111111"/>
                </a:solidFill>
                <a:effectLst/>
                <a:latin typeface="Times New Roman" panose="02020603050405020304" pitchFamily="18" charset="0"/>
                <a:cs typeface="Times New Roman" panose="02020603050405020304" pitchFamily="18" charset="0"/>
              </a:rPr>
              <a:t> aşağıda belirtilen alanlardan oluşur:</a:t>
            </a:r>
          </a:p>
          <a:p>
            <a:r>
              <a:rPr lang="tr-TR" sz="1900" b="1" i="0" dirty="0">
                <a:solidFill>
                  <a:srgbClr val="111111"/>
                </a:solidFill>
                <a:effectLst/>
                <a:latin typeface="Times New Roman" panose="02020603050405020304" pitchFamily="18" charset="0"/>
                <a:cs typeface="Times New Roman" panose="02020603050405020304" pitchFamily="18" charset="0"/>
              </a:rPr>
              <a:t>FHDR (File </a:t>
            </a:r>
            <a:r>
              <a:rPr lang="tr-TR" sz="1900" b="1" i="0" dirty="0" err="1">
                <a:solidFill>
                  <a:srgbClr val="111111"/>
                </a:solidFill>
                <a:effectLst/>
                <a:latin typeface="Times New Roman" panose="02020603050405020304" pitchFamily="18" charset="0"/>
                <a:cs typeface="Times New Roman" panose="02020603050405020304" pitchFamily="18" charset="0"/>
              </a:rPr>
              <a:t>Header</a:t>
            </a:r>
            <a:r>
              <a:rPr lang="tr-TR" sz="1900" b="1" i="0" dirty="0">
                <a:solidFill>
                  <a:srgbClr val="111111"/>
                </a:solidFill>
                <a:effectLst/>
                <a:latin typeface="Times New Roman" panose="02020603050405020304" pitchFamily="18" charset="0"/>
                <a:cs typeface="Times New Roman" panose="02020603050405020304" pitchFamily="18" charset="0"/>
              </a:rPr>
              <a:t> </a:t>
            </a:r>
            <a:r>
              <a:rPr lang="tr-TR" sz="1900" b="1" i="0" dirty="0" err="1">
                <a:solidFill>
                  <a:srgbClr val="111111"/>
                </a:solidFill>
                <a:effectLst/>
                <a:latin typeface="Times New Roman" panose="02020603050405020304" pitchFamily="18" charset="0"/>
                <a:cs typeface="Times New Roman" panose="02020603050405020304" pitchFamily="18" charset="0"/>
              </a:rPr>
              <a:t>and</a:t>
            </a:r>
            <a:r>
              <a:rPr lang="tr-TR" sz="1900" b="1" i="0" dirty="0">
                <a:solidFill>
                  <a:srgbClr val="111111"/>
                </a:solidFill>
                <a:effectLst/>
                <a:latin typeface="Times New Roman" panose="02020603050405020304" pitchFamily="18" charset="0"/>
                <a:cs typeface="Times New Roman" panose="02020603050405020304" pitchFamily="18" charset="0"/>
              </a:rPr>
              <a:t> </a:t>
            </a:r>
            <a:r>
              <a:rPr lang="tr-TR" sz="1900" b="1" i="0" dirty="0" err="1">
                <a:solidFill>
                  <a:srgbClr val="111111"/>
                </a:solidFill>
                <a:effectLst/>
                <a:latin typeface="Times New Roman" panose="02020603050405020304" pitchFamily="18" charset="0"/>
                <a:cs typeface="Times New Roman" panose="02020603050405020304" pitchFamily="18" charset="0"/>
              </a:rPr>
              <a:t>Version</a:t>
            </a:r>
            <a:r>
              <a:rPr lang="tr-TR" sz="1900" b="1" i="0" dirty="0">
                <a:solidFill>
                  <a:srgbClr val="111111"/>
                </a:solidFill>
                <a:effectLst/>
                <a:latin typeface="Times New Roman" panose="02020603050405020304" pitchFamily="18" charset="0"/>
                <a:cs typeface="Times New Roman" panose="02020603050405020304" pitchFamily="18" charset="0"/>
              </a:rPr>
              <a:t>)</a:t>
            </a:r>
            <a:r>
              <a:rPr lang="tr-TR" sz="1900" b="0" i="0" dirty="0">
                <a:solidFill>
                  <a:srgbClr val="111111"/>
                </a:solidFill>
                <a:effectLst/>
                <a:latin typeface="Times New Roman" panose="02020603050405020304" pitchFamily="18" charset="0"/>
                <a:cs typeface="Times New Roman" panose="02020603050405020304" pitchFamily="18" charset="0"/>
              </a:rPr>
              <a:t>: Dosyanın NITF standardının hangi sürümüne uygun olduğunu belirtir. Örneğin NITF02.10, NITF 2.1 sürümünü gösterir.</a:t>
            </a:r>
          </a:p>
          <a:p>
            <a:pPr algn="l">
              <a:buFont typeface="Arial" panose="020B0604020202020204" pitchFamily="34" charset="0"/>
              <a:buChar char="•"/>
            </a:pPr>
            <a:r>
              <a:rPr lang="tr-TR" sz="1900" b="1" i="0" dirty="0">
                <a:solidFill>
                  <a:srgbClr val="111111"/>
                </a:solidFill>
                <a:effectLst/>
                <a:latin typeface="Times New Roman" panose="02020603050405020304" pitchFamily="18" charset="0"/>
                <a:cs typeface="Times New Roman" panose="02020603050405020304" pitchFamily="18" charset="0"/>
              </a:rPr>
              <a:t>CLEVEL (</a:t>
            </a:r>
            <a:r>
              <a:rPr lang="tr-TR" sz="1900" b="1" i="0" dirty="0" err="1">
                <a:solidFill>
                  <a:srgbClr val="111111"/>
                </a:solidFill>
                <a:effectLst/>
                <a:latin typeface="Times New Roman" panose="02020603050405020304" pitchFamily="18" charset="0"/>
                <a:cs typeface="Times New Roman" panose="02020603050405020304" pitchFamily="18" charset="0"/>
              </a:rPr>
              <a:t>Complexity</a:t>
            </a:r>
            <a:r>
              <a:rPr lang="tr-TR" sz="1900" b="1" i="0" dirty="0">
                <a:solidFill>
                  <a:srgbClr val="111111"/>
                </a:solidFill>
                <a:effectLst/>
                <a:latin typeface="Times New Roman" panose="02020603050405020304" pitchFamily="18" charset="0"/>
                <a:cs typeface="Times New Roman" panose="02020603050405020304" pitchFamily="18" charset="0"/>
              </a:rPr>
              <a:t> Level)</a:t>
            </a:r>
            <a:r>
              <a:rPr lang="tr-TR" sz="1900" b="0" i="0" dirty="0">
                <a:solidFill>
                  <a:srgbClr val="111111"/>
                </a:solidFill>
                <a:effectLst/>
                <a:latin typeface="Times New Roman" panose="02020603050405020304" pitchFamily="18" charset="0"/>
                <a:cs typeface="Times New Roman" panose="02020603050405020304" pitchFamily="18" charset="0"/>
              </a:rPr>
              <a:t>: Dosyanın karmaşıklık seviyesini belirtir. Karmaşıklık seviyesi, dosyada bulunan bölüm sayısı, uzunluğu ve formatı ile ilgilidir. Karmaşıklık seviyesi 1 ila 9 arasında bir değer alabilir.</a:t>
            </a:r>
          </a:p>
          <a:p>
            <a:pPr algn="l">
              <a:buFont typeface="Arial" panose="020B0604020202020204" pitchFamily="34" charset="0"/>
              <a:buChar char="•"/>
            </a:pPr>
            <a:r>
              <a:rPr lang="tr-TR" sz="1900" b="1" i="0" dirty="0">
                <a:solidFill>
                  <a:srgbClr val="111111"/>
                </a:solidFill>
                <a:effectLst/>
                <a:latin typeface="Times New Roman" panose="02020603050405020304" pitchFamily="18" charset="0"/>
                <a:cs typeface="Times New Roman" panose="02020603050405020304" pitchFamily="18" charset="0"/>
              </a:rPr>
              <a:t>STYPE (Standard </a:t>
            </a:r>
            <a:r>
              <a:rPr lang="tr-TR" sz="1900" b="1" i="0" dirty="0" err="1">
                <a:solidFill>
                  <a:srgbClr val="111111"/>
                </a:solidFill>
                <a:effectLst/>
                <a:latin typeface="Times New Roman" panose="02020603050405020304" pitchFamily="18" charset="0"/>
                <a:cs typeface="Times New Roman" panose="02020603050405020304" pitchFamily="18" charset="0"/>
              </a:rPr>
              <a:t>Type</a:t>
            </a:r>
            <a:r>
              <a:rPr lang="tr-TR" sz="1900" b="1" i="0" dirty="0">
                <a:solidFill>
                  <a:srgbClr val="111111"/>
                </a:solidFill>
                <a:effectLst/>
                <a:latin typeface="Times New Roman" panose="02020603050405020304" pitchFamily="18" charset="0"/>
                <a:cs typeface="Times New Roman" panose="02020603050405020304" pitchFamily="18" charset="0"/>
              </a:rPr>
              <a:t>)</a:t>
            </a:r>
            <a:r>
              <a:rPr lang="tr-TR" sz="1900" b="0" i="0" dirty="0">
                <a:solidFill>
                  <a:srgbClr val="111111"/>
                </a:solidFill>
                <a:effectLst/>
                <a:latin typeface="Times New Roman" panose="02020603050405020304" pitchFamily="18" charset="0"/>
                <a:cs typeface="Times New Roman" panose="02020603050405020304" pitchFamily="18" charset="0"/>
              </a:rPr>
              <a:t>: Dosyanın standart tipini belirtir. Standart tipi, dosyanın hangi alt standartlara uygun olduğunu gösterir. Örneğin BF01, NITF </a:t>
            </a:r>
            <a:r>
              <a:rPr lang="tr-TR" sz="1900" b="0" i="0" dirty="0" err="1">
                <a:solidFill>
                  <a:srgbClr val="111111"/>
                </a:solidFill>
                <a:effectLst/>
                <a:latin typeface="Times New Roman" panose="02020603050405020304" pitchFamily="18" charset="0"/>
                <a:cs typeface="Times New Roman" panose="02020603050405020304" pitchFamily="18" charset="0"/>
              </a:rPr>
              <a:t>for</a:t>
            </a:r>
            <a:r>
              <a:rPr lang="tr-TR" sz="1900" b="0" i="0" dirty="0">
                <a:solidFill>
                  <a:srgbClr val="111111"/>
                </a:solidFill>
                <a:effectLst/>
                <a:latin typeface="Times New Roman" panose="02020603050405020304" pitchFamily="18" charset="0"/>
                <a:cs typeface="Times New Roman" panose="02020603050405020304" pitchFamily="18" charset="0"/>
              </a:rPr>
              <a:t> </a:t>
            </a:r>
            <a:r>
              <a:rPr lang="tr-TR" sz="1900" b="0" i="0" dirty="0" err="1">
                <a:solidFill>
                  <a:srgbClr val="111111"/>
                </a:solidFill>
                <a:effectLst/>
                <a:latin typeface="Times New Roman" panose="02020603050405020304" pitchFamily="18" charset="0"/>
                <a:cs typeface="Times New Roman" panose="02020603050405020304" pitchFamily="18" charset="0"/>
              </a:rPr>
              <a:t>Imagery</a:t>
            </a:r>
            <a:r>
              <a:rPr lang="tr-TR" sz="1900" b="0" i="0" dirty="0">
                <a:solidFill>
                  <a:srgbClr val="111111"/>
                </a:solidFill>
                <a:effectLst/>
                <a:latin typeface="Times New Roman" panose="02020603050405020304" pitchFamily="18" charset="0"/>
                <a:cs typeface="Times New Roman" panose="02020603050405020304" pitchFamily="18" charset="0"/>
              </a:rPr>
              <a:t> (NIF) alt </a:t>
            </a:r>
            <a:r>
              <a:rPr lang="tr-TR" sz="1900" b="0" i="0" dirty="0" err="1">
                <a:solidFill>
                  <a:srgbClr val="111111"/>
                </a:solidFill>
                <a:effectLst/>
                <a:latin typeface="Times New Roman" panose="02020603050405020304" pitchFamily="18" charset="0"/>
                <a:cs typeface="Times New Roman" panose="02020603050405020304" pitchFamily="18" charset="0"/>
              </a:rPr>
              <a:t>standartını</a:t>
            </a:r>
            <a:r>
              <a:rPr lang="tr-TR" sz="1900" b="0" i="0" dirty="0">
                <a:solidFill>
                  <a:srgbClr val="111111"/>
                </a:solidFill>
                <a:effectLst/>
                <a:latin typeface="Times New Roman" panose="02020603050405020304" pitchFamily="18" charset="0"/>
                <a:cs typeface="Times New Roman" panose="02020603050405020304" pitchFamily="18" charset="0"/>
              </a:rPr>
              <a:t> gösterir.</a:t>
            </a:r>
          </a:p>
          <a:p>
            <a:pPr algn="l">
              <a:buFont typeface="Arial" panose="020B0604020202020204" pitchFamily="34" charset="0"/>
              <a:buChar char="•"/>
            </a:pPr>
            <a:r>
              <a:rPr lang="tr-TR" sz="1900" b="1" i="0" dirty="0">
                <a:solidFill>
                  <a:srgbClr val="111111"/>
                </a:solidFill>
                <a:effectLst/>
                <a:latin typeface="Times New Roman" panose="02020603050405020304" pitchFamily="18" charset="0"/>
                <a:cs typeface="Times New Roman" panose="02020603050405020304" pitchFamily="18" charset="0"/>
              </a:rPr>
              <a:t>OSTAID (</a:t>
            </a:r>
            <a:r>
              <a:rPr lang="tr-TR" sz="1900" b="1" i="0" dirty="0" err="1">
                <a:solidFill>
                  <a:srgbClr val="111111"/>
                </a:solidFill>
                <a:effectLst/>
                <a:latin typeface="Times New Roman" panose="02020603050405020304" pitchFamily="18" charset="0"/>
                <a:cs typeface="Times New Roman" panose="02020603050405020304" pitchFamily="18" charset="0"/>
              </a:rPr>
              <a:t>Originating</a:t>
            </a:r>
            <a:r>
              <a:rPr lang="tr-TR" sz="1900" b="1" i="0" dirty="0">
                <a:solidFill>
                  <a:srgbClr val="111111"/>
                </a:solidFill>
                <a:effectLst/>
                <a:latin typeface="Times New Roman" panose="02020603050405020304" pitchFamily="18" charset="0"/>
                <a:cs typeface="Times New Roman" panose="02020603050405020304" pitchFamily="18" charset="0"/>
              </a:rPr>
              <a:t> Station ID)</a:t>
            </a:r>
            <a:r>
              <a:rPr lang="tr-TR" sz="1900" b="0" i="0" dirty="0">
                <a:solidFill>
                  <a:srgbClr val="111111"/>
                </a:solidFill>
                <a:effectLst/>
                <a:latin typeface="Times New Roman" panose="02020603050405020304" pitchFamily="18" charset="0"/>
                <a:cs typeface="Times New Roman" panose="02020603050405020304" pitchFamily="18" charset="0"/>
              </a:rPr>
              <a:t>: Dosyayı oluşturan istasyonun kimliğini belirtir. OSTAID, 10 karakterlik bir alfanümerik değerdir.</a:t>
            </a:r>
          </a:p>
          <a:p>
            <a:pPr marL="0" indent="0" algn="l">
              <a:buNone/>
            </a:pPr>
            <a:endParaRPr lang="tr-TR"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56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371ED5-40D2-F944-D13E-FC35803F0AA5}"/>
              </a:ext>
            </a:extLst>
          </p:cNvPr>
          <p:cNvSpPr>
            <a:spLocks noGrp="1"/>
          </p:cNvSpPr>
          <p:nvPr>
            <p:ph idx="1"/>
          </p:nvPr>
        </p:nvSpPr>
        <p:spPr>
          <a:xfrm>
            <a:off x="1069848" y="689811"/>
            <a:ext cx="10058400" cy="5482389"/>
          </a:xfrm>
        </p:spPr>
        <p:txBody>
          <a:bodyPr>
            <a:noAutofit/>
          </a:bodyPr>
          <a:lstStyle/>
          <a:p>
            <a:pPr algn="l">
              <a:buFont typeface="Arial" panose="020B0604020202020204" pitchFamily="34" charset="0"/>
              <a:buChar char="•"/>
            </a:pPr>
            <a:r>
              <a:rPr lang="tr-TR" b="1" i="0" dirty="0">
                <a:solidFill>
                  <a:srgbClr val="111111"/>
                </a:solidFill>
                <a:effectLst/>
                <a:latin typeface="Times New Roman" panose="02020603050405020304" pitchFamily="18" charset="0"/>
                <a:cs typeface="Times New Roman" panose="02020603050405020304" pitchFamily="18" charset="0"/>
              </a:rPr>
              <a:t>FSCLAS (File Security </a:t>
            </a:r>
            <a:r>
              <a:rPr lang="tr-TR" b="1" i="0" dirty="0" err="1">
                <a:solidFill>
                  <a:srgbClr val="111111"/>
                </a:solidFill>
                <a:effectLst/>
                <a:latin typeface="Times New Roman" panose="02020603050405020304" pitchFamily="18" charset="0"/>
                <a:cs typeface="Times New Roman" panose="02020603050405020304" pitchFamily="18" charset="0"/>
              </a:rPr>
              <a:t>Classification</a:t>
            </a:r>
            <a:r>
              <a:rPr lang="tr-TR" b="1" i="0" dirty="0">
                <a:solidFill>
                  <a:srgbClr val="111111"/>
                </a:solidFill>
                <a:effectLst/>
                <a:latin typeface="Times New Roman" panose="02020603050405020304" pitchFamily="18" charset="0"/>
                <a:cs typeface="Times New Roman" panose="02020603050405020304" pitchFamily="18" charset="0"/>
              </a:rPr>
              <a:t>)</a:t>
            </a:r>
            <a:r>
              <a:rPr lang="tr-TR" b="0" i="0" dirty="0">
                <a:solidFill>
                  <a:srgbClr val="111111"/>
                </a:solidFill>
                <a:effectLst/>
                <a:latin typeface="Times New Roman" panose="02020603050405020304" pitchFamily="18" charset="0"/>
                <a:cs typeface="Times New Roman" panose="02020603050405020304" pitchFamily="18" charset="0"/>
              </a:rPr>
              <a:t>: Dosyanın güvenlik sınıflandırmasını belirtir. FSCLAS, U (</a:t>
            </a:r>
            <a:r>
              <a:rPr lang="tr-TR" b="0" i="0" dirty="0" err="1">
                <a:solidFill>
                  <a:srgbClr val="111111"/>
                </a:solidFill>
                <a:effectLst/>
                <a:latin typeface="Times New Roman" panose="02020603050405020304" pitchFamily="18" charset="0"/>
                <a:cs typeface="Times New Roman" panose="02020603050405020304" pitchFamily="18" charset="0"/>
              </a:rPr>
              <a:t>Unclassified</a:t>
            </a:r>
            <a:r>
              <a:rPr lang="tr-TR" b="0" i="0" dirty="0">
                <a:solidFill>
                  <a:srgbClr val="111111"/>
                </a:solidFill>
                <a:effectLst/>
                <a:latin typeface="Times New Roman" panose="02020603050405020304" pitchFamily="18" charset="0"/>
                <a:cs typeface="Times New Roman" panose="02020603050405020304" pitchFamily="18" charset="0"/>
              </a:rPr>
              <a:t>), R (</a:t>
            </a:r>
            <a:r>
              <a:rPr lang="tr-TR" b="0" i="0" dirty="0" err="1">
                <a:solidFill>
                  <a:srgbClr val="111111"/>
                </a:solidFill>
                <a:effectLst/>
                <a:latin typeface="Times New Roman" panose="02020603050405020304" pitchFamily="18" charset="0"/>
                <a:cs typeface="Times New Roman" panose="02020603050405020304" pitchFamily="18" charset="0"/>
              </a:rPr>
              <a:t>Restricted</a:t>
            </a:r>
            <a:r>
              <a:rPr lang="tr-TR" b="0" i="0" dirty="0">
                <a:solidFill>
                  <a:srgbClr val="111111"/>
                </a:solidFill>
                <a:effectLst/>
                <a:latin typeface="Times New Roman" panose="02020603050405020304" pitchFamily="18" charset="0"/>
                <a:cs typeface="Times New Roman" panose="02020603050405020304" pitchFamily="18" charset="0"/>
              </a:rPr>
              <a:t>), C (</a:t>
            </a:r>
            <a:r>
              <a:rPr lang="tr-TR" b="0" i="0" dirty="0" err="1">
                <a:solidFill>
                  <a:srgbClr val="111111"/>
                </a:solidFill>
                <a:effectLst/>
                <a:latin typeface="Times New Roman" panose="02020603050405020304" pitchFamily="18" charset="0"/>
                <a:cs typeface="Times New Roman" panose="02020603050405020304" pitchFamily="18" charset="0"/>
              </a:rPr>
              <a:t>Confidential</a:t>
            </a:r>
            <a:r>
              <a:rPr lang="tr-TR" b="0" i="0" dirty="0">
                <a:solidFill>
                  <a:srgbClr val="111111"/>
                </a:solidFill>
                <a:effectLst/>
                <a:latin typeface="Times New Roman" panose="02020603050405020304" pitchFamily="18" charset="0"/>
                <a:cs typeface="Times New Roman" panose="02020603050405020304" pitchFamily="18" charset="0"/>
              </a:rPr>
              <a:t>), S (</a:t>
            </a:r>
            <a:r>
              <a:rPr lang="tr-TR" b="0" i="0" dirty="0" err="1">
                <a:solidFill>
                  <a:srgbClr val="111111"/>
                </a:solidFill>
                <a:effectLst/>
                <a:latin typeface="Times New Roman" panose="02020603050405020304" pitchFamily="18" charset="0"/>
                <a:cs typeface="Times New Roman" panose="02020603050405020304" pitchFamily="18" charset="0"/>
              </a:rPr>
              <a:t>Secret</a:t>
            </a:r>
            <a:r>
              <a:rPr lang="tr-TR" b="0" i="0" dirty="0">
                <a:solidFill>
                  <a:srgbClr val="111111"/>
                </a:solidFill>
                <a:effectLst/>
                <a:latin typeface="Times New Roman" panose="02020603050405020304" pitchFamily="18" charset="0"/>
                <a:cs typeface="Times New Roman" panose="02020603050405020304" pitchFamily="18" charset="0"/>
              </a:rPr>
              <a:t>) veya T (Top </a:t>
            </a:r>
            <a:r>
              <a:rPr lang="tr-TR" b="0" i="0" dirty="0" err="1">
                <a:solidFill>
                  <a:srgbClr val="111111"/>
                </a:solidFill>
                <a:effectLst/>
                <a:latin typeface="Times New Roman" panose="02020603050405020304" pitchFamily="18" charset="0"/>
                <a:cs typeface="Times New Roman" panose="02020603050405020304" pitchFamily="18" charset="0"/>
              </a:rPr>
              <a:t>Secret</a:t>
            </a:r>
            <a:r>
              <a:rPr lang="tr-TR" b="0" i="0" dirty="0">
                <a:solidFill>
                  <a:srgbClr val="111111"/>
                </a:solidFill>
                <a:effectLst/>
                <a:latin typeface="Times New Roman" panose="02020603050405020304" pitchFamily="18" charset="0"/>
                <a:cs typeface="Times New Roman" panose="02020603050405020304" pitchFamily="18" charset="0"/>
              </a:rPr>
              <a:t>) olmak üzere tek bir karakterdir.</a:t>
            </a:r>
          </a:p>
          <a:p>
            <a:pPr algn="l">
              <a:buFont typeface="Arial" panose="020B0604020202020204" pitchFamily="34" charset="0"/>
              <a:buChar char="•"/>
            </a:pPr>
            <a:r>
              <a:rPr lang="tr-TR" b="1" i="0" dirty="0">
                <a:solidFill>
                  <a:srgbClr val="111111"/>
                </a:solidFill>
                <a:effectLst/>
                <a:latin typeface="Times New Roman" panose="02020603050405020304" pitchFamily="18" charset="0"/>
                <a:cs typeface="Times New Roman" panose="02020603050405020304" pitchFamily="18" charset="0"/>
              </a:rPr>
              <a:t>FSCLSY (File Security </a:t>
            </a:r>
            <a:r>
              <a:rPr lang="tr-TR" b="1" i="0" dirty="0" err="1">
                <a:solidFill>
                  <a:srgbClr val="111111"/>
                </a:solidFill>
                <a:effectLst/>
                <a:latin typeface="Times New Roman" panose="02020603050405020304" pitchFamily="18" charset="0"/>
                <a:cs typeface="Times New Roman" panose="02020603050405020304" pitchFamily="18" charset="0"/>
              </a:rPr>
              <a:t>Classification</a:t>
            </a:r>
            <a:r>
              <a:rPr lang="tr-TR" b="1" i="0" dirty="0">
                <a:solidFill>
                  <a:srgbClr val="111111"/>
                </a:solidFill>
                <a:effectLst/>
                <a:latin typeface="Times New Roman" panose="02020603050405020304" pitchFamily="18" charset="0"/>
                <a:cs typeface="Times New Roman" panose="02020603050405020304" pitchFamily="18" charset="0"/>
              </a:rPr>
              <a:t> </a:t>
            </a:r>
            <a:r>
              <a:rPr lang="tr-TR" b="1" i="0" dirty="0" err="1">
                <a:solidFill>
                  <a:srgbClr val="111111"/>
                </a:solidFill>
                <a:effectLst/>
                <a:latin typeface="Times New Roman" panose="02020603050405020304" pitchFamily="18" charset="0"/>
                <a:cs typeface="Times New Roman" panose="02020603050405020304" pitchFamily="18" charset="0"/>
              </a:rPr>
              <a:t>System</a:t>
            </a:r>
            <a:r>
              <a:rPr lang="tr-TR" b="1" i="0" dirty="0">
                <a:solidFill>
                  <a:srgbClr val="111111"/>
                </a:solidFill>
                <a:effectLst/>
                <a:latin typeface="Times New Roman" panose="02020603050405020304" pitchFamily="18" charset="0"/>
                <a:cs typeface="Times New Roman" panose="02020603050405020304" pitchFamily="18" charset="0"/>
              </a:rPr>
              <a:t>)</a:t>
            </a:r>
            <a:r>
              <a:rPr lang="tr-TR" b="0" i="0" dirty="0">
                <a:solidFill>
                  <a:srgbClr val="111111"/>
                </a:solidFill>
                <a:effectLst/>
                <a:latin typeface="Times New Roman" panose="02020603050405020304" pitchFamily="18" charset="0"/>
                <a:cs typeface="Times New Roman" panose="02020603050405020304" pitchFamily="18" charset="0"/>
              </a:rPr>
              <a:t>: Dosyanın güvenlik sınıflandırmasının hangi sistem tarafından belirlendiğini gösterir. FSCLSY, 2 karakterlik bir alfanümerik değerdir.</a:t>
            </a:r>
          </a:p>
          <a:p>
            <a:pPr algn="l">
              <a:buFont typeface="Arial" panose="020B0604020202020204" pitchFamily="34" charset="0"/>
              <a:buChar char="•"/>
            </a:pPr>
            <a:r>
              <a:rPr lang="tr-TR" b="1" i="0" dirty="0">
                <a:solidFill>
                  <a:srgbClr val="111111"/>
                </a:solidFill>
                <a:effectLst/>
                <a:latin typeface="Times New Roman" panose="02020603050405020304" pitchFamily="18" charset="0"/>
                <a:cs typeface="Times New Roman" panose="02020603050405020304" pitchFamily="18" charset="0"/>
              </a:rPr>
              <a:t>FSCODE (File </a:t>
            </a:r>
            <a:r>
              <a:rPr lang="tr-TR" b="1" i="0" dirty="0" err="1">
                <a:solidFill>
                  <a:srgbClr val="111111"/>
                </a:solidFill>
                <a:effectLst/>
                <a:latin typeface="Times New Roman" panose="02020603050405020304" pitchFamily="18" charset="0"/>
                <a:cs typeface="Times New Roman" panose="02020603050405020304" pitchFamily="18" charset="0"/>
              </a:rPr>
              <a:t>Codewords</a:t>
            </a:r>
            <a:r>
              <a:rPr lang="tr-TR" b="1" i="0" dirty="0">
                <a:solidFill>
                  <a:srgbClr val="111111"/>
                </a:solidFill>
                <a:effectLst/>
                <a:latin typeface="Times New Roman" panose="02020603050405020304" pitchFamily="18" charset="0"/>
                <a:cs typeface="Times New Roman" panose="02020603050405020304" pitchFamily="18" charset="0"/>
              </a:rPr>
              <a:t>)</a:t>
            </a:r>
            <a:r>
              <a:rPr lang="tr-TR" b="0" i="0" dirty="0">
                <a:solidFill>
                  <a:srgbClr val="111111"/>
                </a:solidFill>
                <a:effectLst/>
                <a:latin typeface="Times New Roman" panose="02020603050405020304" pitchFamily="18" charset="0"/>
                <a:cs typeface="Times New Roman" panose="02020603050405020304" pitchFamily="18" charset="0"/>
              </a:rPr>
              <a:t>: Dosyanın güvenlik sınıflandırmasına ilişkin kod kelimelerini içerir. FSCODE, 11 karakterlik bir alfanümerik değerdir.</a:t>
            </a:r>
          </a:p>
          <a:p>
            <a:pPr algn="l">
              <a:buFont typeface="Arial" panose="020B0604020202020204" pitchFamily="34" charset="0"/>
              <a:buChar char="•"/>
            </a:pPr>
            <a:r>
              <a:rPr lang="tr-TR" b="1" i="0" dirty="0">
                <a:solidFill>
                  <a:srgbClr val="111111"/>
                </a:solidFill>
                <a:effectLst/>
                <a:latin typeface="Times New Roman" panose="02020603050405020304" pitchFamily="18" charset="0"/>
                <a:cs typeface="Times New Roman" panose="02020603050405020304" pitchFamily="18" charset="0"/>
              </a:rPr>
              <a:t>FDT (File </a:t>
            </a:r>
            <a:r>
              <a:rPr lang="tr-TR" b="1" i="0" dirty="0" err="1">
                <a:solidFill>
                  <a:srgbClr val="111111"/>
                </a:solidFill>
                <a:effectLst/>
                <a:latin typeface="Times New Roman" panose="02020603050405020304" pitchFamily="18" charset="0"/>
                <a:cs typeface="Times New Roman" panose="02020603050405020304" pitchFamily="18" charset="0"/>
              </a:rPr>
              <a:t>Date</a:t>
            </a:r>
            <a:r>
              <a:rPr lang="tr-TR" b="1" i="0" dirty="0">
                <a:solidFill>
                  <a:srgbClr val="111111"/>
                </a:solidFill>
                <a:effectLst/>
                <a:latin typeface="Times New Roman" panose="02020603050405020304" pitchFamily="18" charset="0"/>
                <a:cs typeface="Times New Roman" panose="02020603050405020304" pitchFamily="18" charset="0"/>
              </a:rPr>
              <a:t> </a:t>
            </a:r>
            <a:r>
              <a:rPr lang="tr-TR" b="1" i="0" dirty="0" err="1">
                <a:solidFill>
                  <a:srgbClr val="111111"/>
                </a:solidFill>
                <a:effectLst/>
                <a:latin typeface="Times New Roman" panose="02020603050405020304" pitchFamily="18" charset="0"/>
                <a:cs typeface="Times New Roman" panose="02020603050405020304" pitchFamily="18" charset="0"/>
              </a:rPr>
              <a:t>and</a:t>
            </a:r>
            <a:r>
              <a:rPr lang="tr-TR" b="1" i="0" dirty="0">
                <a:solidFill>
                  <a:srgbClr val="111111"/>
                </a:solidFill>
                <a:effectLst/>
                <a:latin typeface="Times New Roman" panose="02020603050405020304" pitchFamily="18" charset="0"/>
                <a:cs typeface="Times New Roman" panose="02020603050405020304" pitchFamily="18" charset="0"/>
              </a:rPr>
              <a:t> Time)</a:t>
            </a:r>
            <a:r>
              <a:rPr lang="tr-TR" b="0" i="0" dirty="0">
                <a:solidFill>
                  <a:srgbClr val="111111"/>
                </a:solidFill>
                <a:effectLst/>
                <a:latin typeface="Times New Roman" panose="02020603050405020304" pitchFamily="18" charset="0"/>
                <a:cs typeface="Times New Roman" panose="02020603050405020304" pitchFamily="18" charset="0"/>
              </a:rPr>
              <a:t>: Dosyanın oluşturulduğu veya son değiştirildiği tarih ve saati belirtir. FDT, yıl, ay, gün, saat, dakika ve saniye olarak 14 karakterlik bir sayısal değerdir.</a:t>
            </a:r>
          </a:p>
          <a:p>
            <a:pPr algn="l">
              <a:buFont typeface="Arial" panose="020B0604020202020204" pitchFamily="34" charset="0"/>
              <a:buChar char="•"/>
            </a:pPr>
            <a:r>
              <a:rPr lang="tr-TR" b="1" i="0" dirty="0">
                <a:solidFill>
                  <a:srgbClr val="111111"/>
                </a:solidFill>
                <a:effectLst/>
                <a:latin typeface="Times New Roman" panose="02020603050405020304" pitchFamily="18" charset="0"/>
                <a:cs typeface="Times New Roman" panose="02020603050405020304" pitchFamily="18" charset="0"/>
              </a:rPr>
              <a:t>FTITLE (File </a:t>
            </a:r>
            <a:r>
              <a:rPr lang="tr-TR" b="1" i="0" dirty="0" err="1">
                <a:solidFill>
                  <a:srgbClr val="111111"/>
                </a:solidFill>
                <a:effectLst/>
                <a:latin typeface="Times New Roman" panose="02020603050405020304" pitchFamily="18" charset="0"/>
                <a:cs typeface="Times New Roman" panose="02020603050405020304" pitchFamily="18" charset="0"/>
              </a:rPr>
              <a:t>Title</a:t>
            </a:r>
            <a:r>
              <a:rPr lang="tr-TR" b="1" i="0" dirty="0">
                <a:solidFill>
                  <a:srgbClr val="111111"/>
                </a:solidFill>
                <a:effectLst/>
                <a:latin typeface="Times New Roman" panose="02020603050405020304" pitchFamily="18" charset="0"/>
                <a:cs typeface="Times New Roman" panose="02020603050405020304" pitchFamily="18" charset="0"/>
              </a:rPr>
              <a:t>)</a:t>
            </a:r>
            <a:r>
              <a:rPr lang="tr-TR" b="0" i="0" dirty="0">
                <a:solidFill>
                  <a:srgbClr val="111111"/>
                </a:solidFill>
                <a:effectLst/>
                <a:latin typeface="Times New Roman" panose="02020603050405020304" pitchFamily="18" charset="0"/>
                <a:cs typeface="Times New Roman" panose="02020603050405020304" pitchFamily="18" charset="0"/>
              </a:rPr>
              <a:t>: Dosyanın başlığını veya konusunu belirtir. FTITLE, 80 karakterlik bir alfanümerik değerdir.</a:t>
            </a:r>
          </a:p>
          <a:p>
            <a:pPr marL="0" indent="0" algn="l">
              <a:buNone/>
            </a:pPr>
            <a:r>
              <a:rPr lang="tr-TR" dirty="0">
                <a:solidFill>
                  <a:srgbClr val="111111"/>
                </a:solidFill>
                <a:latin typeface="Times New Roman" panose="02020603050405020304" pitchFamily="18" charset="0"/>
                <a:cs typeface="Times New Roman" panose="02020603050405020304" pitchFamily="18" charset="0"/>
              </a:rPr>
              <a:t>File </a:t>
            </a:r>
            <a:r>
              <a:rPr lang="tr-TR" dirty="0" err="1">
                <a:solidFill>
                  <a:srgbClr val="111111"/>
                </a:solidFill>
                <a:latin typeface="Times New Roman" panose="02020603050405020304" pitchFamily="18" charset="0"/>
                <a:cs typeface="Times New Roman" panose="02020603050405020304" pitchFamily="18" charset="0"/>
              </a:rPr>
              <a:t>Header</a:t>
            </a:r>
            <a:r>
              <a:rPr lang="tr-TR" dirty="0">
                <a:solidFill>
                  <a:srgbClr val="111111"/>
                </a:solidFill>
                <a:latin typeface="Times New Roman" panose="02020603050405020304" pitchFamily="18" charset="0"/>
                <a:cs typeface="Times New Roman" panose="02020603050405020304" pitchFamily="18" charset="0"/>
              </a:rPr>
              <a:t> yukarıda belirtilen alanlarla birlikte burada belirtilmeyen birçok alan bilgisi içerir. File </a:t>
            </a:r>
            <a:r>
              <a:rPr lang="tr-TR" dirty="0" err="1">
                <a:solidFill>
                  <a:srgbClr val="111111"/>
                </a:solidFill>
                <a:latin typeface="Times New Roman" panose="02020603050405020304" pitchFamily="18" charset="0"/>
                <a:cs typeface="Times New Roman" panose="02020603050405020304" pitchFamily="18" charset="0"/>
              </a:rPr>
              <a:t>Header’ın</a:t>
            </a:r>
            <a:r>
              <a:rPr lang="tr-TR" dirty="0">
                <a:solidFill>
                  <a:srgbClr val="111111"/>
                </a:solidFill>
                <a:latin typeface="Times New Roman" panose="02020603050405020304" pitchFamily="18" charset="0"/>
                <a:cs typeface="Times New Roman" panose="02020603050405020304" pitchFamily="18" charset="0"/>
              </a:rPr>
              <a:t> uzunluğu ve yapısı NITF standardının sürümüne göre değişebilir. NITF 2.1 sürümünde File </a:t>
            </a:r>
            <a:r>
              <a:rPr lang="tr-TR" dirty="0" err="1">
                <a:solidFill>
                  <a:srgbClr val="111111"/>
                </a:solidFill>
                <a:latin typeface="Times New Roman" panose="02020603050405020304" pitchFamily="18" charset="0"/>
                <a:cs typeface="Times New Roman" panose="02020603050405020304" pitchFamily="18" charset="0"/>
              </a:rPr>
              <a:t>Header’ın</a:t>
            </a:r>
            <a:r>
              <a:rPr lang="tr-TR" dirty="0">
                <a:solidFill>
                  <a:srgbClr val="111111"/>
                </a:solidFill>
                <a:latin typeface="Times New Roman" panose="02020603050405020304" pitchFamily="18" charset="0"/>
                <a:cs typeface="Times New Roman" panose="02020603050405020304" pitchFamily="18" charset="0"/>
              </a:rPr>
              <a:t> uzunluğu en az 370 bayttır.</a:t>
            </a:r>
          </a:p>
        </p:txBody>
      </p:sp>
    </p:spTree>
    <p:extLst>
      <p:ext uri="{BB962C8B-B14F-4D97-AF65-F5344CB8AC3E}">
        <p14:creationId xmlns:p14="http://schemas.microsoft.com/office/powerpoint/2010/main" val="38828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79F185-5DC6-5A8F-336D-BFEAEDDD9174}"/>
              </a:ext>
            </a:extLst>
          </p:cNvPr>
          <p:cNvSpPr>
            <a:spLocks noGrp="1"/>
          </p:cNvSpPr>
          <p:nvPr>
            <p:ph type="title"/>
          </p:nvPr>
        </p:nvSpPr>
        <p:spPr>
          <a:xfrm>
            <a:off x="1069848" y="484632"/>
            <a:ext cx="10058400" cy="773897"/>
          </a:xfrm>
        </p:spPr>
        <p:txBody>
          <a:bodyPr>
            <a:normAutofit fontScale="90000"/>
          </a:bodyPr>
          <a:lstStyle/>
          <a:p>
            <a:r>
              <a:rPr lang="tr-TR" dirty="0"/>
              <a:t>IMAGE SEGMENT</a:t>
            </a:r>
          </a:p>
        </p:txBody>
      </p:sp>
      <p:sp>
        <p:nvSpPr>
          <p:cNvPr id="3" name="İçerik Yer Tutucusu 2">
            <a:extLst>
              <a:ext uri="{FF2B5EF4-FFF2-40B4-BE49-F238E27FC236}">
                <a16:creationId xmlns:a16="http://schemas.microsoft.com/office/drawing/2014/main" id="{8993E5F8-2857-0AE8-6569-5B15FC6DF54D}"/>
              </a:ext>
            </a:extLst>
          </p:cNvPr>
          <p:cNvSpPr>
            <a:spLocks noGrp="1"/>
          </p:cNvSpPr>
          <p:nvPr>
            <p:ph idx="1"/>
          </p:nvPr>
        </p:nvSpPr>
        <p:spPr>
          <a:xfrm>
            <a:off x="1069848" y="1258529"/>
            <a:ext cx="10058400" cy="4785852"/>
          </a:xfrm>
        </p:spPr>
        <p:txBody>
          <a:bodyPr>
            <a:noAutofit/>
          </a:bodyPr>
          <a:lstStyle/>
          <a:p>
            <a:pPr marL="0" indent="0">
              <a:buNone/>
            </a:pPr>
            <a:r>
              <a:rPr lang="tr-TR" sz="1800" dirty="0">
                <a:latin typeface="Times New Roman" panose="02020603050405020304" pitchFamily="18" charset="0"/>
                <a:cs typeface="Times New Roman" panose="02020603050405020304" pitchFamily="18" charset="0"/>
              </a:rPr>
              <a:t>Image Segment, NITF dosyasının içerdiği görüntülerin özelliklerini ve verilerini tanımlayan bir katmandır. Image Segment, bir Image </a:t>
            </a:r>
            <a:r>
              <a:rPr lang="tr-TR" sz="1800" dirty="0" err="1">
                <a:latin typeface="Times New Roman" panose="02020603050405020304" pitchFamily="18" charset="0"/>
                <a:cs typeface="Times New Roman" panose="02020603050405020304" pitchFamily="18" charset="0"/>
              </a:rPr>
              <a:t>Header</a:t>
            </a:r>
            <a:r>
              <a:rPr lang="tr-TR" sz="1800" dirty="0">
                <a:latin typeface="Times New Roman" panose="02020603050405020304" pitchFamily="18" charset="0"/>
                <a:cs typeface="Times New Roman" panose="02020603050405020304" pitchFamily="18" charset="0"/>
              </a:rPr>
              <a:t> ve bir Image Data bölümünden oluşur. Bir NITF dosyası birden fazla Image Segment içerebilir, ancak en az bir tane olmalıdır. </a:t>
            </a:r>
          </a:p>
          <a:p>
            <a:r>
              <a:rPr lang="tr-TR" sz="1800" dirty="0">
                <a:latin typeface="Times New Roman" panose="02020603050405020304" pitchFamily="18" charset="0"/>
                <a:cs typeface="Times New Roman" panose="02020603050405020304" pitchFamily="18" charset="0"/>
              </a:rPr>
              <a:t>Image </a:t>
            </a:r>
            <a:r>
              <a:rPr lang="tr-TR" sz="1800" dirty="0" err="1">
                <a:latin typeface="Times New Roman" panose="02020603050405020304" pitchFamily="18" charset="0"/>
                <a:cs typeface="Times New Roman" panose="02020603050405020304" pitchFamily="18" charset="0"/>
              </a:rPr>
              <a:t>Header</a:t>
            </a:r>
            <a:r>
              <a:rPr lang="tr-TR" sz="1800" dirty="0">
                <a:latin typeface="Times New Roman" panose="02020603050405020304" pitchFamily="18" charset="0"/>
                <a:cs typeface="Times New Roman" panose="02020603050405020304" pitchFamily="18" charset="0"/>
              </a:rPr>
              <a:t>: Image </a:t>
            </a:r>
            <a:r>
              <a:rPr lang="tr-TR" sz="1800" dirty="0" err="1">
                <a:latin typeface="Times New Roman" panose="02020603050405020304" pitchFamily="18" charset="0"/>
                <a:cs typeface="Times New Roman" panose="02020603050405020304" pitchFamily="18" charset="0"/>
              </a:rPr>
              <a:t>Segment’in</a:t>
            </a:r>
            <a:r>
              <a:rPr lang="tr-TR" sz="1800" dirty="0">
                <a:latin typeface="Times New Roman" panose="02020603050405020304" pitchFamily="18" charset="0"/>
                <a:cs typeface="Times New Roman" panose="02020603050405020304" pitchFamily="18" charset="0"/>
              </a:rPr>
              <a:t> başında yer alan sabit uzunluklu bir alandır. Image </a:t>
            </a:r>
            <a:r>
              <a:rPr lang="tr-TR" sz="1800" dirty="0" err="1">
                <a:latin typeface="Times New Roman" panose="02020603050405020304" pitchFamily="18" charset="0"/>
                <a:cs typeface="Times New Roman" panose="02020603050405020304" pitchFamily="18" charset="0"/>
              </a:rPr>
              <a:t>Header</a:t>
            </a:r>
            <a:r>
              <a:rPr lang="tr-TR" sz="1800" dirty="0">
                <a:latin typeface="Times New Roman" panose="02020603050405020304" pitchFamily="18" charset="0"/>
                <a:cs typeface="Times New Roman" panose="02020603050405020304" pitchFamily="18" charset="0"/>
              </a:rPr>
              <a:t>, görüntünün niteliklerini belirten bilgileri içerir. Bu bilgiler arasında görüntünün adı, türü, boyutu, koordinat sistemi, güvenlik sınıflandırması, sıkıştırma yöntemi, renk paleti, vb. bulunur. Image </a:t>
            </a:r>
            <a:r>
              <a:rPr lang="tr-TR" sz="1800" dirty="0" err="1">
                <a:latin typeface="Times New Roman" panose="02020603050405020304" pitchFamily="18" charset="0"/>
                <a:cs typeface="Times New Roman" panose="02020603050405020304" pitchFamily="18" charset="0"/>
              </a:rPr>
              <a:t>Header</a:t>
            </a:r>
            <a:r>
              <a:rPr lang="tr-TR" sz="1800" dirty="0">
                <a:latin typeface="Times New Roman" panose="02020603050405020304" pitchFamily="18" charset="0"/>
                <a:cs typeface="Times New Roman" panose="02020603050405020304" pitchFamily="18" charset="0"/>
              </a:rPr>
              <a:t> ayrıca etiketli kayıt uzantıları (</a:t>
            </a:r>
            <a:r>
              <a:rPr lang="tr-TR" sz="1800" dirty="0" err="1">
                <a:latin typeface="Times New Roman" panose="02020603050405020304" pitchFamily="18" charset="0"/>
                <a:cs typeface="Times New Roman" panose="02020603050405020304" pitchFamily="18" charset="0"/>
              </a:rPr>
              <a:t>Tagged</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Record</a:t>
            </a:r>
            <a:r>
              <a:rPr lang="tr-TR" sz="1800" dirty="0">
                <a:latin typeface="Times New Roman" panose="02020603050405020304" pitchFamily="18" charset="0"/>
                <a:cs typeface="Times New Roman" panose="02020603050405020304" pitchFamily="18" charset="0"/>
              </a:rPr>
              <a:t> Extensions - TRE) adı verilen ek bilgileri de barındırabilir. </a:t>
            </a:r>
            <a:r>
              <a:rPr lang="tr-TR" sz="1800" dirty="0" err="1">
                <a:latin typeface="Times New Roman" panose="02020603050405020304" pitchFamily="18" charset="0"/>
                <a:cs typeface="Times New Roman" panose="02020603050405020304" pitchFamily="18" charset="0"/>
              </a:rPr>
              <a:t>TRE’ler</a:t>
            </a:r>
            <a:r>
              <a:rPr lang="tr-TR" sz="1800" dirty="0">
                <a:latin typeface="Times New Roman" panose="02020603050405020304" pitchFamily="18" charset="0"/>
                <a:cs typeface="Times New Roman" panose="02020603050405020304" pitchFamily="18" charset="0"/>
              </a:rPr>
              <a:t>, görüntünün kaynağı, işlenmesi, coğrafi konumu, vb. ile ilgili detaylı veriler sağlar. Image </a:t>
            </a:r>
            <a:r>
              <a:rPr lang="tr-TR" sz="1800" dirty="0" err="1">
                <a:latin typeface="Times New Roman" panose="02020603050405020304" pitchFamily="18" charset="0"/>
                <a:cs typeface="Times New Roman" panose="02020603050405020304" pitchFamily="18" charset="0"/>
              </a:rPr>
              <a:t>Header’ın</a:t>
            </a:r>
            <a:r>
              <a:rPr lang="tr-TR" sz="1800" dirty="0">
                <a:latin typeface="Times New Roman" panose="02020603050405020304" pitchFamily="18" charset="0"/>
                <a:cs typeface="Times New Roman" panose="02020603050405020304" pitchFamily="18" charset="0"/>
              </a:rPr>
              <a:t> uzunluğu ve yapısı NITF standardının sürümüne göre değişebilir. NITF 2.1 sürümünde Image </a:t>
            </a:r>
            <a:r>
              <a:rPr lang="tr-TR" sz="1800" dirty="0" err="1">
                <a:latin typeface="Times New Roman" panose="02020603050405020304" pitchFamily="18" charset="0"/>
                <a:cs typeface="Times New Roman" panose="02020603050405020304" pitchFamily="18" charset="0"/>
              </a:rPr>
              <a:t>Header’ın</a:t>
            </a:r>
            <a:r>
              <a:rPr lang="tr-TR" sz="1800" dirty="0">
                <a:latin typeface="Times New Roman" panose="02020603050405020304" pitchFamily="18" charset="0"/>
                <a:cs typeface="Times New Roman" panose="02020603050405020304" pitchFamily="18" charset="0"/>
              </a:rPr>
              <a:t> uzunluğu 370 bayttır.</a:t>
            </a:r>
          </a:p>
          <a:p>
            <a:r>
              <a:rPr lang="tr-TR" sz="1800" dirty="0">
                <a:latin typeface="Times New Roman" panose="02020603050405020304" pitchFamily="18" charset="0"/>
                <a:cs typeface="Times New Roman" panose="02020603050405020304" pitchFamily="18" charset="0"/>
              </a:rPr>
              <a:t>Image Data: Image </a:t>
            </a:r>
            <a:r>
              <a:rPr lang="tr-TR" sz="1800" dirty="0" err="1">
                <a:latin typeface="Times New Roman" panose="02020603050405020304" pitchFamily="18" charset="0"/>
                <a:cs typeface="Times New Roman" panose="02020603050405020304" pitchFamily="18" charset="0"/>
              </a:rPr>
              <a:t>Segment’in</a:t>
            </a:r>
            <a:r>
              <a:rPr lang="tr-TR" sz="1800" dirty="0">
                <a:latin typeface="Times New Roman" panose="02020603050405020304" pitchFamily="18" charset="0"/>
                <a:cs typeface="Times New Roman" panose="02020603050405020304" pitchFamily="18" charset="0"/>
              </a:rPr>
              <a:t> sonunda yer alan değişken uzunluklu bir alandır. Image Data, görüntünün piksel değerlerini içerir. Görüntünün boyutu ve sıkıştırma yöntemine bağlı olarak bu alanın uzunluğu değişir. Görüntüler farklı formatlarda olabilir, örneğin JPEG, JPEG 2000, PNG, vb. Görüntüler ayrıca bloklara veya bantlara bölünmüş olabilir. Bloklar veya bantlar, görüntünün alt kısımlarını temsil eder ve farklı boyutlarda olabilir. Bloklar veya bantlar arasındaki ilişkiyi belirlemek için Image </a:t>
            </a:r>
            <a:r>
              <a:rPr lang="tr-TR" sz="1800" dirty="0" err="1">
                <a:latin typeface="Times New Roman" panose="02020603050405020304" pitchFamily="18" charset="0"/>
                <a:cs typeface="Times New Roman" panose="02020603050405020304" pitchFamily="18" charset="0"/>
              </a:rPr>
              <a:t>Header’da</a:t>
            </a:r>
            <a:r>
              <a:rPr lang="tr-TR" sz="1800" dirty="0">
                <a:latin typeface="Times New Roman" panose="02020603050405020304" pitchFamily="18" charset="0"/>
                <a:cs typeface="Times New Roman" panose="02020603050405020304" pitchFamily="18" charset="0"/>
              </a:rPr>
              <a:t> bazı alanlar kullanılır. Örneğin NBPR (</a:t>
            </a:r>
            <a:r>
              <a:rPr lang="tr-TR" sz="1800" dirty="0" err="1">
                <a:latin typeface="Times New Roman" panose="02020603050405020304" pitchFamily="18" charset="0"/>
                <a:cs typeface="Times New Roman" panose="02020603050405020304" pitchFamily="18" charset="0"/>
              </a:rPr>
              <a:t>Number</a:t>
            </a:r>
            <a:r>
              <a:rPr lang="tr-TR" sz="1800" dirty="0">
                <a:latin typeface="Times New Roman" panose="02020603050405020304" pitchFamily="18" charset="0"/>
                <a:cs typeface="Times New Roman" panose="02020603050405020304" pitchFamily="18" charset="0"/>
              </a:rPr>
              <a:t> of </a:t>
            </a:r>
            <a:r>
              <a:rPr lang="tr-TR" sz="1800" dirty="0" err="1">
                <a:latin typeface="Times New Roman" panose="02020603050405020304" pitchFamily="18" charset="0"/>
                <a:cs typeface="Times New Roman" panose="02020603050405020304" pitchFamily="18" charset="0"/>
              </a:rPr>
              <a:t>Blocks</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per</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Row</a:t>
            </a:r>
            <a:r>
              <a:rPr lang="tr-TR" sz="1800" dirty="0">
                <a:latin typeface="Times New Roman" panose="02020603050405020304" pitchFamily="18" charset="0"/>
                <a:cs typeface="Times New Roman" panose="02020603050405020304" pitchFamily="18" charset="0"/>
              </a:rPr>
              <a:t>) alanı, her satırda kaç tane blok olduğunu gösterir.</a:t>
            </a:r>
          </a:p>
          <a:p>
            <a:pPr marL="0" indent="0">
              <a:buNone/>
            </a:pPr>
            <a:r>
              <a:rPr lang="tr-TR" sz="1800" dirty="0">
                <a:latin typeface="Times New Roman" panose="02020603050405020304" pitchFamily="18" charset="0"/>
                <a:cs typeface="Times New Roman" panose="02020603050405020304" pitchFamily="18" charset="0"/>
              </a:rPr>
              <a:t>Image Segment, NITF dosyasının en önemli katmanlarından biridir. Image Segment sayesinde NITF dosyaları farklı türde ve kalitede görüntüleri depolayabilir ve aktarabilir.</a:t>
            </a:r>
          </a:p>
        </p:txBody>
      </p:sp>
    </p:spTree>
    <p:extLst>
      <p:ext uri="{BB962C8B-B14F-4D97-AF65-F5344CB8AC3E}">
        <p14:creationId xmlns:p14="http://schemas.microsoft.com/office/powerpoint/2010/main" val="55610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6B1587-31A3-30B5-C402-80576C64CAF6}"/>
              </a:ext>
            </a:extLst>
          </p:cNvPr>
          <p:cNvSpPr>
            <a:spLocks noGrp="1"/>
          </p:cNvSpPr>
          <p:nvPr>
            <p:ph type="title"/>
          </p:nvPr>
        </p:nvSpPr>
        <p:spPr/>
        <p:txBody>
          <a:bodyPr>
            <a:normAutofit/>
          </a:bodyPr>
          <a:lstStyle/>
          <a:p>
            <a:r>
              <a:rPr lang="tr-TR" sz="4500" dirty="0"/>
              <a:t>FILE HEADER VE IMAGE HEADER ARASINDAKİ FARKLAR NELERDİR?</a:t>
            </a:r>
          </a:p>
        </p:txBody>
      </p:sp>
      <p:sp>
        <p:nvSpPr>
          <p:cNvPr id="3" name="İçerik Yer Tutucusu 2">
            <a:extLst>
              <a:ext uri="{FF2B5EF4-FFF2-40B4-BE49-F238E27FC236}">
                <a16:creationId xmlns:a16="http://schemas.microsoft.com/office/drawing/2014/main" id="{9237C33C-97F3-3563-C4A9-60CE67AFAC79}"/>
              </a:ext>
            </a:extLst>
          </p:cNvPr>
          <p:cNvSpPr>
            <a:spLocks noGrp="1"/>
          </p:cNvSpPr>
          <p:nvPr>
            <p:ph idx="1"/>
          </p:nvPr>
        </p:nvSpPr>
        <p:spPr/>
        <p:txBody>
          <a:bodyPr/>
          <a:lstStyle/>
          <a:p>
            <a:pPr algn="l">
              <a:buFont typeface="Arial" panose="020B0604020202020204" pitchFamily="34" charset="0"/>
              <a:buChar char="•"/>
            </a:pPr>
            <a:r>
              <a:rPr lang="tr-TR" b="0" i="0" dirty="0">
                <a:solidFill>
                  <a:srgbClr val="111111"/>
                </a:solidFill>
                <a:effectLst/>
                <a:latin typeface="-apple-system"/>
              </a:rPr>
              <a:t>File </a:t>
            </a:r>
            <a:r>
              <a:rPr lang="tr-TR" b="0" i="0" dirty="0" err="1">
                <a:solidFill>
                  <a:srgbClr val="111111"/>
                </a:solidFill>
                <a:effectLst/>
                <a:latin typeface="-apple-system"/>
              </a:rPr>
              <a:t>Header</a:t>
            </a:r>
            <a:r>
              <a:rPr lang="tr-TR" b="0" i="0" dirty="0">
                <a:solidFill>
                  <a:srgbClr val="111111"/>
                </a:solidFill>
                <a:effectLst/>
                <a:latin typeface="-apple-system"/>
              </a:rPr>
              <a:t>, dosyanın tümünün genel özelliklerini tanımlar. Image </a:t>
            </a:r>
            <a:r>
              <a:rPr lang="tr-TR" b="0" i="0" dirty="0" err="1">
                <a:solidFill>
                  <a:srgbClr val="111111"/>
                </a:solidFill>
                <a:effectLst/>
                <a:latin typeface="-apple-system"/>
              </a:rPr>
              <a:t>Header</a:t>
            </a:r>
            <a:r>
              <a:rPr lang="tr-TR" b="0" i="0" dirty="0">
                <a:solidFill>
                  <a:srgbClr val="111111"/>
                </a:solidFill>
                <a:effectLst/>
                <a:latin typeface="-apple-system"/>
              </a:rPr>
              <a:t> ise sadece o görüntünün özelliklerini tanımlar.</a:t>
            </a:r>
          </a:p>
          <a:p>
            <a:pPr algn="l">
              <a:buFont typeface="Arial" panose="020B0604020202020204" pitchFamily="34" charset="0"/>
              <a:buChar char="•"/>
            </a:pPr>
            <a:r>
              <a:rPr lang="tr-TR" b="0" i="0" dirty="0">
                <a:solidFill>
                  <a:srgbClr val="111111"/>
                </a:solidFill>
                <a:effectLst/>
                <a:latin typeface="-apple-system"/>
              </a:rPr>
              <a:t>File </a:t>
            </a:r>
            <a:r>
              <a:rPr lang="tr-TR" b="0" i="0" dirty="0" err="1">
                <a:solidFill>
                  <a:srgbClr val="111111"/>
                </a:solidFill>
                <a:effectLst/>
                <a:latin typeface="-apple-system"/>
              </a:rPr>
              <a:t>Header</a:t>
            </a:r>
            <a:r>
              <a:rPr lang="tr-TR" b="0" i="0" dirty="0">
                <a:solidFill>
                  <a:srgbClr val="111111"/>
                </a:solidFill>
                <a:effectLst/>
                <a:latin typeface="-apple-system"/>
              </a:rPr>
              <a:t>, dosyada kaç tane görüntü bölümü olduğunu belirtir. Image </a:t>
            </a:r>
            <a:r>
              <a:rPr lang="tr-TR" b="0" i="0" dirty="0" err="1">
                <a:solidFill>
                  <a:srgbClr val="111111"/>
                </a:solidFill>
                <a:effectLst/>
                <a:latin typeface="-apple-system"/>
              </a:rPr>
              <a:t>Header</a:t>
            </a:r>
            <a:r>
              <a:rPr lang="tr-TR" b="0" i="0" dirty="0">
                <a:solidFill>
                  <a:srgbClr val="111111"/>
                </a:solidFill>
                <a:effectLst/>
                <a:latin typeface="-apple-system"/>
              </a:rPr>
              <a:t> ise o görüntünün hangi sırada olduğunu belirtir.</a:t>
            </a:r>
          </a:p>
          <a:p>
            <a:pPr algn="l">
              <a:buFont typeface="Arial" panose="020B0604020202020204" pitchFamily="34" charset="0"/>
              <a:buChar char="•"/>
            </a:pPr>
            <a:r>
              <a:rPr lang="tr-TR" b="0" i="0" dirty="0">
                <a:solidFill>
                  <a:srgbClr val="111111"/>
                </a:solidFill>
                <a:effectLst/>
                <a:latin typeface="-apple-system"/>
              </a:rPr>
              <a:t>File </a:t>
            </a:r>
            <a:r>
              <a:rPr lang="tr-TR" b="0" i="0" dirty="0" err="1">
                <a:solidFill>
                  <a:srgbClr val="111111"/>
                </a:solidFill>
                <a:effectLst/>
                <a:latin typeface="-apple-system"/>
              </a:rPr>
              <a:t>Header</a:t>
            </a:r>
            <a:r>
              <a:rPr lang="tr-TR" b="0" i="0" dirty="0">
                <a:solidFill>
                  <a:srgbClr val="111111"/>
                </a:solidFill>
                <a:effectLst/>
                <a:latin typeface="-apple-system"/>
              </a:rPr>
              <a:t>, dosyada bulunan diğer bölüm türlerini ve sayılarını da belirtir. Image </a:t>
            </a:r>
            <a:r>
              <a:rPr lang="tr-TR" b="0" i="0" dirty="0" err="1">
                <a:solidFill>
                  <a:srgbClr val="111111"/>
                </a:solidFill>
                <a:effectLst/>
                <a:latin typeface="-apple-system"/>
              </a:rPr>
              <a:t>Header</a:t>
            </a:r>
            <a:r>
              <a:rPr lang="tr-TR" b="0" i="0" dirty="0">
                <a:solidFill>
                  <a:srgbClr val="111111"/>
                </a:solidFill>
                <a:effectLst/>
                <a:latin typeface="-apple-system"/>
              </a:rPr>
              <a:t> ise sadece o görüntünün bağlantılı olduğu diğer bölüm türlerini ve sayılarını belirtir.</a:t>
            </a:r>
          </a:p>
          <a:p>
            <a:pPr algn="l">
              <a:buFont typeface="Arial" panose="020B0604020202020204" pitchFamily="34" charset="0"/>
              <a:buChar char="•"/>
            </a:pPr>
            <a:r>
              <a:rPr lang="tr-TR" b="0" i="0" dirty="0">
                <a:solidFill>
                  <a:srgbClr val="111111"/>
                </a:solidFill>
                <a:effectLst/>
                <a:latin typeface="-apple-system"/>
              </a:rPr>
              <a:t>File </a:t>
            </a:r>
            <a:r>
              <a:rPr lang="tr-TR" b="0" i="0" dirty="0" err="1">
                <a:solidFill>
                  <a:srgbClr val="111111"/>
                </a:solidFill>
                <a:effectLst/>
                <a:latin typeface="-apple-system"/>
              </a:rPr>
              <a:t>Header</a:t>
            </a:r>
            <a:r>
              <a:rPr lang="tr-TR" b="0" i="0" dirty="0">
                <a:solidFill>
                  <a:srgbClr val="111111"/>
                </a:solidFill>
                <a:effectLst/>
                <a:latin typeface="-apple-system"/>
              </a:rPr>
              <a:t>, dosyanın toplam boyutunu belirtir. Image </a:t>
            </a:r>
            <a:r>
              <a:rPr lang="tr-TR" b="0" i="0" dirty="0" err="1">
                <a:solidFill>
                  <a:srgbClr val="111111"/>
                </a:solidFill>
                <a:effectLst/>
                <a:latin typeface="-apple-system"/>
              </a:rPr>
              <a:t>Header</a:t>
            </a:r>
            <a:r>
              <a:rPr lang="tr-TR" b="0" i="0" dirty="0">
                <a:solidFill>
                  <a:srgbClr val="111111"/>
                </a:solidFill>
                <a:effectLst/>
                <a:latin typeface="-apple-system"/>
              </a:rPr>
              <a:t> ise sadece o görüntünün boyutunu belirtir.</a:t>
            </a:r>
          </a:p>
          <a:p>
            <a:pPr algn="l">
              <a:buFont typeface="Arial" panose="020B0604020202020204" pitchFamily="34" charset="0"/>
              <a:buChar char="•"/>
            </a:pPr>
            <a:r>
              <a:rPr lang="tr-TR" b="0" i="0" dirty="0">
                <a:solidFill>
                  <a:srgbClr val="111111"/>
                </a:solidFill>
                <a:effectLst/>
                <a:latin typeface="-apple-system"/>
              </a:rPr>
              <a:t>File </a:t>
            </a:r>
            <a:r>
              <a:rPr lang="tr-TR" b="0" i="0" dirty="0" err="1">
                <a:solidFill>
                  <a:srgbClr val="111111"/>
                </a:solidFill>
                <a:effectLst/>
                <a:latin typeface="-apple-system"/>
              </a:rPr>
              <a:t>Header</a:t>
            </a:r>
            <a:r>
              <a:rPr lang="tr-TR" b="0" i="0" dirty="0">
                <a:solidFill>
                  <a:srgbClr val="111111"/>
                </a:solidFill>
                <a:effectLst/>
                <a:latin typeface="-apple-system"/>
              </a:rPr>
              <a:t>, dosyanın oluşturulma tarihini ve saatini belirtir. Image </a:t>
            </a:r>
            <a:r>
              <a:rPr lang="tr-TR" b="0" i="0" dirty="0" err="1">
                <a:solidFill>
                  <a:srgbClr val="111111"/>
                </a:solidFill>
                <a:effectLst/>
                <a:latin typeface="-apple-system"/>
              </a:rPr>
              <a:t>Header</a:t>
            </a:r>
            <a:r>
              <a:rPr lang="tr-TR" b="0" i="0" dirty="0">
                <a:solidFill>
                  <a:srgbClr val="111111"/>
                </a:solidFill>
                <a:effectLst/>
                <a:latin typeface="-apple-system"/>
              </a:rPr>
              <a:t> ise sadece o görüntünün oluşturulma tarihini ve saatini belirtir.</a:t>
            </a:r>
          </a:p>
          <a:p>
            <a:pPr marL="0" indent="0">
              <a:buNone/>
            </a:pPr>
            <a:endParaRPr lang="tr-TR" dirty="0"/>
          </a:p>
        </p:txBody>
      </p:sp>
    </p:spTree>
    <p:extLst>
      <p:ext uri="{BB962C8B-B14F-4D97-AF65-F5344CB8AC3E}">
        <p14:creationId xmlns:p14="http://schemas.microsoft.com/office/powerpoint/2010/main" val="250386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4AF456-D710-1218-44DD-B6A8079645B5}"/>
              </a:ext>
            </a:extLst>
          </p:cNvPr>
          <p:cNvSpPr>
            <a:spLocks noGrp="1"/>
          </p:cNvSpPr>
          <p:nvPr>
            <p:ph type="title"/>
          </p:nvPr>
        </p:nvSpPr>
        <p:spPr>
          <a:xfrm>
            <a:off x="1069848" y="484632"/>
            <a:ext cx="10058400" cy="1029536"/>
          </a:xfrm>
        </p:spPr>
        <p:txBody>
          <a:bodyPr/>
          <a:lstStyle/>
          <a:p>
            <a:r>
              <a:rPr lang="tr-TR" dirty="0"/>
              <a:t>SYMBOL SEGMENT – </a:t>
            </a:r>
            <a:r>
              <a:rPr lang="tr-TR" dirty="0" err="1"/>
              <a:t>graphıc</a:t>
            </a:r>
            <a:r>
              <a:rPr lang="tr-TR" dirty="0"/>
              <a:t> segment </a:t>
            </a:r>
          </a:p>
        </p:txBody>
      </p:sp>
      <p:sp>
        <p:nvSpPr>
          <p:cNvPr id="3" name="İçerik Yer Tutucusu 2">
            <a:extLst>
              <a:ext uri="{FF2B5EF4-FFF2-40B4-BE49-F238E27FC236}">
                <a16:creationId xmlns:a16="http://schemas.microsoft.com/office/drawing/2014/main" id="{3B72F807-E88E-8BAE-C2B3-2981A91B7D66}"/>
              </a:ext>
            </a:extLst>
          </p:cNvPr>
          <p:cNvSpPr>
            <a:spLocks noGrp="1"/>
          </p:cNvSpPr>
          <p:nvPr>
            <p:ph idx="1"/>
          </p:nvPr>
        </p:nvSpPr>
        <p:spPr>
          <a:xfrm>
            <a:off x="1069848" y="1720645"/>
            <a:ext cx="10058400" cy="4451555"/>
          </a:xfrm>
        </p:spPr>
        <p:txBody>
          <a:bodyPr/>
          <a:lstStyle/>
          <a:p>
            <a:r>
              <a:rPr lang="tr-TR" dirty="0"/>
              <a:t>SYMBOL SEGMENT, NITF 2.0 dosya formatında kullanılan bir bölüm türüdür. SYMBOL SEGMENT, CGM (</a:t>
            </a:r>
            <a:r>
              <a:rPr lang="tr-TR" dirty="0" err="1"/>
              <a:t>Computer</a:t>
            </a:r>
            <a:r>
              <a:rPr lang="tr-TR" dirty="0"/>
              <a:t> Graphics </a:t>
            </a:r>
            <a:r>
              <a:rPr lang="tr-TR" dirty="0" err="1"/>
              <a:t>Metafile</a:t>
            </a:r>
            <a:r>
              <a:rPr lang="tr-TR" dirty="0"/>
              <a:t>) grafiklerini veya grafiksel metin öğelerini </a:t>
            </a:r>
            <a:r>
              <a:rPr lang="tr-TR" dirty="0" err="1"/>
              <a:t>içerebilir.SYMBOL</a:t>
            </a:r>
            <a:r>
              <a:rPr lang="tr-TR" dirty="0"/>
              <a:t> SEGMENT, görüntü bölümlerine ek olarak harita veya diyagram gibi grafik bilgileri sağlamak için kullanılabilir. SYMBOL SEGMENT, bir bölüm başlığı ve bir grafik verisi bölümünden oluşur. Bölüm başlığı, grafik verisinin kimliği, güvenlik derecesi, boyutu, formatı ve diğer özelliklerini tanımlar. Grafik verisi bölümü ise CGM grafiklerinin veya grafiksel metin öğelerinin kodlanmış halini içerir.</a:t>
            </a:r>
          </a:p>
          <a:p>
            <a:r>
              <a:rPr lang="tr-TR" dirty="0"/>
              <a:t>NITF 2.1 dosya formatında ise NITF SYMBOL SEGMENT yerine GRAPHIC SEGMENT kullanılır. GRAPHIC SEGMENT de SYMBOL SEGMENT gibi CGM grafiklerini veya grafiksel metin öğelerini içerebilir.</a:t>
            </a:r>
          </a:p>
        </p:txBody>
      </p:sp>
    </p:spTree>
    <p:extLst>
      <p:ext uri="{BB962C8B-B14F-4D97-AF65-F5344CB8AC3E}">
        <p14:creationId xmlns:p14="http://schemas.microsoft.com/office/powerpoint/2010/main" val="266986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68706F-EA8E-59BE-1C18-7504240E3BD8}"/>
              </a:ext>
            </a:extLst>
          </p:cNvPr>
          <p:cNvSpPr>
            <a:spLocks noGrp="1"/>
          </p:cNvSpPr>
          <p:nvPr>
            <p:ph type="title"/>
          </p:nvPr>
        </p:nvSpPr>
        <p:spPr>
          <a:xfrm>
            <a:off x="1069848" y="484632"/>
            <a:ext cx="10058400" cy="877637"/>
          </a:xfrm>
        </p:spPr>
        <p:txBody>
          <a:bodyPr/>
          <a:lstStyle/>
          <a:p>
            <a:r>
              <a:rPr lang="tr-TR" b="1" i="0" dirty="0">
                <a:effectLst/>
                <a:latin typeface="Söhne"/>
              </a:rPr>
              <a:t>Data </a:t>
            </a:r>
            <a:r>
              <a:rPr lang="tr-TR" b="1" i="0" dirty="0" err="1">
                <a:effectLst/>
                <a:latin typeface="Söhne"/>
              </a:rPr>
              <a:t>Extension</a:t>
            </a:r>
            <a:r>
              <a:rPr lang="tr-TR" b="1" i="0" dirty="0">
                <a:effectLst/>
                <a:latin typeface="Söhne"/>
              </a:rPr>
              <a:t> Segment(</a:t>
            </a:r>
            <a:r>
              <a:rPr lang="tr-TR" b="1" i="0" dirty="0" err="1">
                <a:effectLst/>
                <a:latin typeface="Söhne"/>
              </a:rPr>
              <a:t>des</a:t>
            </a:r>
            <a:r>
              <a:rPr lang="tr-TR" b="1" i="0" dirty="0">
                <a:effectLst/>
                <a:latin typeface="Söhne"/>
              </a:rPr>
              <a:t>)</a:t>
            </a:r>
            <a:endParaRPr lang="tr-TR" dirty="0"/>
          </a:p>
        </p:txBody>
      </p:sp>
      <p:sp>
        <p:nvSpPr>
          <p:cNvPr id="3" name="İçerik Yer Tutucusu 2">
            <a:extLst>
              <a:ext uri="{FF2B5EF4-FFF2-40B4-BE49-F238E27FC236}">
                <a16:creationId xmlns:a16="http://schemas.microsoft.com/office/drawing/2014/main" id="{06EB1CB0-8AC5-253E-1B66-A3BF0494F93C}"/>
              </a:ext>
            </a:extLst>
          </p:cNvPr>
          <p:cNvSpPr>
            <a:spLocks noGrp="1"/>
          </p:cNvSpPr>
          <p:nvPr>
            <p:ph idx="1"/>
          </p:nvPr>
        </p:nvSpPr>
        <p:spPr>
          <a:xfrm>
            <a:off x="1069848" y="1362269"/>
            <a:ext cx="10058400" cy="4809931"/>
          </a:xfrm>
        </p:spPr>
        <p:txBody>
          <a:bodyPr>
            <a:normAutofit/>
          </a:bodyPr>
          <a:lstStyle/>
          <a:p>
            <a:r>
              <a:rPr lang="tr-TR" sz="2500" dirty="0">
                <a:latin typeface="Times New Roman" panose="02020603050405020304" pitchFamily="18" charset="0"/>
                <a:cs typeface="Times New Roman" panose="02020603050405020304" pitchFamily="18" charset="0"/>
              </a:rPr>
              <a:t>DES, NITF dosyalarının esnekliğini artırmak için tasarlanmıştır ve ana veri alanına ek verileri entegre etmeye izin verir.</a:t>
            </a:r>
          </a:p>
          <a:p>
            <a:r>
              <a:rPr lang="tr-TR" sz="2500" dirty="0">
                <a:latin typeface="Times New Roman" panose="02020603050405020304" pitchFamily="18" charset="0"/>
                <a:cs typeface="Times New Roman" panose="02020603050405020304" pitchFamily="18" charset="0"/>
              </a:rPr>
              <a:t>DES, farklı veri türlerini saklamak için kullanılır. Bu metin, grafikler, coğrafi bilgiler, resimler, ses dosyaları veya hatta özel veri formatları gibi çeşitli veri türlerini içerebilir.</a:t>
            </a:r>
          </a:p>
          <a:p>
            <a:r>
              <a:rPr lang="tr-TR" sz="2500" dirty="0">
                <a:latin typeface="Times New Roman" panose="02020603050405020304" pitchFamily="18" charset="0"/>
                <a:cs typeface="Times New Roman" panose="02020603050405020304" pitchFamily="18" charset="0"/>
              </a:rPr>
              <a:t>Her DES, kendine özgü bir veri türünü veya içeriği tanımlayan bir başlık içerir. Bu başlık, DES içeriğinin nasıl yorumlanması gerektiği hakkında bilgi sağlar.</a:t>
            </a:r>
          </a:p>
          <a:p>
            <a:r>
              <a:rPr lang="tr-TR" sz="2500" dirty="0">
                <a:latin typeface="Times New Roman" panose="02020603050405020304" pitchFamily="18" charset="0"/>
                <a:cs typeface="Times New Roman" panose="02020603050405020304" pitchFamily="18" charset="0"/>
              </a:rPr>
              <a:t>Birden fazla DES, aynı NITF dosyasında kullanılabilir. Bu, farklı veri türlerini aynı dosya içinde saklamak veya daha fazla bilgi eklemek için kullanışlıdır.</a:t>
            </a:r>
          </a:p>
        </p:txBody>
      </p:sp>
    </p:spTree>
    <p:extLst>
      <p:ext uri="{BB962C8B-B14F-4D97-AF65-F5344CB8AC3E}">
        <p14:creationId xmlns:p14="http://schemas.microsoft.com/office/powerpoint/2010/main" val="353474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280CEA-5852-A6E1-1D3C-74BA683FECAF}"/>
              </a:ext>
            </a:extLst>
          </p:cNvPr>
          <p:cNvSpPr>
            <a:spLocks noGrp="1"/>
          </p:cNvSpPr>
          <p:nvPr>
            <p:ph type="title"/>
          </p:nvPr>
        </p:nvSpPr>
        <p:spPr>
          <a:xfrm>
            <a:off x="1069848" y="484632"/>
            <a:ext cx="10058400" cy="886968"/>
          </a:xfrm>
        </p:spPr>
        <p:txBody>
          <a:bodyPr/>
          <a:lstStyle/>
          <a:p>
            <a:r>
              <a:rPr lang="tr-TR" dirty="0" err="1"/>
              <a:t>Reserved</a:t>
            </a:r>
            <a:r>
              <a:rPr lang="tr-TR" dirty="0"/>
              <a:t> </a:t>
            </a:r>
            <a:r>
              <a:rPr lang="tr-TR" dirty="0" err="1"/>
              <a:t>Extension</a:t>
            </a:r>
            <a:r>
              <a:rPr lang="tr-TR" dirty="0"/>
              <a:t> Segment(RES)</a:t>
            </a:r>
          </a:p>
        </p:txBody>
      </p:sp>
      <p:sp>
        <p:nvSpPr>
          <p:cNvPr id="3" name="İçerik Yer Tutucusu 2">
            <a:extLst>
              <a:ext uri="{FF2B5EF4-FFF2-40B4-BE49-F238E27FC236}">
                <a16:creationId xmlns:a16="http://schemas.microsoft.com/office/drawing/2014/main" id="{1F214213-9E75-D8FB-FB18-E89FBB225D55}"/>
              </a:ext>
            </a:extLst>
          </p:cNvPr>
          <p:cNvSpPr>
            <a:spLocks noGrp="1"/>
          </p:cNvSpPr>
          <p:nvPr>
            <p:ph idx="1"/>
          </p:nvPr>
        </p:nvSpPr>
        <p:spPr>
          <a:xfrm>
            <a:off x="1069848" y="1642188"/>
            <a:ext cx="10058400" cy="4530012"/>
          </a:xfrm>
        </p:spPr>
        <p:txBody>
          <a:bodyPr>
            <a:normAutofit/>
          </a:bodyPr>
          <a:lstStyle/>
          <a:p>
            <a:r>
              <a:rPr lang="tr-TR" sz="2500" dirty="0">
                <a:latin typeface="Times New Roman" panose="02020603050405020304" pitchFamily="18" charset="0"/>
                <a:cs typeface="Times New Roman" panose="02020603050405020304" pitchFamily="18" charset="0"/>
              </a:rPr>
              <a:t>RES, gelecekteki NITF sürümleri için özel kullanıma ayrılmış bir bölümdür.</a:t>
            </a:r>
          </a:p>
          <a:p>
            <a:r>
              <a:rPr lang="tr-TR" sz="2500" dirty="0">
                <a:latin typeface="Times New Roman" panose="02020603050405020304" pitchFamily="18" charset="0"/>
                <a:cs typeface="Times New Roman" panose="02020603050405020304" pitchFamily="18" charset="0"/>
              </a:rPr>
              <a:t>Bu segment, standartta tanımlanmamış özellikleri veya özel uygulamalar için ayrılmış bir alandır.</a:t>
            </a:r>
          </a:p>
          <a:p>
            <a:r>
              <a:rPr lang="tr-TR" sz="2500" dirty="0">
                <a:latin typeface="Times New Roman" panose="02020603050405020304" pitchFamily="18" charset="0"/>
                <a:cs typeface="Times New Roman" panose="02020603050405020304" pitchFamily="18" charset="0"/>
              </a:rPr>
              <a:t>Özellikle askeri veya istihbarat alanlarında, gelecekteki teknolojik gelişmeler veya özel ihtiyaçlar için bu bölümü kullanmak önemlidir.</a:t>
            </a:r>
          </a:p>
        </p:txBody>
      </p:sp>
    </p:spTree>
    <p:extLst>
      <p:ext uri="{BB962C8B-B14F-4D97-AF65-F5344CB8AC3E}">
        <p14:creationId xmlns:p14="http://schemas.microsoft.com/office/powerpoint/2010/main" val="114002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D4E67-ACC1-3BE6-BE92-64A306903609}"/>
              </a:ext>
            </a:extLst>
          </p:cNvPr>
          <p:cNvSpPr>
            <a:spLocks noGrp="1"/>
          </p:cNvSpPr>
          <p:nvPr>
            <p:ph type="title"/>
          </p:nvPr>
        </p:nvSpPr>
        <p:spPr>
          <a:xfrm>
            <a:off x="1069848" y="484632"/>
            <a:ext cx="10058400" cy="961613"/>
          </a:xfrm>
        </p:spPr>
        <p:txBody>
          <a:bodyPr/>
          <a:lstStyle/>
          <a:p>
            <a:r>
              <a:rPr lang="tr-TR" b="1" i="0" dirty="0">
                <a:effectLst/>
                <a:latin typeface="Söhne"/>
              </a:rPr>
              <a:t>User </a:t>
            </a:r>
            <a:r>
              <a:rPr lang="tr-TR" b="1" i="0" dirty="0" err="1">
                <a:effectLst/>
                <a:latin typeface="Söhne"/>
              </a:rPr>
              <a:t>Defined</a:t>
            </a:r>
            <a:r>
              <a:rPr lang="tr-TR" b="1" i="0" dirty="0">
                <a:effectLst/>
                <a:latin typeface="Söhne"/>
              </a:rPr>
              <a:t> </a:t>
            </a:r>
            <a:r>
              <a:rPr lang="tr-TR" b="1" i="0" dirty="0" err="1">
                <a:effectLst/>
                <a:latin typeface="Söhne"/>
              </a:rPr>
              <a:t>Header</a:t>
            </a:r>
            <a:r>
              <a:rPr lang="tr-TR" b="1" dirty="0">
                <a:latin typeface="Söhne"/>
              </a:rPr>
              <a:t>(UDH)</a:t>
            </a:r>
            <a:endParaRPr lang="tr-TR" dirty="0"/>
          </a:p>
        </p:txBody>
      </p:sp>
      <p:sp>
        <p:nvSpPr>
          <p:cNvPr id="3" name="İçerik Yer Tutucusu 2">
            <a:extLst>
              <a:ext uri="{FF2B5EF4-FFF2-40B4-BE49-F238E27FC236}">
                <a16:creationId xmlns:a16="http://schemas.microsoft.com/office/drawing/2014/main" id="{A38AFAA0-19ED-E703-1BE9-0329ECAE15AA}"/>
              </a:ext>
            </a:extLst>
          </p:cNvPr>
          <p:cNvSpPr>
            <a:spLocks noGrp="1"/>
          </p:cNvSpPr>
          <p:nvPr>
            <p:ph idx="1"/>
          </p:nvPr>
        </p:nvSpPr>
        <p:spPr>
          <a:xfrm>
            <a:off x="1069848" y="1660849"/>
            <a:ext cx="10058400" cy="4511351"/>
          </a:xfrm>
        </p:spPr>
        <p:txBody>
          <a:bodyPr/>
          <a:lstStyle/>
          <a:p>
            <a:r>
              <a:rPr lang="tr-TR" sz="2500" dirty="0">
                <a:latin typeface="Times New Roman" panose="02020603050405020304" pitchFamily="18" charset="0"/>
                <a:cs typeface="Times New Roman" panose="02020603050405020304" pitchFamily="18" charset="0"/>
              </a:rPr>
              <a:t>UDH, kullanıcıların özel verileri veya meta bilgileri saklamak için kullanabileceği bir alan sunar.</a:t>
            </a:r>
          </a:p>
          <a:p>
            <a:r>
              <a:rPr lang="tr-TR" sz="2500" dirty="0">
                <a:latin typeface="Times New Roman" panose="02020603050405020304" pitchFamily="18" charset="0"/>
                <a:cs typeface="Times New Roman" panose="02020603050405020304" pitchFamily="18" charset="0"/>
              </a:rPr>
              <a:t>Bu, kullanıcıların NITF dosyalarına ilave bilgi eklemelerini ve dosyanın içeriğini açıklamalarını sağlar.</a:t>
            </a:r>
          </a:p>
          <a:p>
            <a:r>
              <a:rPr lang="tr-TR" sz="2500" dirty="0">
                <a:latin typeface="Times New Roman" panose="02020603050405020304" pitchFamily="18" charset="0"/>
                <a:cs typeface="Times New Roman" panose="02020603050405020304" pitchFamily="18" charset="0"/>
              </a:rPr>
              <a:t>Kullanıcılar, </a:t>
            </a:r>
            <a:r>
              <a:rPr lang="tr-TR" sz="2500" dirty="0" err="1">
                <a:latin typeface="Times New Roman" panose="02020603050405020304" pitchFamily="18" charset="0"/>
                <a:cs typeface="Times New Roman" panose="02020603050405020304" pitchFamily="18" charset="0"/>
              </a:rPr>
              <a:t>UDH'yi</a:t>
            </a:r>
            <a:r>
              <a:rPr lang="tr-TR" sz="2500" dirty="0">
                <a:latin typeface="Times New Roman" panose="02020603050405020304" pitchFamily="18" charset="0"/>
                <a:cs typeface="Times New Roman" panose="02020603050405020304" pitchFamily="18" charset="0"/>
              </a:rPr>
              <a:t> kendi gereksinimlerine göre özelleştirebilirler ve bu, dosyanın işlenmesi veya yorumlanmasında yardımcı olabilir.</a:t>
            </a:r>
          </a:p>
          <a:p>
            <a:endParaRPr lang="tr-TR" dirty="0"/>
          </a:p>
        </p:txBody>
      </p:sp>
    </p:spTree>
    <p:extLst>
      <p:ext uri="{BB962C8B-B14F-4D97-AF65-F5344CB8AC3E}">
        <p14:creationId xmlns:p14="http://schemas.microsoft.com/office/powerpoint/2010/main" val="358532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9">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8EFACE1-5969-BA61-15DC-0D6C7BEB8B52}"/>
              </a:ext>
            </a:extLst>
          </p:cNvPr>
          <p:cNvSpPr>
            <a:spLocks noGrp="1"/>
          </p:cNvSpPr>
          <p:nvPr>
            <p:ph idx="1"/>
          </p:nvPr>
        </p:nvSpPr>
        <p:spPr>
          <a:xfrm>
            <a:off x="1069848" y="965199"/>
            <a:ext cx="4704419" cy="3488445"/>
          </a:xfrm>
        </p:spPr>
        <p:txBody>
          <a:bodyPr>
            <a:normAutofit/>
          </a:bodyPr>
          <a:lstStyle/>
          <a:p>
            <a:r>
              <a:rPr lang="tr-TR" sz="1500" dirty="0"/>
              <a:t>Her NITF dosyası, alanları kimlik ve kaynak bilgilerini, dosya düzeyinde güvenlik bilgilerini ve dosyada bulunan Image Segment, </a:t>
            </a:r>
            <a:r>
              <a:rPr lang="tr-TR" sz="1500" dirty="0" err="1"/>
              <a:t>Graphic</a:t>
            </a:r>
            <a:r>
              <a:rPr lang="tr-TR" sz="1500" dirty="0"/>
              <a:t> Segment ve </a:t>
            </a:r>
            <a:r>
              <a:rPr lang="tr-TR" sz="1500" dirty="0" err="1"/>
              <a:t>Text</a:t>
            </a:r>
            <a:r>
              <a:rPr lang="tr-TR" sz="1500" dirty="0"/>
              <a:t> Segment gibi her türden segmentlerin sayısını ve boyutunu içeren dosya başlığı ile başladığını belirtmiştik.</a:t>
            </a:r>
          </a:p>
          <a:p>
            <a:r>
              <a:rPr lang="tr-TR" sz="1500" dirty="0"/>
              <a:t>Bu başlıkta bulunan bilgi türlerini ve başlığın organizasyonunun ilgili alan gruplarının bir dizisi olarak gösterebiliriz. "Görüntü Grubu "</a:t>
            </a:r>
            <a:r>
              <a:rPr lang="tr-TR" sz="1500" dirty="0" err="1"/>
              <a:t>nun</a:t>
            </a:r>
            <a:r>
              <a:rPr lang="tr-TR" sz="1500" dirty="0"/>
              <a:t> genişlemesi, dosyaya dahil edilen her türden veri segmentlerinin sayısına bağlı olarak başlığın genel uzunluğunun ve içeriğinin nasıl genişleyebileceğini veya daralabileceğini göstermek için yandaki şekli inceleyebiliriz.</a:t>
            </a:r>
          </a:p>
          <a:p>
            <a:pPr marL="0" indent="0">
              <a:buNone/>
            </a:pPr>
            <a:endParaRPr lang="tr-TR" sz="1500" dirty="0"/>
          </a:p>
        </p:txBody>
      </p:sp>
      <p:pic>
        <p:nvPicPr>
          <p:cNvPr id="23" name="Resim 22" descr="metin, diyagram, çizgi, plan içeren bir resim&#10;&#10;Açıklama otomatik olarak oluşturuldu">
            <a:extLst>
              <a:ext uri="{FF2B5EF4-FFF2-40B4-BE49-F238E27FC236}">
                <a16:creationId xmlns:a16="http://schemas.microsoft.com/office/drawing/2014/main" id="{03459662-404E-6796-F30E-66954EFCB2FB}"/>
              </a:ext>
            </a:extLst>
          </p:cNvPr>
          <p:cNvPicPr>
            <a:picLocks noChangeAspect="1"/>
          </p:cNvPicPr>
          <p:nvPr/>
        </p:nvPicPr>
        <p:blipFill>
          <a:blip r:embed="rId4"/>
          <a:stretch>
            <a:fillRect/>
          </a:stretch>
        </p:blipFill>
        <p:spPr>
          <a:xfrm>
            <a:off x="5673562" y="1266737"/>
            <a:ext cx="6484870" cy="2756069"/>
          </a:xfrm>
          <a:prstGeom prst="rect">
            <a:avLst/>
          </a:prstGeom>
        </p:spPr>
      </p:pic>
      <p:grpSp>
        <p:nvGrpSpPr>
          <p:cNvPr id="37" name="Group 31">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tr-TR"/>
            </a:p>
          </p:txBody>
        </p:sp>
        <p:sp>
          <p:nvSpPr>
            <p:cNvPr id="34" name="Oval 33">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tr-TR"/>
            </a:p>
          </p:txBody>
        </p:sp>
      </p:grpSp>
    </p:spTree>
    <p:extLst>
      <p:ext uri="{BB962C8B-B14F-4D97-AF65-F5344CB8AC3E}">
        <p14:creationId xmlns:p14="http://schemas.microsoft.com/office/powerpoint/2010/main" val="147145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6F283-2100-D59D-79F6-3C1F62700C51}"/>
              </a:ext>
            </a:extLst>
          </p:cNvPr>
          <p:cNvSpPr>
            <a:spLocks noGrp="1"/>
          </p:cNvSpPr>
          <p:nvPr>
            <p:ph type="title"/>
          </p:nvPr>
        </p:nvSpPr>
        <p:spPr>
          <a:xfrm>
            <a:off x="1069848" y="484632"/>
            <a:ext cx="10058400" cy="773897"/>
          </a:xfrm>
        </p:spPr>
        <p:txBody>
          <a:bodyPr>
            <a:normAutofit fontScale="90000"/>
          </a:bodyPr>
          <a:lstStyle/>
          <a:p>
            <a:r>
              <a:rPr lang="tr-TR" dirty="0"/>
              <a:t>NITF TASARIM HEDEFLERİ</a:t>
            </a:r>
          </a:p>
        </p:txBody>
      </p:sp>
      <p:sp>
        <p:nvSpPr>
          <p:cNvPr id="3" name="İçerik Yer Tutucusu 2">
            <a:extLst>
              <a:ext uri="{FF2B5EF4-FFF2-40B4-BE49-F238E27FC236}">
                <a16:creationId xmlns:a16="http://schemas.microsoft.com/office/drawing/2014/main" id="{179886AD-A7BD-CCF0-3703-95F30E8620F9}"/>
              </a:ext>
            </a:extLst>
          </p:cNvPr>
          <p:cNvSpPr>
            <a:spLocks noGrp="1"/>
          </p:cNvSpPr>
          <p:nvPr>
            <p:ph idx="1"/>
          </p:nvPr>
        </p:nvSpPr>
        <p:spPr>
          <a:xfrm>
            <a:off x="1069848" y="1327355"/>
            <a:ext cx="10058400" cy="4844845"/>
          </a:xfrm>
        </p:spPr>
        <p:txBody>
          <a:bodyPr>
            <a:normAutofit/>
          </a:bodyPr>
          <a:lstStyle/>
          <a:p>
            <a:pPr>
              <a:spcBef>
                <a:spcPts val="45"/>
              </a:spcBef>
            </a:pPr>
            <a:r>
              <a:rPr lang="tr-TR" sz="3000" dirty="0">
                <a:effectLst/>
                <a:latin typeface="Times New Roman" panose="02020603050405020304" pitchFamily="18" charset="0"/>
                <a:ea typeface="Times New Roman" panose="02020603050405020304" pitchFamily="18" charset="0"/>
              </a:rPr>
              <a:t>Farklı sistemlerin görüntü ve ilgili verileri paylaşabileceği bir araç sağlamak.</a:t>
            </a:r>
          </a:p>
          <a:p>
            <a:pPr>
              <a:spcBef>
                <a:spcPts val="45"/>
              </a:spcBef>
            </a:pPr>
            <a:r>
              <a:rPr lang="tr-TR" sz="3000" dirty="0">
                <a:effectLst/>
                <a:latin typeface="Times New Roman" panose="02020603050405020304" pitchFamily="18" charset="0"/>
                <a:ea typeface="Times New Roman" panose="02020603050405020304" pitchFamily="18" charset="0"/>
              </a:rPr>
              <a:t>Bir sistemin, farklı ihtiyaçları veya yetenekleri olan kullanıcılara tek bir dosya içinde kapsamlı bilgi göndermesine ve her kullanıcının yalnızca kendi ihtiyaçlarına ve yeteneklerine karşılık gelen veri bölümlerini seçmesine izin vermek.</a:t>
            </a:r>
          </a:p>
          <a:p>
            <a:pPr>
              <a:spcBef>
                <a:spcPts val="45"/>
              </a:spcBef>
            </a:pPr>
            <a:r>
              <a:rPr lang="tr-TR" sz="3000" dirty="0">
                <a:effectLst/>
                <a:latin typeface="Times New Roman" panose="02020603050405020304" pitchFamily="18" charset="0"/>
                <a:ea typeface="Times New Roman" panose="02020603050405020304" pitchFamily="18" charset="0"/>
              </a:rPr>
              <a:t>Bu kabiliyete ulaşmak için gereken maliyeti ve programı en aza indirmek. </a:t>
            </a:r>
          </a:p>
          <a:p>
            <a:endParaRPr lang="tr-TR" dirty="0"/>
          </a:p>
        </p:txBody>
      </p:sp>
    </p:spTree>
    <p:extLst>
      <p:ext uri="{BB962C8B-B14F-4D97-AF65-F5344CB8AC3E}">
        <p14:creationId xmlns:p14="http://schemas.microsoft.com/office/powerpoint/2010/main" val="51920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0D77-7E35-3944-BDF8-1309B54A5C83}"/>
              </a:ext>
            </a:extLst>
          </p:cNvPr>
          <p:cNvSpPr>
            <a:spLocks noGrp="1"/>
          </p:cNvSpPr>
          <p:nvPr>
            <p:ph type="title"/>
          </p:nvPr>
        </p:nvSpPr>
        <p:spPr>
          <a:xfrm>
            <a:off x="1069848" y="484632"/>
            <a:ext cx="10058400" cy="970542"/>
          </a:xfrm>
        </p:spPr>
        <p:txBody>
          <a:bodyPr/>
          <a:lstStyle/>
          <a:p>
            <a:r>
              <a:rPr lang="tr-TR" dirty="0"/>
              <a:t>NITF GENEL GEREKSİNİMLERİ</a:t>
            </a:r>
          </a:p>
        </p:txBody>
      </p:sp>
      <p:sp>
        <p:nvSpPr>
          <p:cNvPr id="3" name="İçerik Yer Tutucusu 2">
            <a:extLst>
              <a:ext uri="{FF2B5EF4-FFF2-40B4-BE49-F238E27FC236}">
                <a16:creationId xmlns:a16="http://schemas.microsoft.com/office/drawing/2014/main" id="{9BDDFE11-9F98-B5CE-0AE8-30C904AAFCF7}"/>
              </a:ext>
            </a:extLst>
          </p:cNvPr>
          <p:cNvSpPr>
            <a:spLocks noGrp="1"/>
          </p:cNvSpPr>
          <p:nvPr>
            <p:ph idx="1"/>
          </p:nvPr>
        </p:nvSpPr>
        <p:spPr>
          <a:xfrm>
            <a:off x="1069848" y="1455174"/>
            <a:ext cx="10058400" cy="4717026"/>
          </a:xfrm>
        </p:spPr>
        <p:txBody>
          <a:bodyPr>
            <a:normAutofit/>
          </a:bodyPr>
          <a:lstStyle/>
          <a:p>
            <a:r>
              <a:rPr lang="tr-TR" sz="3000" dirty="0">
                <a:latin typeface="Times New Roman" panose="02020603050405020304" pitchFamily="18" charset="0"/>
                <a:cs typeface="Times New Roman" panose="02020603050405020304" pitchFamily="18" charset="0"/>
              </a:rPr>
              <a:t>Coğrafi olarak konumlandırılmış görüntüler veya görüntü ile ilgili ürünler de dahil olmak üzere formatın görüntü ile ilgili hedefleri dahilinde dosyada izin verilen veri türlerinde kapsamlı olmak.</a:t>
            </a:r>
          </a:p>
          <a:p>
            <a:r>
              <a:rPr lang="tr-TR" sz="3000" dirty="0">
                <a:latin typeface="Times New Roman" panose="02020603050405020304" pitchFamily="18" charset="0"/>
                <a:cs typeface="Times New Roman" panose="02020603050405020304" pitchFamily="18" charset="0"/>
              </a:rPr>
              <a:t>Mevcut özellikleri azaltmadan çok çeşitli bilgisayar sistemlerinde uygulanabilir olmak.</a:t>
            </a:r>
          </a:p>
          <a:p>
            <a:r>
              <a:rPr lang="tr-TR" sz="3000" dirty="0">
                <a:latin typeface="Times New Roman" panose="02020603050405020304" pitchFamily="18" charset="0"/>
                <a:cs typeface="Times New Roman" panose="02020603050405020304" pitchFamily="18" charset="0"/>
              </a:rPr>
              <a:t>Veri türlerini ve işlevsel gereksinimleri karşılamak için genişletilebilirlik sağlamak öngörülmüştür.</a:t>
            </a:r>
          </a:p>
          <a:p>
            <a:r>
              <a:rPr lang="tr-TR" sz="3000" dirty="0">
                <a:latin typeface="Times New Roman" panose="02020603050405020304" pitchFamily="18" charset="0"/>
                <a:cs typeface="Times New Roman" panose="02020603050405020304" pitchFamily="18" charset="0"/>
              </a:rPr>
              <a:t>Sınırlı biçimlendirme ek yükü ile kullanışlı yetenek sağlamak.</a:t>
            </a:r>
          </a:p>
        </p:txBody>
      </p:sp>
    </p:spTree>
    <p:extLst>
      <p:ext uri="{BB962C8B-B14F-4D97-AF65-F5344CB8AC3E}">
        <p14:creationId xmlns:p14="http://schemas.microsoft.com/office/powerpoint/2010/main" val="129254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CE4932-9039-4976-381A-39FBF73607DB}"/>
              </a:ext>
            </a:extLst>
          </p:cNvPr>
          <p:cNvSpPr>
            <a:spLocks noGrp="1"/>
          </p:cNvSpPr>
          <p:nvPr>
            <p:ph type="title"/>
          </p:nvPr>
        </p:nvSpPr>
        <p:spPr>
          <a:xfrm>
            <a:off x="1069848" y="484632"/>
            <a:ext cx="10058400" cy="960710"/>
          </a:xfrm>
        </p:spPr>
        <p:txBody>
          <a:bodyPr/>
          <a:lstStyle/>
          <a:p>
            <a:r>
              <a:rPr lang="tr-TR" dirty="0"/>
              <a:t>NITF ÖZELLİKLERİ</a:t>
            </a:r>
          </a:p>
        </p:txBody>
      </p:sp>
      <p:sp>
        <p:nvSpPr>
          <p:cNvPr id="3" name="İçerik Yer Tutucusu 2">
            <a:extLst>
              <a:ext uri="{FF2B5EF4-FFF2-40B4-BE49-F238E27FC236}">
                <a16:creationId xmlns:a16="http://schemas.microsoft.com/office/drawing/2014/main" id="{FEFADA32-C5AA-5963-4153-6510556F3284}"/>
              </a:ext>
            </a:extLst>
          </p:cNvPr>
          <p:cNvSpPr>
            <a:spLocks noGrp="1"/>
          </p:cNvSpPr>
          <p:nvPr>
            <p:ph idx="1"/>
          </p:nvPr>
        </p:nvSpPr>
        <p:spPr>
          <a:xfrm>
            <a:off x="1069848" y="1445342"/>
            <a:ext cx="10058400" cy="4726858"/>
          </a:xfrm>
        </p:spPr>
        <p:txBody>
          <a:bodyPr>
            <a:noAutofit/>
          </a:bodyPr>
          <a:lstStyle/>
          <a:p>
            <a:pPr marL="0" indent="0">
              <a:buNone/>
            </a:pPr>
            <a:r>
              <a:rPr lang="tr-TR" sz="2500" dirty="0">
                <a:latin typeface="Times New Roman" panose="02020603050405020304" pitchFamily="18" charset="0"/>
                <a:cs typeface="Times New Roman" panose="02020603050405020304" pitchFamily="18" charset="0"/>
              </a:rPr>
              <a:t>NITF, farklı donanım ve yazılım sistemleri kullanan ve birden fazla görüntü türü ve ilgili veri alışverişinde bulunan çeşitli kullanıcı gruplarına hizmet etmek için aşağıdaki özelliklere sahip olmaya çalışmaktadır:</a:t>
            </a:r>
          </a:p>
          <a:p>
            <a:r>
              <a:rPr lang="tr-TR" sz="2500" dirty="0">
                <a:latin typeface="Times New Roman" panose="02020603050405020304" pitchFamily="18" charset="0"/>
                <a:cs typeface="Times New Roman" panose="02020603050405020304" pitchFamily="18" charset="0"/>
              </a:rPr>
              <a:t>Eksiksizlik - gerekli tüm görüntülerin ve ilgili verilerin değişimine izin verir.</a:t>
            </a:r>
          </a:p>
          <a:p>
            <a:r>
              <a:rPr lang="tr-TR" sz="2500" dirty="0">
                <a:latin typeface="Times New Roman" panose="02020603050405020304" pitchFamily="18" charset="0"/>
                <a:cs typeface="Times New Roman" panose="02020603050405020304" pitchFamily="18" charset="0"/>
              </a:rPr>
              <a:t>Basitlik - iletilen verilerin minimum ön işleme ve son işleme tabi tutulmasını gerektirir.</a:t>
            </a:r>
          </a:p>
          <a:p>
            <a:r>
              <a:rPr lang="tr-TR" sz="2500" dirty="0">
                <a:latin typeface="Times New Roman" panose="02020603050405020304" pitchFamily="18" charset="0"/>
                <a:cs typeface="Times New Roman" panose="02020603050405020304" pitchFamily="18" charset="0"/>
              </a:rPr>
              <a:t>Minimum ek yük - özellikle az miktarda veri ileten kullanıcılar ve bant genişliği sınırlı kullanıcılar için en aza indirilmiş biçimlendirme ek yükü.</a:t>
            </a:r>
          </a:p>
          <a:p>
            <a:r>
              <a:rPr lang="tr-TR" sz="2500" dirty="0">
                <a:latin typeface="Times New Roman" panose="02020603050405020304" pitchFamily="18" charset="0"/>
                <a:cs typeface="Times New Roman" panose="02020603050405020304" pitchFamily="18" charset="0"/>
              </a:rPr>
              <a:t>Evrensellik - donanım veya yazılım ortaklığı gerektirmeden evrensel özellikler ve işlevler sağlar.</a:t>
            </a:r>
          </a:p>
        </p:txBody>
      </p:sp>
    </p:spTree>
    <p:extLst>
      <p:ext uri="{BB962C8B-B14F-4D97-AF65-F5344CB8AC3E}">
        <p14:creationId xmlns:p14="http://schemas.microsoft.com/office/powerpoint/2010/main" val="51713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00DE98-2887-824E-67FA-9A52C7B02C10}"/>
              </a:ext>
            </a:extLst>
          </p:cNvPr>
          <p:cNvSpPr>
            <a:spLocks noGrp="1"/>
          </p:cNvSpPr>
          <p:nvPr>
            <p:ph type="title"/>
          </p:nvPr>
        </p:nvSpPr>
        <p:spPr>
          <a:xfrm>
            <a:off x="1069848" y="484632"/>
            <a:ext cx="10058400" cy="921381"/>
          </a:xfrm>
        </p:spPr>
        <p:txBody>
          <a:bodyPr/>
          <a:lstStyle/>
          <a:p>
            <a:r>
              <a:rPr lang="tr-TR" dirty="0"/>
              <a:t>NITF DOSYA YAPISI</a:t>
            </a:r>
          </a:p>
        </p:txBody>
      </p:sp>
      <p:sp>
        <p:nvSpPr>
          <p:cNvPr id="3" name="İçerik Yer Tutucusu 2">
            <a:extLst>
              <a:ext uri="{FF2B5EF4-FFF2-40B4-BE49-F238E27FC236}">
                <a16:creationId xmlns:a16="http://schemas.microsoft.com/office/drawing/2014/main" id="{128EAD03-D12F-7392-FC42-3DD4A275E31A}"/>
              </a:ext>
            </a:extLst>
          </p:cNvPr>
          <p:cNvSpPr>
            <a:spLocks noGrp="1"/>
          </p:cNvSpPr>
          <p:nvPr>
            <p:ph idx="1"/>
          </p:nvPr>
        </p:nvSpPr>
        <p:spPr>
          <a:xfrm>
            <a:off x="1069848" y="1514168"/>
            <a:ext cx="10058400" cy="4658032"/>
          </a:xfrm>
        </p:spPr>
        <p:txBody>
          <a:bodyPr/>
          <a:lstStyle/>
          <a:p>
            <a:pPr marL="0" indent="0">
              <a:spcBef>
                <a:spcPts val="20"/>
              </a:spcBef>
              <a:buNone/>
            </a:pPr>
            <a:r>
              <a:rPr lang="tr-TR" sz="700" dirty="0">
                <a:effectLst/>
                <a:latin typeface="Times New Roman" panose="02020603050405020304" pitchFamily="18" charset="0"/>
                <a:ea typeface="Times New Roman" panose="02020603050405020304" pitchFamily="18" charset="0"/>
              </a:rPr>
              <a:t> </a:t>
            </a:r>
            <a:r>
              <a:rPr lang="tr-TR" sz="2500" dirty="0">
                <a:latin typeface="Times New Roman" panose="02020603050405020304" pitchFamily="18" charset="0"/>
                <a:cs typeface="Times New Roman" panose="02020603050405020304" pitchFamily="18" charset="0"/>
              </a:rPr>
              <a:t>NITF dosyası, NITF dosya başlığı(File </a:t>
            </a:r>
            <a:r>
              <a:rPr lang="tr-TR" sz="2500" dirty="0" err="1">
                <a:latin typeface="Times New Roman" panose="02020603050405020304" pitchFamily="18" charset="0"/>
                <a:cs typeface="Times New Roman" panose="02020603050405020304" pitchFamily="18" charset="0"/>
              </a:rPr>
              <a:t>Header</a:t>
            </a:r>
            <a:r>
              <a:rPr lang="tr-TR" sz="2500" dirty="0">
                <a:latin typeface="Times New Roman" panose="02020603050405020304" pitchFamily="18" charset="0"/>
                <a:cs typeface="Times New Roman" panose="02020603050405020304" pitchFamily="18" charset="0"/>
              </a:rPr>
              <a:t>) ve bir veya daha fazla segmentlerden oluşur. Bir segment, şekilde gösterildiği gibi bir alt başlık(</a:t>
            </a:r>
            <a:r>
              <a:rPr lang="tr-TR" sz="2500" dirty="0" err="1">
                <a:latin typeface="Times New Roman" panose="02020603050405020304" pitchFamily="18" charset="0"/>
                <a:cs typeface="Times New Roman" panose="02020603050405020304" pitchFamily="18" charset="0"/>
              </a:rPr>
              <a:t>Sub</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Header</a:t>
            </a:r>
            <a:r>
              <a:rPr lang="tr-TR" sz="2500" dirty="0">
                <a:latin typeface="Times New Roman" panose="02020603050405020304" pitchFamily="18" charset="0"/>
                <a:cs typeface="Times New Roman" panose="02020603050405020304" pitchFamily="18" charset="0"/>
              </a:rPr>
              <a:t>) ve veri alanlarından(Data </a:t>
            </a:r>
            <a:r>
              <a:rPr lang="tr-TR" sz="2500" dirty="0" err="1">
                <a:latin typeface="Times New Roman" panose="02020603050405020304" pitchFamily="18" charset="0"/>
                <a:cs typeface="Times New Roman" panose="02020603050405020304" pitchFamily="18" charset="0"/>
              </a:rPr>
              <a:t>Field</a:t>
            </a:r>
            <a:r>
              <a:rPr lang="tr-TR" sz="2500" dirty="0">
                <a:latin typeface="Times New Roman" panose="02020603050405020304" pitchFamily="18" charset="0"/>
                <a:cs typeface="Times New Roman" panose="02020603050405020304" pitchFamily="18" charset="0"/>
              </a:rPr>
              <a:t>) oluşur.</a:t>
            </a:r>
          </a:p>
          <a:p>
            <a:pPr marL="0" indent="0">
              <a:spcBef>
                <a:spcPts val="20"/>
              </a:spcBef>
              <a:buNone/>
            </a:pPr>
            <a:endParaRPr lang="tr-TR" sz="25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0A5492C6-D395-9287-A816-1C17495C1177}"/>
              </a:ext>
            </a:extLst>
          </p:cNvPr>
          <p:cNvPicPr>
            <a:picLocks noChangeAspect="1"/>
          </p:cNvPicPr>
          <p:nvPr/>
        </p:nvPicPr>
        <p:blipFill>
          <a:blip r:embed="rId2"/>
          <a:stretch>
            <a:fillRect/>
          </a:stretch>
        </p:blipFill>
        <p:spPr>
          <a:xfrm>
            <a:off x="1142835" y="2910348"/>
            <a:ext cx="10180659" cy="2694039"/>
          </a:xfrm>
          <a:prstGeom prst="rect">
            <a:avLst/>
          </a:prstGeom>
        </p:spPr>
      </p:pic>
    </p:spTree>
    <p:extLst>
      <p:ext uri="{BB962C8B-B14F-4D97-AF65-F5344CB8AC3E}">
        <p14:creationId xmlns:p14="http://schemas.microsoft.com/office/powerpoint/2010/main" val="341944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E40B768-839C-A0FC-061C-41EB465974F2}"/>
              </a:ext>
            </a:extLst>
          </p:cNvPr>
          <p:cNvSpPr>
            <a:spLocks noGrp="1"/>
          </p:cNvSpPr>
          <p:nvPr>
            <p:ph idx="1"/>
          </p:nvPr>
        </p:nvSpPr>
        <p:spPr>
          <a:xfrm>
            <a:off x="1069848" y="593558"/>
            <a:ext cx="10058400" cy="5578642"/>
          </a:xfrm>
        </p:spPr>
        <p:txBody>
          <a:bodyPr>
            <a:normAutofit/>
          </a:bodyPr>
          <a:lstStyle/>
          <a:p>
            <a:r>
              <a:rPr lang="tr-TR" sz="3000" dirty="0">
                <a:latin typeface="Times New Roman" panose="02020603050405020304" pitchFamily="18" charset="0"/>
                <a:cs typeface="Times New Roman" panose="02020603050405020304" pitchFamily="18" charset="0"/>
              </a:rPr>
              <a:t>NITF dosya başlığı(File </a:t>
            </a:r>
            <a:r>
              <a:rPr lang="tr-TR" sz="3000" dirty="0" err="1">
                <a:latin typeface="Times New Roman" panose="02020603050405020304" pitchFamily="18" charset="0"/>
                <a:cs typeface="Times New Roman" panose="02020603050405020304" pitchFamily="18" charset="0"/>
              </a:rPr>
              <a:t>Header</a:t>
            </a:r>
            <a:r>
              <a:rPr lang="tr-TR" sz="3000" dirty="0">
                <a:latin typeface="Times New Roman" panose="02020603050405020304" pitchFamily="18" charset="0"/>
                <a:cs typeface="Times New Roman" panose="02020603050405020304" pitchFamily="18" charset="0"/>
              </a:rPr>
              <a:t>) ve alt başlık(</a:t>
            </a:r>
            <a:r>
              <a:rPr lang="tr-TR" sz="3000" dirty="0" err="1">
                <a:latin typeface="Times New Roman" panose="02020603050405020304" pitchFamily="18" charset="0"/>
                <a:cs typeface="Times New Roman" panose="02020603050405020304" pitchFamily="18" charset="0"/>
              </a:rPr>
              <a:t>Sub</a:t>
            </a:r>
            <a:r>
              <a:rPr lang="tr-TR" sz="3000" dirty="0">
                <a:latin typeface="Times New Roman" panose="02020603050405020304" pitchFamily="18" charset="0"/>
                <a:cs typeface="Times New Roman" panose="02020603050405020304" pitchFamily="18" charset="0"/>
              </a:rPr>
              <a:t> </a:t>
            </a:r>
            <a:r>
              <a:rPr lang="tr-TR" sz="3000" dirty="0" err="1">
                <a:latin typeface="Times New Roman" panose="02020603050405020304" pitchFamily="18" charset="0"/>
                <a:cs typeface="Times New Roman" panose="02020603050405020304" pitchFamily="18" charset="0"/>
              </a:rPr>
              <a:t>Header</a:t>
            </a:r>
            <a:r>
              <a:rPr lang="tr-TR" sz="3000" dirty="0">
                <a:latin typeface="Times New Roman" panose="02020603050405020304" pitchFamily="18" charset="0"/>
                <a:cs typeface="Times New Roman" panose="02020603050405020304" pitchFamily="18" charset="0"/>
              </a:rPr>
              <a:t>) alanları bayt hizalıdır. Dosya başlığı, dosyanın tanımlanması, sınıflandırılması, yapısı, içeriği, bir bütün olarak boyutu ve dosya içindeki ana segmentlerin sayısı, boyutu hakkında bilgi taşır. Format tarafından desteklenen her veri segmenti türü için ilişkili bir alt başlık ve veri alanları vardır. Bir alt başlık, asıl verileri içeren veri alanlarının özelliklerini açıklayan bilgiler içerir.</a:t>
            </a:r>
          </a:p>
        </p:txBody>
      </p:sp>
    </p:spTree>
    <p:extLst>
      <p:ext uri="{BB962C8B-B14F-4D97-AF65-F5344CB8AC3E}">
        <p14:creationId xmlns:p14="http://schemas.microsoft.com/office/powerpoint/2010/main" val="378140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3F63B8-8E0C-7AE2-D793-B4E034676D13}"/>
              </a:ext>
            </a:extLst>
          </p:cNvPr>
          <p:cNvSpPr>
            <a:spLocks noGrp="1"/>
          </p:cNvSpPr>
          <p:nvPr>
            <p:ph type="title"/>
          </p:nvPr>
        </p:nvSpPr>
        <p:spPr>
          <a:xfrm>
            <a:off x="1069848" y="484632"/>
            <a:ext cx="10058400" cy="1068865"/>
          </a:xfrm>
        </p:spPr>
        <p:txBody>
          <a:bodyPr>
            <a:normAutofit/>
          </a:bodyPr>
          <a:lstStyle/>
          <a:p>
            <a:r>
              <a:rPr lang="tr-TR" sz="4500" dirty="0"/>
              <a:t>NITF Dosyasında desteklenen veri türleri</a:t>
            </a:r>
          </a:p>
        </p:txBody>
      </p:sp>
      <p:sp>
        <p:nvSpPr>
          <p:cNvPr id="3" name="İçerik Yer Tutucusu 2">
            <a:extLst>
              <a:ext uri="{FF2B5EF4-FFF2-40B4-BE49-F238E27FC236}">
                <a16:creationId xmlns:a16="http://schemas.microsoft.com/office/drawing/2014/main" id="{81F7F191-0F4C-D5A1-209E-5BAD5831DD8D}"/>
              </a:ext>
            </a:extLst>
          </p:cNvPr>
          <p:cNvSpPr>
            <a:spLocks noGrp="1"/>
          </p:cNvSpPr>
          <p:nvPr>
            <p:ph idx="1"/>
          </p:nvPr>
        </p:nvSpPr>
        <p:spPr>
          <a:xfrm>
            <a:off x="1069848" y="1553497"/>
            <a:ext cx="10058400" cy="4819871"/>
          </a:xfrm>
        </p:spPr>
        <p:txBody>
          <a:bodyPr>
            <a:noAutofit/>
          </a:bodyPr>
          <a:lstStyle/>
          <a:p>
            <a:pPr marL="0" indent="0">
              <a:buNone/>
            </a:pPr>
            <a:r>
              <a:rPr lang="tr-TR" sz="2500" dirty="0">
                <a:latin typeface="Times New Roman" panose="02020603050405020304" pitchFamily="18" charset="0"/>
                <a:cs typeface="Times New Roman" panose="02020603050405020304" pitchFamily="18" charset="0"/>
              </a:rPr>
              <a:t>Tek bir NITF dosyası farklı segment türlerinden oluşabilir. Standart bir veri tipinde bilgi içeren bir segmente standart veri segmenti denir. Farklı segment türlerinin işlevleri aşağıdaki gibidir.</a:t>
            </a:r>
          </a:p>
          <a:p>
            <a:r>
              <a:rPr lang="tr-TR" sz="2500" dirty="0">
                <a:latin typeface="Times New Roman" panose="02020603050405020304" pitchFamily="18" charset="0"/>
                <a:cs typeface="Times New Roman" panose="02020603050405020304" pitchFamily="18" charset="0"/>
              </a:rPr>
              <a:t>Görüntü Segmentleri (IS). Bir Görüntü Segmenti standart görüntü tipi verileri destekler.</a:t>
            </a:r>
          </a:p>
          <a:p>
            <a:r>
              <a:rPr lang="tr-TR" sz="2500" dirty="0">
                <a:latin typeface="Times New Roman" panose="02020603050405020304" pitchFamily="18" charset="0"/>
                <a:cs typeface="Times New Roman" panose="02020603050405020304" pitchFamily="18" charset="0"/>
              </a:rPr>
              <a:t>Grafik Segmentleri (GS). Bir Grafik Segmenti standart grafik veri türünü destekler.</a:t>
            </a:r>
          </a:p>
          <a:p>
            <a:r>
              <a:rPr lang="tr-TR" sz="2500" dirty="0">
                <a:latin typeface="Times New Roman" panose="02020603050405020304" pitchFamily="18" charset="0"/>
                <a:cs typeface="Times New Roman" panose="02020603050405020304" pitchFamily="18" charset="0"/>
              </a:rPr>
              <a:t>Ayrılmış Segmentler (RS). Ayrılmış Segmentler, henüz tanımlanmamış olan gelecekteki standart bir veri türünü desteklemek için yer tutuculardır.</a:t>
            </a:r>
          </a:p>
          <a:p>
            <a:r>
              <a:rPr lang="tr-TR" sz="2500" dirty="0">
                <a:latin typeface="Times New Roman" panose="02020603050405020304" pitchFamily="18" charset="0"/>
                <a:cs typeface="Times New Roman" panose="02020603050405020304" pitchFamily="18" charset="0"/>
              </a:rPr>
              <a:t>Metin Segmentleri (TS). Bir Metin Segmenti standart metin veri türünü destekler.</a:t>
            </a:r>
          </a:p>
        </p:txBody>
      </p:sp>
    </p:spTree>
    <p:extLst>
      <p:ext uri="{BB962C8B-B14F-4D97-AF65-F5344CB8AC3E}">
        <p14:creationId xmlns:p14="http://schemas.microsoft.com/office/powerpoint/2010/main" val="274007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diyagram, ekran görüntüsü, çizgi içeren bir resim&#10;&#10;Açıklama otomatik olarak oluşturuldu">
            <a:extLst>
              <a:ext uri="{FF2B5EF4-FFF2-40B4-BE49-F238E27FC236}">
                <a16:creationId xmlns:a16="http://schemas.microsoft.com/office/drawing/2014/main" id="{E5C8C374-906A-B319-1491-94D1EFF7A389}"/>
              </a:ext>
            </a:extLst>
          </p:cNvPr>
          <p:cNvPicPr>
            <a:picLocks noChangeAspect="1"/>
          </p:cNvPicPr>
          <p:nvPr/>
        </p:nvPicPr>
        <p:blipFill>
          <a:blip r:embed="rId4"/>
          <a:stretch>
            <a:fillRect/>
          </a:stretch>
        </p:blipFill>
        <p:spPr>
          <a:xfrm>
            <a:off x="633999" y="1497410"/>
            <a:ext cx="6882269" cy="4245663"/>
          </a:xfrm>
          <a:prstGeom prst="rect">
            <a:avLst/>
          </a:prstGeom>
        </p:spPr>
      </p:pic>
      <p:sp>
        <p:nvSpPr>
          <p:cNvPr id="3" name="İçerik Yer Tutucusu 2">
            <a:extLst>
              <a:ext uri="{FF2B5EF4-FFF2-40B4-BE49-F238E27FC236}">
                <a16:creationId xmlns:a16="http://schemas.microsoft.com/office/drawing/2014/main" id="{7C1BAA2E-188E-16C7-4113-90CAF7568D61}"/>
              </a:ext>
            </a:extLst>
          </p:cNvPr>
          <p:cNvSpPr>
            <a:spLocks noGrp="1"/>
          </p:cNvSpPr>
          <p:nvPr>
            <p:ph idx="1"/>
          </p:nvPr>
        </p:nvSpPr>
        <p:spPr>
          <a:xfrm>
            <a:off x="8156351" y="2121408"/>
            <a:ext cx="3544034" cy="4050792"/>
          </a:xfrm>
        </p:spPr>
        <p:txBody>
          <a:bodyPr>
            <a:normAutofit/>
          </a:bodyPr>
          <a:lstStyle/>
          <a:p>
            <a:r>
              <a:rPr lang="tr-TR" sz="1600"/>
              <a:t>Veri Genişletme Segmentleri (DES). Bir DES, her bir türün kendi DES'i içindekapsüllendiği farklı veri türlerinin eklenmesine olanak tanır.</a:t>
            </a:r>
          </a:p>
          <a:p>
            <a:r>
              <a:rPr lang="tr-TR" sz="1600"/>
              <a:t>Ayrılmış Uzatma Segmentleri (RES). Ayrılmış Uzatma Segmenti (RES) kullanıcı tarafından tanımlanan standart olmayan bir veri segmentidir. Bir NITF dosyası RES adı verilen farklı kullanıcı tanımlı segment türlerini destekleyebilir.</a:t>
            </a:r>
          </a:p>
          <a:p>
            <a:pPr marL="0" indent="0">
              <a:buNone/>
            </a:pPr>
            <a:endParaRPr lang="tr-TR" sz="1600"/>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8121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908139-271D-5DB5-0DFA-0CF8BB59E0D0}"/>
              </a:ext>
            </a:extLst>
          </p:cNvPr>
          <p:cNvSpPr>
            <a:spLocks noGrp="1"/>
          </p:cNvSpPr>
          <p:nvPr>
            <p:ph idx="1"/>
          </p:nvPr>
        </p:nvSpPr>
        <p:spPr>
          <a:xfrm>
            <a:off x="1069848" y="786063"/>
            <a:ext cx="10058400" cy="5386137"/>
          </a:xfrm>
        </p:spPr>
        <p:txBody>
          <a:bodyPr>
            <a:normAutofit/>
          </a:bodyPr>
          <a:lstStyle/>
          <a:p>
            <a:r>
              <a:rPr lang="tr-TR" sz="2500" dirty="0">
                <a:latin typeface="Times New Roman" panose="02020603050405020304" pitchFamily="18" charset="0"/>
                <a:cs typeface="Times New Roman" panose="02020603050405020304" pitchFamily="18" charset="0"/>
              </a:rPr>
              <a:t>NITF dosyası tek bir dosyaya standart veri bilgi segmentlerinin dahil edilmesini destekler: görüntü, grafik ve metin. Tek bir dosyaya her bir standart veri segmentinin sıfır, bir veya katlarını dahil etmek mümkündür. Standart veri segmentleri dosyaya şu sırayla yerleştirilmelidir: Görüntü Segmenti(IS) - Grafik Segmenti(GS) - Metin Segmenti(TS)</a:t>
            </a:r>
          </a:p>
          <a:p>
            <a:r>
              <a:rPr lang="tr-TR" sz="2500" dirty="0">
                <a:latin typeface="Times New Roman" panose="02020603050405020304" pitchFamily="18" charset="0"/>
                <a:cs typeface="Times New Roman" panose="02020603050405020304" pitchFamily="18" charset="0"/>
              </a:rPr>
              <a:t>IS veya GS gibi bir NITF dosyasında yer alan her bir standart veri segmentinden önce o veri segmentine karşılık gelen bir alt başlık(</a:t>
            </a:r>
            <a:r>
              <a:rPr lang="tr-TR" sz="2500" dirty="0" err="1">
                <a:latin typeface="Times New Roman" panose="02020603050405020304" pitchFamily="18" charset="0"/>
                <a:cs typeface="Times New Roman" panose="02020603050405020304" pitchFamily="18" charset="0"/>
              </a:rPr>
              <a:t>Sub</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Header</a:t>
            </a:r>
            <a:r>
              <a:rPr lang="tr-TR" sz="2500" dirty="0">
                <a:latin typeface="Times New Roman" panose="02020603050405020304" pitchFamily="18" charset="0"/>
                <a:cs typeface="Times New Roman" panose="02020603050405020304" pitchFamily="18" charset="0"/>
              </a:rPr>
              <a:t>) bulunmalıdır. Bu alt başlık söz konusu veri segmentinin ayrıntılarını içerecektir. Eğer dosyada belirli bir tipte hiçbir segment yoksa, o bilgi tipine ait bir alt başlık dosyaya dahil edilmeyecektir. Tek bir tipteki tüm segmentler ve ilgili alt başlıklar bir sonraki veri tipinin ilk segmentinden önce gelmelidir.</a:t>
            </a:r>
          </a:p>
        </p:txBody>
      </p:sp>
    </p:spTree>
    <p:extLst>
      <p:ext uri="{BB962C8B-B14F-4D97-AF65-F5344CB8AC3E}">
        <p14:creationId xmlns:p14="http://schemas.microsoft.com/office/powerpoint/2010/main" val="960423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0</TotalTime>
  <Words>1880</Words>
  <Application>Microsoft Office PowerPoint</Application>
  <PresentationFormat>Geniş ekran</PresentationFormat>
  <Paragraphs>72</Paragraphs>
  <Slides>18</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18</vt:i4>
      </vt:variant>
    </vt:vector>
  </HeadingPairs>
  <TitlesOfParts>
    <vt:vector size="28" baseType="lpstr">
      <vt:lpstr>-apple-system</vt:lpstr>
      <vt:lpstr>Arial</vt:lpstr>
      <vt:lpstr>Calibri</vt:lpstr>
      <vt:lpstr>Rockwell</vt:lpstr>
      <vt:lpstr>Rockwell Condensed</vt:lpstr>
      <vt:lpstr>Rockwell Extra Bold</vt:lpstr>
      <vt:lpstr>Söhne</vt:lpstr>
      <vt:lpstr>Times New Roman</vt:lpstr>
      <vt:lpstr>Wingdings</vt:lpstr>
      <vt:lpstr>Tahta Yazı</vt:lpstr>
      <vt:lpstr>NITF(Natıonal Imagery Transmıssıon Format)</vt:lpstr>
      <vt:lpstr>NITF TASARIM HEDEFLERİ</vt:lpstr>
      <vt:lpstr>NITF GENEL GEREKSİNİMLERİ</vt:lpstr>
      <vt:lpstr>NITF ÖZELLİKLERİ</vt:lpstr>
      <vt:lpstr>NITF DOSYA YAPISI</vt:lpstr>
      <vt:lpstr>PowerPoint Sunusu</vt:lpstr>
      <vt:lpstr>NITF Dosyasında desteklenen veri türleri</vt:lpstr>
      <vt:lpstr>PowerPoint Sunusu</vt:lpstr>
      <vt:lpstr>PowerPoint Sunusu</vt:lpstr>
      <vt:lpstr>FILE HEADER</vt:lpstr>
      <vt:lpstr>PowerPoint Sunusu</vt:lpstr>
      <vt:lpstr>IMAGE SEGMENT</vt:lpstr>
      <vt:lpstr>FILE HEADER VE IMAGE HEADER ARASINDAKİ FARKLAR NELERDİR?</vt:lpstr>
      <vt:lpstr>SYMBOL SEGMENT – graphıc segment </vt:lpstr>
      <vt:lpstr>Data Extension Segment(des)</vt:lpstr>
      <vt:lpstr>Reserved Extension Segment(RES)</vt:lpstr>
      <vt:lpstr>User Defined Header(UDH)</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NITF(Natıonal Imagery Transmıssıon Format)</dc:title>
  <dc:creator>MUSTAFA TAZE</dc:creator>
  <cp:lastModifiedBy>Mustafa Taze</cp:lastModifiedBy>
  <cp:revision>3</cp:revision>
  <dcterms:created xsi:type="dcterms:W3CDTF">2023-09-06T14:08:39Z</dcterms:created>
  <dcterms:modified xsi:type="dcterms:W3CDTF">2023-09-07T23:28:17Z</dcterms:modified>
</cp:coreProperties>
</file>