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ial" charset="1" panose="020B0502020202020204"/>
      <p:regular r:id="rId10"/>
    </p:embeddedFont>
    <p:embeddedFont>
      <p:font typeface="Arial Bold" charset="1" panose="020B0802020202020204"/>
      <p:regular r:id="rId11"/>
    </p:embeddedFont>
    <p:embeddedFont>
      <p:font typeface="Arial Italics" charset="1" panose="020B0502020202090204"/>
      <p:regular r:id="rId12"/>
    </p:embeddedFont>
    <p:embeddedFont>
      <p:font typeface="Arial Bold Italics" charset="1" panose="020B0802020202090204"/>
      <p:regular r:id="rId13"/>
    </p:embeddedFont>
    <p:embeddedFont>
      <p:font typeface="Raleway" charset="1" panose="020B0503030101060003"/>
      <p:regular r:id="rId14"/>
    </p:embeddedFont>
    <p:embeddedFont>
      <p:font typeface="Raleway Bold" charset="1" panose="020B0803030101060003"/>
      <p:regular r:id="rId15"/>
    </p:embeddedFont>
    <p:embeddedFont>
      <p:font typeface="Raleway Thin" charset="1" panose="020B0203030101060003"/>
      <p:regular r:id="rId16"/>
    </p:embeddedFont>
    <p:embeddedFont>
      <p:font typeface="Raleway Heavy" charset="1" panose="020B0003030101060003"/>
      <p:regular r:id="rId17"/>
    </p:embeddedFont>
    <p:embeddedFont>
      <p:font typeface="Now" charset="1" panose="00000500000000000000"/>
      <p:regular r:id="rId18"/>
    </p:embeddedFont>
    <p:embeddedFont>
      <p:font typeface="Now Bold" charset="1" panose="00000800000000000000"/>
      <p:regular r:id="rId19"/>
    </p:embeddedFont>
    <p:embeddedFont>
      <p:font typeface="Now Thin" charset="1" panose="00000300000000000000"/>
      <p:regular r:id="rId20"/>
    </p:embeddedFont>
    <p:embeddedFont>
      <p:font typeface="Now Light" charset="1" panose="00000400000000000000"/>
      <p:regular r:id="rId21"/>
    </p:embeddedFont>
    <p:embeddedFont>
      <p:font typeface="Now Medium" charset="1" panose="00000600000000000000"/>
      <p:regular r:id="rId22"/>
    </p:embeddedFont>
    <p:embeddedFont>
      <p:font typeface="Now Heavy" charset="1" panose="00000A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553087" y="7722885"/>
            <a:ext cx="7181826" cy="0"/>
          </a:xfrm>
          <a:prstGeom prst="line">
            <a:avLst/>
          </a:prstGeom>
          <a:ln cap="flat" w="47625">
            <a:solidFill>
              <a:srgbClr val="A282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6798272" y="732118"/>
            <a:ext cx="4691455" cy="4691436"/>
            <a:chOff x="0" y="0"/>
            <a:chExt cx="6350000" cy="63499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988363" y="6502097"/>
            <a:ext cx="12311274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1D1D1F"/>
                </a:solidFill>
                <a:latin typeface="Raleway Heavy"/>
              </a:rPr>
              <a:t>REVENUE INSIGHTS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06845" y="8035556"/>
            <a:ext cx="747430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480">
                <a:solidFill>
                  <a:srgbClr val="1D1D1F"/>
                </a:solidFill>
                <a:latin typeface="Now Bold"/>
              </a:rPr>
              <a:t>MUSTAFA - THE DATA ANALYST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37492" y="2515634"/>
            <a:ext cx="11989876" cy="6742666"/>
          </a:xfrm>
          <a:custGeom>
            <a:avLst/>
            <a:gdLst/>
            <a:ahLst/>
            <a:cxnLst/>
            <a:rect r="r" b="b" t="t" l="l"/>
            <a:pathLst>
              <a:path h="6742666" w="11989876">
                <a:moveTo>
                  <a:pt x="0" y="0"/>
                </a:moveTo>
                <a:lnTo>
                  <a:pt x="11989876" y="0"/>
                </a:lnTo>
                <a:lnTo>
                  <a:pt x="11989876" y="6742666"/>
                </a:lnTo>
                <a:lnTo>
                  <a:pt x="0" y="67426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79448" y="914400"/>
            <a:ext cx="12047920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1D1D1F"/>
                </a:solidFill>
                <a:latin typeface="Raleway Heavy"/>
              </a:rPr>
              <a:t>REALISATION % &amp; ADR BY PLATFORM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434614" y="5708403"/>
            <a:ext cx="1418771" cy="0"/>
          </a:xfrm>
          <a:prstGeom prst="line">
            <a:avLst/>
          </a:prstGeom>
          <a:ln cap="flat" w="47625">
            <a:solidFill>
              <a:srgbClr val="A2823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4106515" y="3913220"/>
            <a:ext cx="10074970" cy="1651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600">
                <a:solidFill>
                  <a:srgbClr val="1D1D1F"/>
                </a:solidFill>
                <a:latin typeface="Raleway Heavy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966710"/>
            <a:ext cx="12348114" cy="129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480">
                <a:solidFill>
                  <a:srgbClr val="1D1D1F"/>
                </a:solidFill>
                <a:latin typeface="Arial Bold"/>
              </a:rPr>
              <a:t>Email: </a:t>
            </a:r>
            <a:r>
              <a:rPr lang="en-US" sz="2400" spc="480">
                <a:solidFill>
                  <a:srgbClr val="1D1D1F"/>
                </a:solidFill>
                <a:latin typeface="Arial"/>
              </a:rPr>
              <a:t>canabisradarforbusiness@gmail.com</a:t>
            </a:r>
          </a:p>
          <a:p>
            <a:pPr>
              <a:lnSpc>
                <a:spcPts val="3359"/>
              </a:lnSpc>
            </a:pPr>
            <a:r>
              <a:rPr lang="en-US" sz="2400" spc="480">
                <a:solidFill>
                  <a:srgbClr val="1D1D1F"/>
                </a:solidFill>
                <a:latin typeface="Arial Bold"/>
              </a:rPr>
              <a:t>Phone(Whatsapp):</a:t>
            </a:r>
            <a:r>
              <a:rPr lang="en-US" sz="2400" spc="480">
                <a:solidFill>
                  <a:srgbClr val="1D1D1F"/>
                </a:solidFill>
                <a:latin typeface="Arial"/>
              </a:rPr>
              <a:t>+923494624108</a:t>
            </a:r>
          </a:p>
          <a:p>
            <a:pPr>
              <a:lnSpc>
                <a:spcPts val="3359"/>
              </a:lnSpc>
            </a:pPr>
            <a:r>
              <a:rPr lang="en-US" sz="2400" spc="480">
                <a:solidFill>
                  <a:srgbClr val="1D1D1F"/>
                </a:solidFill>
                <a:latin typeface="Arial Bold"/>
              </a:rPr>
              <a:t>Linkedin:</a:t>
            </a:r>
            <a:r>
              <a:rPr lang="en-US" sz="2400" spc="480">
                <a:solidFill>
                  <a:srgbClr val="1D1D1F"/>
                </a:solidFill>
                <a:latin typeface="Arial"/>
              </a:rPr>
              <a:t> www.linkedin.com/in/mustafatheanalyst/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127622" y="3938952"/>
            <a:ext cx="2254419" cy="0"/>
          </a:xfrm>
          <a:prstGeom prst="line">
            <a:avLst/>
          </a:prstGeom>
          <a:ln cap="flat" w="47625">
            <a:solidFill>
              <a:srgbClr val="A282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0845861" y="1767696"/>
            <a:ext cx="7442139" cy="7442109"/>
            <a:chOff x="0" y="0"/>
            <a:chExt cx="6350000" cy="63499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897071" y="3390903"/>
            <a:ext cx="702627" cy="548049"/>
          </a:xfrm>
          <a:custGeom>
            <a:avLst/>
            <a:gdLst/>
            <a:ahLst/>
            <a:cxnLst/>
            <a:rect r="r" b="b" t="t" l="l"/>
            <a:pathLst>
              <a:path h="548049" w="702627">
                <a:moveTo>
                  <a:pt x="0" y="0"/>
                </a:moveTo>
                <a:lnTo>
                  <a:pt x="702627" y="0"/>
                </a:lnTo>
                <a:lnTo>
                  <a:pt x="702627" y="548049"/>
                </a:lnTo>
                <a:lnTo>
                  <a:pt x="0" y="5480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97071" y="1672446"/>
            <a:ext cx="7227822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1D1D1F"/>
                </a:solidFill>
                <a:latin typeface="Raleway Heavy"/>
              </a:rPr>
              <a:t>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594039"/>
            <a:ext cx="9166329" cy="4664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17"/>
              </a:lnSpc>
            </a:pPr>
            <a:r>
              <a:rPr lang="en-US" sz="2078">
                <a:solidFill>
                  <a:srgbClr val="1D1D1F"/>
                </a:solidFill>
                <a:latin typeface="Now"/>
              </a:rPr>
              <a:t>AtliQ Grands owns multiple five-star hotels across India. They have been in the hospitality industry for the past 20 years. Due to strategic moves from other competitors and ineffective decision-making in management, AtliQ Grands is losing its market share and revenue in the luxury/business hotels category. As a strategic move, the managing director of AtliQ Grands wanted to incorporate “Business and Data Intelligence” to regain their market share and revenue. However, they do not have an in-house data analytics team to provide them with these insights.</a:t>
            </a:r>
          </a:p>
          <a:p>
            <a:pPr algn="just">
              <a:lnSpc>
                <a:spcPts val="3117"/>
              </a:lnSpc>
            </a:pPr>
          </a:p>
          <a:p>
            <a:pPr>
              <a:lnSpc>
                <a:spcPts val="3117"/>
              </a:lnSpc>
            </a:pPr>
            <a:r>
              <a:rPr lang="en-US" sz="2078">
                <a:solidFill>
                  <a:srgbClr val="1D1D1F"/>
                </a:solidFill>
                <a:latin typeface="Now"/>
              </a:rPr>
              <a:t>Their revenue management team had decided to hire a 3rd party service provider to provide them with insights from their historical data.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42470" y="2205766"/>
            <a:ext cx="413857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4999">
                <a:solidFill>
                  <a:srgbClr val="1D1D1F"/>
                </a:solidFill>
                <a:latin typeface="Raleway Heavy"/>
              </a:rPr>
              <a:t>TASK 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30048" y="4659634"/>
            <a:ext cx="12860373" cy="1540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48740" indent="-224370" lvl="1">
              <a:lnSpc>
                <a:spcPts val="3117"/>
              </a:lnSpc>
              <a:buFont typeface="Arial"/>
              <a:buChar char="•"/>
            </a:pPr>
            <a:r>
              <a:rPr lang="en-US" sz="2078">
                <a:solidFill>
                  <a:srgbClr val="1D1D1F"/>
                </a:solidFill>
                <a:latin typeface="Now"/>
              </a:rPr>
              <a:t>Create the metrics according to the metric list.</a:t>
            </a:r>
          </a:p>
          <a:p>
            <a:pPr algn="just" marL="448740" indent="-224370" lvl="1">
              <a:lnSpc>
                <a:spcPts val="3117"/>
              </a:lnSpc>
              <a:buFont typeface="Arial"/>
              <a:buChar char="•"/>
            </a:pPr>
            <a:r>
              <a:rPr lang="en-US" sz="2078">
                <a:solidFill>
                  <a:srgbClr val="1D1D1F"/>
                </a:solidFill>
                <a:latin typeface="Now"/>
              </a:rPr>
              <a:t>Create a dashboard according to the mock-up provided by stakeholders.</a:t>
            </a:r>
          </a:p>
          <a:p>
            <a:pPr algn="just" marL="448740" indent="-224370" lvl="1">
              <a:lnSpc>
                <a:spcPts val="3117"/>
              </a:lnSpc>
              <a:buFont typeface="Arial"/>
              <a:buChar char="•"/>
            </a:pPr>
            <a:r>
              <a:rPr lang="en-US" sz="2078">
                <a:solidFill>
                  <a:srgbClr val="1D1D1F"/>
                </a:solidFill>
                <a:latin typeface="Now"/>
              </a:rPr>
              <a:t>Create relevant insights</a:t>
            </a:r>
            <a:r>
              <a:rPr lang="en-US" sz="2078">
                <a:solidFill>
                  <a:srgbClr val="1D1D1F"/>
                </a:solidFill>
                <a:latin typeface="Now"/>
              </a:rPr>
              <a:t> that are not provided in the metric list/mock-up dashboard.</a:t>
            </a:r>
          </a:p>
          <a:p>
            <a:pPr>
              <a:lnSpc>
                <a:spcPts val="3117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5865" y="4872998"/>
            <a:ext cx="14916271" cy="541005"/>
          </a:xfrm>
          <a:custGeom>
            <a:avLst/>
            <a:gdLst/>
            <a:ahLst/>
            <a:cxnLst/>
            <a:rect r="r" b="b" t="t" l="l"/>
            <a:pathLst>
              <a:path h="541005" w="14916271">
                <a:moveTo>
                  <a:pt x="0" y="0"/>
                </a:moveTo>
                <a:lnTo>
                  <a:pt x="14916270" y="0"/>
                </a:lnTo>
                <a:lnTo>
                  <a:pt x="14916270" y="541004"/>
                </a:lnTo>
                <a:lnTo>
                  <a:pt x="0" y="5410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79448" y="914400"/>
            <a:ext cx="12047920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1D1D1F"/>
                </a:solidFill>
                <a:latin typeface="Raleway Heavy"/>
              </a:rPr>
              <a:t>ABBREVIATION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4854" y="1028700"/>
            <a:ext cx="15558292" cy="8801947"/>
          </a:xfrm>
          <a:custGeom>
            <a:avLst/>
            <a:gdLst/>
            <a:ahLst/>
            <a:cxnLst/>
            <a:rect r="r" b="b" t="t" l="l"/>
            <a:pathLst>
              <a:path h="8801947" w="15558292">
                <a:moveTo>
                  <a:pt x="0" y="0"/>
                </a:moveTo>
                <a:lnTo>
                  <a:pt x="15558292" y="0"/>
                </a:lnTo>
                <a:lnTo>
                  <a:pt x="15558292" y="8801947"/>
                </a:lnTo>
                <a:lnTo>
                  <a:pt x="0" y="88019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8" t="0" r="-188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8448"/>
            <a:ext cx="5935355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1D1D1F"/>
                </a:solidFill>
                <a:latin typeface="Raleway Heavy"/>
              </a:rPr>
              <a:t>DASHBOARD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79448" y="4004629"/>
            <a:ext cx="3103654" cy="5253671"/>
          </a:xfrm>
          <a:custGeom>
            <a:avLst/>
            <a:gdLst/>
            <a:ahLst/>
            <a:cxnLst/>
            <a:rect r="r" b="b" t="t" l="l"/>
            <a:pathLst>
              <a:path h="5253671" w="3103654">
                <a:moveTo>
                  <a:pt x="0" y="0"/>
                </a:moveTo>
                <a:lnTo>
                  <a:pt x="3103654" y="0"/>
                </a:lnTo>
                <a:lnTo>
                  <a:pt x="3103654" y="5253671"/>
                </a:lnTo>
                <a:lnTo>
                  <a:pt x="0" y="52536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253691" y="4015714"/>
            <a:ext cx="3103471" cy="5242586"/>
          </a:xfrm>
          <a:custGeom>
            <a:avLst/>
            <a:gdLst/>
            <a:ahLst/>
            <a:cxnLst/>
            <a:rect r="r" b="b" t="t" l="l"/>
            <a:pathLst>
              <a:path h="5242586" w="3103471">
                <a:moveTo>
                  <a:pt x="0" y="0"/>
                </a:moveTo>
                <a:lnTo>
                  <a:pt x="3103471" y="0"/>
                </a:lnTo>
                <a:lnTo>
                  <a:pt x="3103471" y="5242586"/>
                </a:lnTo>
                <a:lnTo>
                  <a:pt x="0" y="52425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24062" y="4004629"/>
            <a:ext cx="2999621" cy="5253671"/>
          </a:xfrm>
          <a:custGeom>
            <a:avLst/>
            <a:gdLst/>
            <a:ahLst/>
            <a:cxnLst/>
            <a:rect r="r" b="b" t="t" l="l"/>
            <a:pathLst>
              <a:path h="5253671" w="2999621">
                <a:moveTo>
                  <a:pt x="0" y="0"/>
                </a:moveTo>
                <a:lnTo>
                  <a:pt x="2999621" y="0"/>
                </a:lnTo>
                <a:lnTo>
                  <a:pt x="2999621" y="5253671"/>
                </a:lnTo>
                <a:lnTo>
                  <a:pt x="0" y="52536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90967" y="914400"/>
            <a:ext cx="12428920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1D1D1F"/>
                </a:solidFill>
                <a:latin typeface="Raleway Heavy"/>
              </a:rPr>
              <a:t>FILTER BY CITY/MONTH/ROOM CLASS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915053"/>
            <a:ext cx="16549944" cy="6343247"/>
          </a:xfrm>
          <a:custGeom>
            <a:avLst/>
            <a:gdLst/>
            <a:ahLst/>
            <a:cxnLst/>
            <a:rect r="r" b="b" t="t" l="l"/>
            <a:pathLst>
              <a:path h="6343247" w="16549944">
                <a:moveTo>
                  <a:pt x="0" y="0"/>
                </a:moveTo>
                <a:lnTo>
                  <a:pt x="16549944" y="0"/>
                </a:lnTo>
                <a:lnTo>
                  <a:pt x="16549944" y="6343247"/>
                </a:lnTo>
                <a:lnTo>
                  <a:pt x="0" y="63432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79448" y="914400"/>
            <a:ext cx="12047920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1D1D1F"/>
                </a:solidFill>
                <a:latin typeface="Raleway Heavy"/>
              </a:rPr>
              <a:t>PROPERTY BY KEY MATRICS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96548" y="3002602"/>
            <a:ext cx="7813721" cy="6255698"/>
          </a:xfrm>
          <a:custGeom>
            <a:avLst/>
            <a:gdLst/>
            <a:ahLst/>
            <a:cxnLst/>
            <a:rect r="r" b="b" t="t" l="l"/>
            <a:pathLst>
              <a:path h="6255698" w="7813721">
                <a:moveTo>
                  <a:pt x="0" y="0"/>
                </a:moveTo>
                <a:lnTo>
                  <a:pt x="7813721" y="0"/>
                </a:lnTo>
                <a:lnTo>
                  <a:pt x="7813721" y="6255698"/>
                </a:lnTo>
                <a:lnTo>
                  <a:pt x="0" y="62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79448" y="914400"/>
            <a:ext cx="12047920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1D1D1F"/>
                </a:solidFill>
                <a:latin typeface="Raleway Heavy"/>
              </a:rPr>
              <a:t>OCCUPANCY % BY CATEGORY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776950"/>
            <a:ext cx="16230600" cy="1853012"/>
          </a:xfrm>
          <a:custGeom>
            <a:avLst/>
            <a:gdLst/>
            <a:ahLst/>
            <a:cxnLst/>
            <a:rect r="r" b="b" t="t" l="l"/>
            <a:pathLst>
              <a:path h="1853012" w="16230600">
                <a:moveTo>
                  <a:pt x="0" y="0"/>
                </a:moveTo>
                <a:lnTo>
                  <a:pt x="16230600" y="0"/>
                </a:lnTo>
                <a:lnTo>
                  <a:pt x="16230600" y="1853012"/>
                </a:lnTo>
                <a:lnTo>
                  <a:pt x="0" y="18530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79448" y="914400"/>
            <a:ext cx="12047920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1D1D1F"/>
                </a:solidFill>
                <a:latin typeface="Raleway Heavy"/>
              </a:rPr>
              <a:t>FILTER BY WEEK NUMBER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DAF0bpJ7rBA</dc:identifier>
  <dcterms:modified xsi:type="dcterms:W3CDTF">2011-08-01T06:04:30Z</dcterms:modified>
  <cp:revision>1</cp:revision>
  <dc:title>Modern Pitch Deck Presentation Template</dc:title>
</cp:coreProperties>
</file>